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4"/>
  </p:sldMasterIdLst>
  <p:notesMasterIdLst>
    <p:notesMasterId r:id="rId29"/>
  </p:notesMasterIdLst>
  <p:sldIdLst>
    <p:sldId id="257" r:id="rId5"/>
    <p:sldId id="321" r:id="rId6"/>
    <p:sldId id="300" r:id="rId7"/>
    <p:sldId id="301" r:id="rId8"/>
    <p:sldId id="293" r:id="rId9"/>
    <p:sldId id="306" r:id="rId10"/>
    <p:sldId id="315" r:id="rId11"/>
    <p:sldId id="305" r:id="rId12"/>
    <p:sldId id="286" r:id="rId13"/>
    <p:sldId id="318" r:id="rId14"/>
    <p:sldId id="307" r:id="rId15"/>
    <p:sldId id="310" r:id="rId16"/>
    <p:sldId id="308" r:id="rId17"/>
    <p:sldId id="316" r:id="rId18"/>
    <p:sldId id="319" r:id="rId19"/>
    <p:sldId id="303" r:id="rId20"/>
    <p:sldId id="309" r:id="rId21"/>
    <p:sldId id="311" r:id="rId22"/>
    <p:sldId id="312" r:id="rId23"/>
    <p:sldId id="313" r:id="rId24"/>
    <p:sldId id="317" r:id="rId25"/>
    <p:sldId id="314" r:id="rId26"/>
    <p:sldId id="320" r:id="rId27"/>
    <p:sldId id="292" r:id="rId28"/>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modifyVerifier cryptProviderType="rsaAES" cryptAlgorithmClass="hash" cryptAlgorithmType="typeAny" cryptAlgorithmSid="14" spinCount="100000" saltData="wVdj7OMcSAZzQho8Dj1x8w==" hashData="hWP69hS5pvLWNkw0TIhoUp+iZya8V2rvcF281IyHKdoy5n84cR3SZtVYkjEuFPyRBknHbjqeBx+CFNS+4cU12A=="/>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A65880-D802-4367-B4B1-828A57574E93}" v="1" dt="2023-03-21T21:01:12.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387"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Google Shape;3;n">
            <a:extLst>
              <a:ext uri="{FF2B5EF4-FFF2-40B4-BE49-F238E27FC236}">
                <a16:creationId xmlns:a16="http://schemas.microsoft.com/office/drawing/2014/main" id="{B74386CB-802F-3306-D160-539A97A38E90}"/>
              </a:ext>
            </a:extLst>
          </p:cNvPr>
          <p:cNvSpPr txBox="1">
            <a:spLocks noGrp="1" noChangeArrowheads="1"/>
          </p:cNvSpPr>
          <p:nvPr>
            <p:ph type="hdr" idx="2"/>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5123" name="Google Shape;4;n">
            <a:extLst>
              <a:ext uri="{FF2B5EF4-FFF2-40B4-BE49-F238E27FC236}">
                <a16:creationId xmlns:a16="http://schemas.microsoft.com/office/drawing/2014/main" id="{FB7C9540-0A9B-5762-C49D-F2B9BFA2FC7D}"/>
              </a:ext>
            </a:extLst>
          </p:cNvPr>
          <p:cNvSpPr txBox="1">
            <a:spLocks noGrp="1" noChangeArrowheads="1"/>
          </p:cNvSpPr>
          <p:nvPr>
            <p:ph type="dt" idx="10"/>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5124" name="Google Shape;5;n">
            <a:extLst>
              <a:ext uri="{FF2B5EF4-FFF2-40B4-BE49-F238E27FC236}">
                <a16:creationId xmlns:a16="http://schemas.microsoft.com/office/drawing/2014/main" id="{C4C847F3-66B3-73FF-D53C-F5CC4CE3959B}"/>
              </a:ext>
            </a:extLst>
          </p:cNvPr>
          <p:cNvSpPr>
            <a:spLocks noGrp="1" noRot="1" noChangeAspect="1"/>
          </p:cNvSpPr>
          <p:nvPr>
            <p:ph type="sldImg" idx="3"/>
          </p:nvPr>
        </p:nvSpPr>
        <p:spPr bwMode="auto">
          <a:xfrm>
            <a:off x="1371600" y="1143000"/>
            <a:ext cx="41148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5125" name="Google Shape;6;n">
            <a:extLst>
              <a:ext uri="{FF2B5EF4-FFF2-40B4-BE49-F238E27FC236}">
                <a16:creationId xmlns:a16="http://schemas.microsoft.com/office/drawing/2014/main" id="{47B5F684-7992-D9C4-13E0-A404DBBAB143}"/>
              </a:ext>
            </a:extLst>
          </p:cNvPr>
          <p:cNvSpPr txBox="1">
            <a:spLocks noGrp="1" noChangeArrowheads="1"/>
          </p:cNvSpPr>
          <p:nvPr>
            <p:ph type="body" idx="1"/>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5126" name="Google Shape;7;n">
            <a:extLst>
              <a:ext uri="{FF2B5EF4-FFF2-40B4-BE49-F238E27FC236}">
                <a16:creationId xmlns:a16="http://schemas.microsoft.com/office/drawing/2014/main" id="{5FF23117-1D7A-D503-F5BC-5B14D90EAFBC}"/>
              </a:ext>
            </a:extLst>
          </p:cNvPr>
          <p:cNvSpPr txBox="1">
            <a:spLocks noGrp="1" noChangeArrowheads="1"/>
          </p:cNvSpPr>
          <p:nvPr>
            <p:ph type="ftr" idx="11"/>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5127" name="Google Shape;8;n">
            <a:extLst>
              <a:ext uri="{FF2B5EF4-FFF2-40B4-BE49-F238E27FC236}">
                <a16:creationId xmlns:a16="http://schemas.microsoft.com/office/drawing/2014/main" id="{3AC28878-FCB4-91F1-C602-27F014B5B4D7}"/>
              </a:ext>
            </a:extLst>
          </p:cNvPr>
          <p:cNvSpPr txBox="1">
            <a:spLocks noGrp="1" noChangeArrowheads="1"/>
          </p:cNvSpPr>
          <p:nvPr>
            <p:ph type="sldNum" idx="12"/>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Clr>
                <a:srgbClr val="000000"/>
              </a:buClr>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fld id="{141D2969-8D0D-6A40-88F6-BFE0C17D4197}" type="slidenum">
              <a:rPr lang="en-US" altLang="en-US"/>
              <a:pPr/>
              <a:t>‹#›</a:t>
            </a:fld>
            <a:endParaRPr lang="en-US" alt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Google Shape;68;g123de75d5cf_1_0:notes">
            <a:extLst>
              <a:ext uri="{FF2B5EF4-FFF2-40B4-BE49-F238E27FC236}">
                <a16:creationId xmlns:a16="http://schemas.microsoft.com/office/drawing/2014/main" id="{0835CBF7-5E7F-BD0B-7302-811CA1D00656}"/>
              </a:ext>
            </a:extLst>
          </p:cNvPr>
          <p:cNvSpPr>
            <a:spLocks noGrp="1" noRot="1" noChangeAspect="1" noTextEdit="1"/>
          </p:cNvSpPr>
          <p:nvPr>
            <p:ph type="sldImg" idx="2"/>
          </p:nvPr>
        </p:nvSpPr>
        <p:spPr>
          <a:noFill/>
          <a:ln>
            <a:headEnd/>
            <a:tailEnd/>
          </a:ln>
        </p:spPr>
      </p:sp>
      <p:sp>
        <p:nvSpPr>
          <p:cNvPr id="9218" name="Google Shape;69;g123de75d5cf_1_0:notes">
            <a:extLst>
              <a:ext uri="{FF2B5EF4-FFF2-40B4-BE49-F238E27FC236}">
                <a16:creationId xmlns:a16="http://schemas.microsoft.com/office/drawing/2014/main" id="{C55900A1-4E4F-59CE-F17D-0E9E384C9CDE}"/>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9219" name="Google Shape;70;g123de75d5cf_1_0:notes">
            <a:extLst>
              <a:ext uri="{FF2B5EF4-FFF2-40B4-BE49-F238E27FC236}">
                <a16:creationId xmlns:a16="http://schemas.microsoft.com/office/drawing/2014/main" id="{1B045251-86F1-F0F7-BDC6-6898FABFA3FF}"/>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40FCD35-C85C-3A4F-9419-AFE4A9A31073}"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9" name="Google Shape;62;p1:notes">
            <a:extLst>
              <a:ext uri="{FF2B5EF4-FFF2-40B4-BE49-F238E27FC236}">
                <a16:creationId xmlns:a16="http://schemas.microsoft.com/office/drawing/2014/main" id="{26045871-3D03-B242-AFF2-CCF4924F844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7170" name="Google Shape;63;p1:notes">
            <a:extLst>
              <a:ext uri="{FF2B5EF4-FFF2-40B4-BE49-F238E27FC236}">
                <a16:creationId xmlns:a16="http://schemas.microsoft.com/office/drawing/2014/main" id="{88CC3061-FD35-28B0-E140-CC654E3A0CEA}"/>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98111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9" name="Google Shape;62;p1:notes">
            <a:extLst>
              <a:ext uri="{FF2B5EF4-FFF2-40B4-BE49-F238E27FC236}">
                <a16:creationId xmlns:a16="http://schemas.microsoft.com/office/drawing/2014/main" id="{26045871-3D03-B242-AFF2-CCF4924F844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7170" name="Google Shape;63;p1:notes">
            <a:extLst>
              <a:ext uri="{FF2B5EF4-FFF2-40B4-BE49-F238E27FC236}">
                <a16:creationId xmlns:a16="http://schemas.microsoft.com/office/drawing/2014/main" id="{88CC3061-FD35-28B0-E140-CC654E3A0CEA}"/>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76408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pic>
        <p:nvPicPr>
          <p:cNvPr id="4" name="Google Shape;18;p3">
            <a:extLst>
              <a:ext uri="{FF2B5EF4-FFF2-40B4-BE49-F238E27FC236}">
                <a16:creationId xmlns:a16="http://schemas.microsoft.com/office/drawing/2014/main" id="{0ADB823D-2BA8-AB98-9D60-5DBC0B55264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7442" r="1755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21;p3">
            <a:extLst>
              <a:ext uri="{FF2B5EF4-FFF2-40B4-BE49-F238E27FC236}">
                <a16:creationId xmlns:a16="http://schemas.microsoft.com/office/drawing/2014/main" id="{09D53A39-EB8F-CEC2-9137-DB01BE3BD89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5611813"/>
            <a:ext cx="26003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9;p3"/>
          <p:cNvSpPr txBox="1">
            <a:spLocks noGrp="1"/>
          </p:cNvSpPr>
          <p:nvPr>
            <p:ph type="ctrTitle"/>
          </p:nvPr>
        </p:nvSpPr>
        <p:spPr>
          <a:xfrm>
            <a:off x="251405" y="1122363"/>
            <a:ext cx="8593914" cy="2387600"/>
          </a:xfrm>
          <a:prstGeom prst="rect">
            <a:avLst/>
          </a:prstGeom>
          <a:noFill/>
          <a:ln>
            <a:noFill/>
          </a:ln>
        </p:spPr>
        <p:txBody>
          <a:bodyPr spcFirstLastPara="1" anchor="b">
            <a:normAutofit/>
          </a:bodyPr>
          <a:lstStyle>
            <a:lvl1pPr lvl="0" algn="l">
              <a:lnSpc>
                <a:spcPct val="90000"/>
              </a:lnSpc>
              <a:spcBef>
                <a:spcPts val="0"/>
              </a:spcBef>
              <a:spcAft>
                <a:spcPts val="0"/>
              </a:spcAft>
              <a:buClr>
                <a:schemeClr val="lt1"/>
              </a:buClr>
              <a:buSzPts val="6000"/>
              <a:buFont typeface="Arial"/>
              <a:buNone/>
              <a:defRPr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0" name="Google Shape;20;p3"/>
          <p:cNvSpPr txBox="1">
            <a:spLocks noGrp="1"/>
          </p:cNvSpPr>
          <p:nvPr>
            <p:ph type="subTitle" idx="1"/>
          </p:nvPr>
        </p:nvSpPr>
        <p:spPr>
          <a:xfrm>
            <a:off x="251405" y="3724349"/>
            <a:ext cx="8593914" cy="1533455"/>
          </a:xfrm>
          <a:prstGeom prst="rect">
            <a:avLst/>
          </a:prstGeom>
          <a:noFill/>
          <a:ln>
            <a:noFill/>
          </a:ln>
        </p:spPr>
        <p:txBody>
          <a:bodyPr spcFirstLastPara="1">
            <a:normAutofit/>
          </a:bodyPr>
          <a:lstStyle>
            <a:lvl1pPr lvl="0" algn="l">
              <a:lnSpc>
                <a:spcPct val="90000"/>
              </a:lnSpc>
              <a:spcBef>
                <a:spcPts val="750"/>
              </a:spcBef>
              <a:spcAft>
                <a:spcPts val="0"/>
              </a:spcAft>
              <a:buClr>
                <a:schemeClr val="lt1"/>
              </a:buClr>
              <a:buSzPts val="2800"/>
              <a:buNone/>
              <a:defRPr sz="2100" b="0" i="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r>
              <a:rPr lang="en-US"/>
              <a:t>Click to edit Master subtitle style</a:t>
            </a:r>
            <a:endParaRPr/>
          </a:p>
        </p:txBody>
      </p:sp>
      <p:pic>
        <p:nvPicPr>
          <p:cNvPr id="6" name="Picture 5">
            <a:extLst>
              <a:ext uri="{FF2B5EF4-FFF2-40B4-BE49-F238E27FC236}">
                <a16:creationId xmlns:a16="http://schemas.microsoft.com/office/drawing/2014/main" id="{F654E697-6D80-4421-D827-44CBDDCECA27}"/>
              </a:ext>
            </a:extLst>
          </p:cNvPr>
          <p:cNvPicPr>
            <a:picLocks noChangeAspect="1"/>
          </p:cNvPicPr>
          <p:nvPr userDrawn="1"/>
        </p:nvPicPr>
        <p:blipFill>
          <a:blip r:embed="rId4"/>
          <a:srcRect/>
          <a:stretch/>
        </p:blipFill>
        <p:spPr>
          <a:xfrm>
            <a:off x="5933440" y="5999219"/>
            <a:ext cx="2911879" cy="322488"/>
          </a:xfrm>
          <a:prstGeom prst="rect">
            <a:avLst/>
          </a:prstGeom>
        </p:spPr>
      </p:pic>
    </p:spTree>
    <p:extLst>
      <p:ext uri="{BB962C8B-B14F-4D97-AF65-F5344CB8AC3E}">
        <p14:creationId xmlns:p14="http://schemas.microsoft.com/office/powerpoint/2010/main" val="664696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251406" y="365129"/>
            <a:ext cx="8638967"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2"/>
              </a:buClr>
              <a:buSzPts val="4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4" name="Google Shape;24;p4"/>
          <p:cNvSpPr txBox="1">
            <a:spLocks noGrp="1"/>
          </p:cNvSpPr>
          <p:nvPr>
            <p:ph type="body" idx="1"/>
          </p:nvPr>
        </p:nvSpPr>
        <p:spPr>
          <a:xfrm>
            <a:off x="251406" y="1825625"/>
            <a:ext cx="8638967" cy="4351338"/>
          </a:xfrm>
          <a:prstGeom prst="rect">
            <a:avLst/>
          </a:prstGeom>
          <a:noFill/>
          <a:ln>
            <a:noFill/>
          </a:ln>
        </p:spPr>
        <p:txBody>
          <a:bodyPr spcFirstLastPara="1">
            <a:normAutofit/>
          </a:bodyPr>
          <a:lstStyle>
            <a:lvl1pPr marL="342884" lvl="0" indent="-304786" algn="l">
              <a:lnSpc>
                <a:spcPct val="90000"/>
              </a:lnSpc>
              <a:spcBef>
                <a:spcPts val="750"/>
              </a:spcBef>
              <a:spcAft>
                <a:spcPts val="0"/>
              </a:spcAft>
              <a:buClr>
                <a:schemeClr val="dk1"/>
              </a:buClr>
              <a:buSzPts val="2800"/>
              <a:buChar char="•"/>
              <a:defRPr b="0" i="0">
                <a:latin typeface="Arial"/>
                <a:ea typeface="Arial"/>
                <a:cs typeface="Arial"/>
                <a:sym typeface="Arial"/>
              </a:defRPr>
            </a:lvl1pPr>
            <a:lvl2pPr marL="685766" lvl="1" indent="-285736" algn="l">
              <a:lnSpc>
                <a:spcPct val="90000"/>
              </a:lnSpc>
              <a:spcBef>
                <a:spcPts val="375"/>
              </a:spcBef>
              <a:spcAft>
                <a:spcPts val="0"/>
              </a:spcAft>
              <a:buClr>
                <a:schemeClr val="dk1"/>
              </a:buClr>
              <a:buSzPts val="2400"/>
              <a:buChar char="•"/>
              <a:defRPr b="0" i="0">
                <a:latin typeface="Arial"/>
                <a:ea typeface="Arial"/>
                <a:cs typeface="Arial"/>
                <a:sym typeface="Arial"/>
              </a:defRPr>
            </a:lvl2pPr>
            <a:lvl3pPr marL="1028649" lvl="2" indent="-266687" algn="l">
              <a:lnSpc>
                <a:spcPct val="90000"/>
              </a:lnSpc>
              <a:spcBef>
                <a:spcPts val="375"/>
              </a:spcBef>
              <a:spcAft>
                <a:spcPts val="0"/>
              </a:spcAft>
              <a:buClr>
                <a:schemeClr val="dk1"/>
              </a:buClr>
              <a:buSzPts val="2000"/>
              <a:buChar char="•"/>
              <a:defRPr b="0" i="0">
                <a:latin typeface="Arial"/>
                <a:ea typeface="Arial"/>
                <a:cs typeface="Arial"/>
                <a:sym typeface="Arial"/>
              </a:defRPr>
            </a:lvl3pPr>
            <a:lvl4pPr marL="1371532" lvl="3" indent="-257162" algn="l">
              <a:lnSpc>
                <a:spcPct val="90000"/>
              </a:lnSpc>
              <a:spcBef>
                <a:spcPts val="375"/>
              </a:spcBef>
              <a:spcAft>
                <a:spcPts val="0"/>
              </a:spcAft>
              <a:buClr>
                <a:schemeClr val="dk1"/>
              </a:buClr>
              <a:buSzPts val="1800"/>
              <a:buChar char="•"/>
              <a:defRPr b="0" i="0">
                <a:latin typeface="Arial"/>
                <a:ea typeface="Arial"/>
                <a:cs typeface="Arial"/>
                <a:sym typeface="Arial"/>
              </a:defRPr>
            </a:lvl4pPr>
            <a:lvl5pPr marL="1714415" lvl="4" indent="-257162" algn="l">
              <a:lnSpc>
                <a:spcPct val="90000"/>
              </a:lnSpc>
              <a:spcBef>
                <a:spcPts val="375"/>
              </a:spcBef>
              <a:spcAft>
                <a:spcPts val="0"/>
              </a:spcAft>
              <a:buClr>
                <a:schemeClr val="dk1"/>
              </a:buClr>
              <a:buSzPts val="1800"/>
              <a:buChar char="•"/>
              <a:defRPr b="0" i="0">
                <a:latin typeface="Arial"/>
                <a:ea typeface="Arial"/>
                <a:cs typeface="Arial"/>
                <a:sym typeface="Arial"/>
              </a:defRPr>
            </a:lvl5pPr>
            <a:lvl6pPr marL="2057297" lvl="5" indent="-257162" algn="l">
              <a:lnSpc>
                <a:spcPct val="90000"/>
              </a:lnSpc>
              <a:spcBef>
                <a:spcPts val="375"/>
              </a:spcBef>
              <a:spcAft>
                <a:spcPts val="0"/>
              </a:spcAft>
              <a:buClr>
                <a:schemeClr val="dk1"/>
              </a:buClr>
              <a:buSzPts val="1800"/>
              <a:buChar char="•"/>
              <a:defRPr/>
            </a:lvl6pPr>
            <a:lvl7pPr marL="2400180" lvl="6" indent="-257162" algn="l">
              <a:lnSpc>
                <a:spcPct val="90000"/>
              </a:lnSpc>
              <a:spcBef>
                <a:spcPts val="375"/>
              </a:spcBef>
              <a:spcAft>
                <a:spcPts val="0"/>
              </a:spcAft>
              <a:buClr>
                <a:schemeClr val="dk1"/>
              </a:buClr>
              <a:buSzPts val="1800"/>
              <a:buChar char="•"/>
              <a:defRPr/>
            </a:lvl7pPr>
            <a:lvl8pPr marL="2743064" lvl="7" indent="-257162" algn="l">
              <a:lnSpc>
                <a:spcPct val="90000"/>
              </a:lnSpc>
              <a:spcBef>
                <a:spcPts val="375"/>
              </a:spcBef>
              <a:spcAft>
                <a:spcPts val="0"/>
              </a:spcAft>
              <a:buClr>
                <a:schemeClr val="dk1"/>
              </a:buClr>
              <a:buSzPts val="1800"/>
              <a:buChar char="•"/>
              <a:defRPr/>
            </a:lvl8pPr>
            <a:lvl9pPr marL="3085946" lvl="8" indent="-257162"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 name="Google Shape;13;p2">
            <a:extLst>
              <a:ext uri="{FF2B5EF4-FFF2-40B4-BE49-F238E27FC236}">
                <a16:creationId xmlns:a16="http://schemas.microsoft.com/office/drawing/2014/main" id="{6C99DF3A-4F53-FFA9-BE93-EAC502B58377}"/>
              </a:ext>
            </a:extLst>
          </p:cNvPr>
          <p:cNvSpPr txBox="1">
            <a:spLocks noGrp="1"/>
          </p:cNvSpPr>
          <p:nvPr>
            <p:ph type="dt" idx="11"/>
          </p:nvPr>
        </p:nvSpPr>
        <p:spPr>
          <a:ln/>
        </p:spPr>
        <p:txBody>
          <a:bodyPr/>
          <a:lstStyle>
            <a:lvl1pPr>
              <a:defRPr/>
            </a:lvl1pPr>
          </a:lstStyle>
          <a:p>
            <a:pPr>
              <a:defRPr/>
            </a:pPr>
            <a:endParaRPr/>
          </a:p>
        </p:txBody>
      </p:sp>
      <p:sp>
        <p:nvSpPr>
          <p:cNvPr id="5" name="Google Shape;14;p2">
            <a:extLst>
              <a:ext uri="{FF2B5EF4-FFF2-40B4-BE49-F238E27FC236}">
                <a16:creationId xmlns:a16="http://schemas.microsoft.com/office/drawing/2014/main" id="{47B1C58C-862F-15AD-A271-4B3EB25C0E83}"/>
              </a:ext>
            </a:extLst>
          </p:cNvPr>
          <p:cNvSpPr txBox="1">
            <a:spLocks noGrp="1"/>
          </p:cNvSpPr>
          <p:nvPr>
            <p:ph type="ftr" idx="12"/>
          </p:nvPr>
        </p:nvSpPr>
        <p:spPr>
          <a:ln/>
        </p:spPr>
        <p:txBody>
          <a:bodyPr/>
          <a:lstStyle>
            <a:lvl1pPr>
              <a:defRPr/>
            </a:lvl1pPr>
          </a:lstStyle>
          <a:p>
            <a:pPr>
              <a:defRPr/>
            </a:pPr>
            <a:endParaRPr/>
          </a:p>
        </p:txBody>
      </p:sp>
      <p:sp>
        <p:nvSpPr>
          <p:cNvPr id="6" name="Google Shape;15;p2">
            <a:extLst>
              <a:ext uri="{FF2B5EF4-FFF2-40B4-BE49-F238E27FC236}">
                <a16:creationId xmlns:a16="http://schemas.microsoft.com/office/drawing/2014/main" id="{DC375EF9-C07F-91AF-D3B1-144A0535DF83}"/>
              </a:ext>
            </a:extLst>
          </p:cNvPr>
          <p:cNvSpPr txBox="1">
            <a:spLocks noGrp="1"/>
          </p:cNvSpPr>
          <p:nvPr>
            <p:ph type="sldNum" idx="13"/>
          </p:nvPr>
        </p:nvSpPr>
        <p:spPr>
          <a:ln/>
        </p:spPr>
        <p:txBody>
          <a:bodyPr/>
          <a:lstStyle>
            <a:lvl1pPr>
              <a:defRPr/>
            </a:lvl1pPr>
          </a:lstStyle>
          <a:p>
            <a:pPr>
              <a:defRPr/>
            </a:pPr>
            <a:fld id="{FBF13DFA-96B8-4B46-BF7D-A03F389B0CC4}" type="slidenum">
              <a:rPr lang="en-US"/>
              <a:pPr>
                <a:defRPr/>
              </a:pPr>
              <a:t>‹#›</a:t>
            </a:fld>
            <a:endParaRPr lang="en-US"/>
          </a:p>
        </p:txBody>
      </p:sp>
    </p:spTree>
    <p:extLst>
      <p:ext uri="{BB962C8B-B14F-4D97-AF65-F5344CB8AC3E}">
        <p14:creationId xmlns:p14="http://schemas.microsoft.com/office/powerpoint/2010/main" val="248740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28"/>
        <p:cNvGrpSpPr/>
        <p:nvPr/>
      </p:nvGrpSpPr>
      <p:grpSpPr>
        <a:xfrm>
          <a:off x="0" y="0"/>
          <a:ext cx="0" cy="0"/>
          <a:chOff x="0" y="0"/>
          <a:chExt cx="0" cy="0"/>
        </a:xfrm>
      </p:grpSpPr>
      <p:sp>
        <p:nvSpPr>
          <p:cNvPr id="4" name="Google Shape;29;p5">
            <a:extLst>
              <a:ext uri="{FF2B5EF4-FFF2-40B4-BE49-F238E27FC236}">
                <a16:creationId xmlns:a16="http://schemas.microsoft.com/office/drawing/2014/main" id="{147EB0C2-E376-BFB7-4209-9D9AB84C0A2A}"/>
              </a:ext>
            </a:extLst>
          </p:cNvPr>
          <p:cNvSpPr/>
          <p:nvPr/>
        </p:nvSpPr>
        <p:spPr>
          <a:xfrm>
            <a:off x="250825" y="6315075"/>
            <a:ext cx="377825" cy="447675"/>
          </a:xfrm>
          <a:prstGeom prst="rect">
            <a:avLst/>
          </a:prstGeom>
          <a:solidFill>
            <a:schemeClr val="accent2"/>
          </a:solidFill>
          <a:ln>
            <a:noFill/>
          </a:ln>
        </p:spPr>
        <p:txBody>
          <a:bodyPr spcFirstLastPara="1" lIns="68569" tIns="34275" rIns="68569" bIns="34275" anchor="ctr"/>
          <a:lstStyle/>
          <a:p>
            <a:pPr algn="ctr" eaLnBrk="1" fontAlgn="auto" hangingPunct="1">
              <a:spcBef>
                <a:spcPts val="0"/>
              </a:spcBef>
              <a:spcAft>
                <a:spcPts val="0"/>
              </a:spcAft>
              <a:buClr>
                <a:srgbClr val="000000"/>
              </a:buClr>
              <a:buFont typeface="Arial"/>
              <a:buNone/>
              <a:defRPr/>
            </a:pPr>
            <a:endParaRPr sz="1350" kern="0">
              <a:solidFill>
                <a:schemeClr val="lt1"/>
              </a:solidFill>
              <a:latin typeface="Calibri"/>
              <a:ea typeface="Calibri"/>
              <a:cs typeface="Calibri"/>
              <a:sym typeface="Calibri"/>
            </a:endParaRPr>
          </a:p>
        </p:txBody>
      </p:sp>
      <p:pic>
        <p:nvPicPr>
          <p:cNvPr id="5" name="Google Shape;35;p5">
            <a:extLst>
              <a:ext uri="{FF2B5EF4-FFF2-40B4-BE49-F238E27FC236}">
                <a16:creationId xmlns:a16="http://schemas.microsoft.com/office/drawing/2014/main" id="{6714EE7F-1089-B0F9-74E1-949F806CFF12}"/>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402388"/>
            <a:ext cx="3286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Google Shape;30;p5"/>
          <p:cNvSpPr txBox="1">
            <a:spLocks noGrp="1"/>
          </p:cNvSpPr>
          <p:nvPr>
            <p:ph type="title"/>
          </p:nvPr>
        </p:nvSpPr>
        <p:spPr>
          <a:xfrm>
            <a:off x="251406" y="576266"/>
            <a:ext cx="8638967" cy="2852737"/>
          </a:xfrm>
          <a:prstGeom prst="rect">
            <a:avLst/>
          </a:prstGeom>
          <a:noFill/>
          <a:ln>
            <a:noFill/>
          </a:ln>
        </p:spPr>
        <p:txBody>
          <a:bodyPr spcFirstLastPara="1" anchor="b">
            <a:normAutofit/>
          </a:bodyPr>
          <a:lstStyle>
            <a:lvl1pPr lvl="0" algn="l">
              <a:lnSpc>
                <a:spcPct val="90000"/>
              </a:lnSpc>
              <a:spcBef>
                <a:spcPts val="0"/>
              </a:spcBef>
              <a:spcAft>
                <a:spcPts val="0"/>
              </a:spcAft>
              <a:buClr>
                <a:schemeClr val="lt1"/>
              </a:buClr>
              <a:buSzPts val="60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1" name="Google Shape;31;p5"/>
          <p:cNvSpPr txBox="1">
            <a:spLocks noGrp="1"/>
          </p:cNvSpPr>
          <p:nvPr>
            <p:ph type="body" idx="1"/>
          </p:nvPr>
        </p:nvSpPr>
        <p:spPr>
          <a:xfrm>
            <a:off x="251406" y="3651214"/>
            <a:ext cx="8638967" cy="1500187"/>
          </a:xfrm>
          <a:prstGeom prst="rect">
            <a:avLst/>
          </a:prstGeom>
          <a:noFill/>
          <a:ln>
            <a:noFill/>
          </a:ln>
        </p:spPr>
        <p:txBody>
          <a:bodyPr spcFirstLastPara="1">
            <a:normAutofit/>
          </a:bodyPr>
          <a:lstStyle>
            <a:lvl1pPr marL="342884" lvl="0" indent="-171442" algn="l">
              <a:lnSpc>
                <a:spcPct val="90000"/>
              </a:lnSpc>
              <a:spcBef>
                <a:spcPts val="750"/>
              </a:spcBef>
              <a:spcAft>
                <a:spcPts val="0"/>
              </a:spcAft>
              <a:buClr>
                <a:schemeClr val="lt1"/>
              </a:buClr>
              <a:buSzPts val="2400"/>
              <a:buNone/>
              <a:defRPr sz="1800">
                <a:solidFill>
                  <a:schemeClr val="lt1"/>
                </a:solidFill>
                <a:latin typeface="Arial"/>
                <a:ea typeface="Arial"/>
                <a:cs typeface="Arial"/>
                <a:sym typeface="Arial"/>
              </a:defRPr>
            </a:lvl1pPr>
            <a:lvl2pPr marL="685766" lvl="1" indent="-171442" algn="l">
              <a:lnSpc>
                <a:spcPct val="90000"/>
              </a:lnSpc>
              <a:spcBef>
                <a:spcPts val="375"/>
              </a:spcBef>
              <a:spcAft>
                <a:spcPts val="0"/>
              </a:spcAft>
              <a:buClr>
                <a:srgbClr val="888888"/>
              </a:buClr>
              <a:buSzPts val="2000"/>
              <a:buNone/>
              <a:defRPr sz="1500">
                <a:solidFill>
                  <a:srgbClr val="888888"/>
                </a:solidFill>
              </a:defRPr>
            </a:lvl2pPr>
            <a:lvl3pPr marL="1028649" lvl="2" indent="-171442" algn="l">
              <a:lnSpc>
                <a:spcPct val="90000"/>
              </a:lnSpc>
              <a:spcBef>
                <a:spcPts val="375"/>
              </a:spcBef>
              <a:spcAft>
                <a:spcPts val="0"/>
              </a:spcAft>
              <a:buClr>
                <a:srgbClr val="888888"/>
              </a:buClr>
              <a:buSzPts val="1800"/>
              <a:buNone/>
              <a:defRPr sz="1350">
                <a:solidFill>
                  <a:srgbClr val="888888"/>
                </a:solidFill>
              </a:defRPr>
            </a:lvl3pPr>
            <a:lvl4pPr marL="1371532" lvl="3" indent="-171442" algn="l">
              <a:lnSpc>
                <a:spcPct val="90000"/>
              </a:lnSpc>
              <a:spcBef>
                <a:spcPts val="375"/>
              </a:spcBef>
              <a:spcAft>
                <a:spcPts val="0"/>
              </a:spcAft>
              <a:buClr>
                <a:srgbClr val="888888"/>
              </a:buClr>
              <a:buSzPts val="1600"/>
              <a:buNone/>
              <a:defRPr sz="1200">
                <a:solidFill>
                  <a:srgbClr val="888888"/>
                </a:solidFill>
              </a:defRPr>
            </a:lvl4pPr>
            <a:lvl5pPr marL="1714415" lvl="4" indent="-171442" algn="l">
              <a:lnSpc>
                <a:spcPct val="90000"/>
              </a:lnSpc>
              <a:spcBef>
                <a:spcPts val="375"/>
              </a:spcBef>
              <a:spcAft>
                <a:spcPts val="0"/>
              </a:spcAft>
              <a:buClr>
                <a:srgbClr val="888888"/>
              </a:buClr>
              <a:buSzPts val="1600"/>
              <a:buNone/>
              <a:defRPr sz="1200">
                <a:solidFill>
                  <a:srgbClr val="888888"/>
                </a:solidFill>
              </a:defRPr>
            </a:lvl5pPr>
            <a:lvl6pPr marL="2057297" lvl="5" indent="-171442" algn="l">
              <a:lnSpc>
                <a:spcPct val="90000"/>
              </a:lnSpc>
              <a:spcBef>
                <a:spcPts val="375"/>
              </a:spcBef>
              <a:spcAft>
                <a:spcPts val="0"/>
              </a:spcAft>
              <a:buClr>
                <a:srgbClr val="888888"/>
              </a:buClr>
              <a:buSzPts val="1600"/>
              <a:buNone/>
              <a:defRPr sz="1200">
                <a:solidFill>
                  <a:srgbClr val="888888"/>
                </a:solidFill>
              </a:defRPr>
            </a:lvl6pPr>
            <a:lvl7pPr marL="2400180" lvl="6" indent="-171442" algn="l">
              <a:lnSpc>
                <a:spcPct val="90000"/>
              </a:lnSpc>
              <a:spcBef>
                <a:spcPts val="375"/>
              </a:spcBef>
              <a:spcAft>
                <a:spcPts val="0"/>
              </a:spcAft>
              <a:buClr>
                <a:srgbClr val="888888"/>
              </a:buClr>
              <a:buSzPts val="1600"/>
              <a:buNone/>
              <a:defRPr sz="1200">
                <a:solidFill>
                  <a:srgbClr val="888888"/>
                </a:solidFill>
              </a:defRPr>
            </a:lvl7pPr>
            <a:lvl8pPr marL="2743064" lvl="7" indent="-171442" algn="l">
              <a:lnSpc>
                <a:spcPct val="90000"/>
              </a:lnSpc>
              <a:spcBef>
                <a:spcPts val="375"/>
              </a:spcBef>
              <a:spcAft>
                <a:spcPts val="0"/>
              </a:spcAft>
              <a:buClr>
                <a:srgbClr val="888888"/>
              </a:buClr>
              <a:buSzPts val="1600"/>
              <a:buNone/>
              <a:defRPr sz="1200">
                <a:solidFill>
                  <a:srgbClr val="888888"/>
                </a:solidFill>
              </a:defRPr>
            </a:lvl8pPr>
            <a:lvl9pPr marL="3085946" lvl="8" indent="-171442" algn="l">
              <a:lnSpc>
                <a:spcPct val="90000"/>
              </a:lnSpc>
              <a:spcBef>
                <a:spcPts val="375"/>
              </a:spcBef>
              <a:spcAft>
                <a:spcPts val="0"/>
              </a:spcAft>
              <a:buClr>
                <a:srgbClr val="888888"/>
              </a:buClr>
              <a:buSzPts val="1600"/>
              <a:buNone/>
              <a:defRPr sz="1200">
                <a:solidFill>
                  <a:srgbClr val="888888"/>
                </a:solidFill>
              </a:defRPr>
            </a:lvl9pPr>
          </a:lstStyle>
          <a:p>
            <a:pPr lvl="0"/>
            <a:r>
              <a:rPr lang="en-US"/>
              <a:t>Click to edit Master text styles</a:t>
            </a:r>
          </a:p>
        </p:txBody>
      </p:sp>
      <p:sp>
        <p:nvSpPr>
          <p:cNvPr id="6" name="Google Shape;32;p5">
            <a:extLst>
              <a:ext uri="{FF2B5EF4-FFF2-40B4-BE49-F238E27FC236}">
                <a16:creationId xmlns:a16="http://schemas.microsoft.com/office/drawing/2014/main" id="{76432660-6E11-DB33-BE9C-741DBFC46B5C}"/>
              </a:ext>
            </a:extLst>
          </p:cNvPr>
          <p:cNvSpPr txBox="1">
            <a:spLocks noGrp="1"/>
          </p:cNvSpPr>
          <p:nvPr>
            <p:ph type="ftr" idx="10"/>
          </p:nvPr>
        </p:nvSpPr>
        <p:spPr/>
        <p:txBody>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33;p5">
            <a:extLst>
              <a:ext uri="{FF2B5EF4-FFF2-40B4-BE49-F238E27FC236}">
                <a16:creationId xmlns:a16="http://schemas.microsoft.com/office/drawing/2014/main" id="{2C372CD4-23A2-0D7A-923E-E4B10D2734B7}"/>
              </a:ext>
            </a:extLst>
          </p:cNvPr>
          <p:cNvSpPr txBox="1">
            <a:spLocks noGrp="1"/>
          </p:cNvSpPr>
          <p:nvPr>
            <p:ph type="sldNum" idx="11"/>
          </p:nvPr>
        </p:nvSpPr>
        <p:spPr/>
        <p:txBody>
          <a:bodyPr/>
          <a:lstStyle>
            <a:lvl1pPr marL="0" lvl="0" indent="0" algn="r">
              <a:spcBef>
                <a:spcPts val="0"/>
              </a:spcBef>
              <a:buNone/>
              <a:defRPr smtClean="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0877BA65-FAC8-3E48-A4AE-838EE3AD59A7}" type="slidenum">
              <a:rPr lang="en-US"/>
              <a:pPr>
                <a:defRPr/>
              </a:pPr>
              <a:t>‹#›</a:t>
            </a:fld>
            <a:endParaRPr lang="en-US"/>
          </a:p>
        </p:txBody>
      </p:sp>
      <p:sp>
        <p:nvSpPr>
          <p:cNvPr id="8" name="Google Shape;34;p5">
            <a:extLst>
              <a:ext uri="{FF2B5EF4-FFF2-40B4-BE49-F238E27FC236}">
                <a16:creationId xmlns:a16="http://schemas.microsoft.com/office/drawing/2014/main" id="{517C3E89-57D4-9A54-3AB6-1913BB72DCB9}"/>
              </a:ext>
            </a:extLst>
          </p:cNvPr>
          <p:cNvSpPr txBox="1">
            <a:spLocks noGrp="1"/>
          </p:cNvSpPr>
          <p:nvPr>
            <p:ph type="dt" idx="12"/>
          </p:nvPr>
        </p:nvSpPr>
        <p:spPr/>
        <p:txBody>
          <a:bodyPr/>
          <a:lstStyle>
            <a:lvl1pPr lvl="0" algn="ctr">
              <a:spcBef>
                <a:spcPts val="0"/>
              </a:spcBef>
              <a:spcAft>
                <a:spcPts val="0"/>
              </a:spcAft>
              <a:buSzPts val="1400"/>
              <a:buNone/>
              <a:defRPr sz="75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Tree>
    <p:extLst>
      <p:ext uri="{BB962C8B-B14F-4D97-AF65-F5344CB8AC3E}">
        <p14:creationId xmlns:p14="http://schemas.microsoft.com/office/powerpoint/2010/main" val="158329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251406" y="365129"/>
            <a:ext cx="8638967"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2"/>
              </a:buClr>
              <a:buSzPts val="4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8" name="Google Shape;38;p6"/>
          <p:cNvSpPr txBox="1">
            <a:spLocks noGrp="1"/>
          </p:cNvSpPr>
          <p:nvPr>
            <p:ph type="body" idx="1"/>
          </p:nvPr>
        </p:nvSpPr>
        <p:spPr>
          <a:xfrm>
            <a:off x="251404" y="1825625"/>
            <a:ext cx="4263446" cy="4351338"/>
          </a:xfrm>
          <a:prstGeom prst="rect">
            <a:avLst/>
          </a:prstGeom>
          <a:noFill/>
          <a:ln>
            <a:noFill/>
          </a:ln>
        </p:spPr>
        <p:txBody>
          <a:bodyPr spcFirstLastPara="1">
            <a:normAutofit/>
          </a:bodyPr>
          <a:lstStyle>
            <a:lvl1pPr marL="342884" lvl="0" indent="-304786" algn="l">
              <a:lnSpc>
                <a:spcPct val="90000"/>
              </a:lnSpc>
              <a:spcBef>
                <a:spcPts val="750"/>
              </a:spcBef>
              <a:spcAft>
                <a:spcPts val="0"/>
              </a:spcAft>
              <a:buClr>
                <a:schemeClr val="dk1"/>
              </a:buClr>
              <a:buSzPts val="2800"/>
              <a:buChar char="•"/>
              <a:defRPr b="0" i="0">
                <a:latin typeface="Arial"/>
                <a:ea typeface="Arial"/>
                <a:cs typeface="Arial"/>
                <a:sym typeface="Arial"/>
              </a:defRPr>
            </a:lvl1pPr>
            <a:lvl2pPr marL="685766" lvl="1" indent="-285736" algn="l">
              <a:lnSpc>
                <a:spcPct val="90000"/>
              </a:lnSpc>
              <a:spcBef>
                <a:spcPts val="375"/>
              </a:spcBef>
              <a:spcAft>
                <a:spcPts val="0"/>
              </a:spcAft>
              <a:buClr>
                <a:schemeClr val="dk1"/>
              </a:buClr>
              <a:buSzPts val="2400"/>
              <a:buChar char="•"/>
              <a:defRPr b="0" i="0">
                <a:latin typeface="Arial"/>
                <a:ea typeface="Arial"/>
                <a:cs typeface="Arial"/>
                <a:sym typeface="Arial"/>
              </a:defRPr>
            </a:lvl2pPr>
            <a:lvl3pPr marL="1028649" lvl="2" indent="-266687" algn="l">
              <a:lnSpc>
                <a:spcPct val="90000"/>
              </a:lnSpc>
              <a:spcBef>
                <a:spcPts val="375"/>
              </a:spcBef>
              <a:spcAft>
                <a:spcPts val="0"/>
              </a:spcAft>
              <a:buClr>
                <a:schemeClr val="dk1"/>
              </a:buClr>
              <a:buSzPts val="2000"/>
              <a:buChar char="•"/>
              <a:defRPr b="0" i="0">
                <a:latin typeface="Arial"/>
                <a:ea typeface="Arial"/>
                <a:cs typeface="Arial"/>
                <a:sym typeface="Arial"/>
              </a:defRPr>
            </a:lvl3pPr>
            <a:lvl4pPr marL="1371532" lvl="3" indent="-257162" algn="l">
              <a:lnSpc>
                <a:spcPct val="90000"/>
              </a:lnSpc>
              <a:spcBef>
                <a:spcPts val="375"/>
              </a:spcBef>
              <a:spcAft>
                <a:spcPts val="0"/>
              </a:spcAft>
              <a:buClr>
                <a:schemeClr val="dk1"/>
              </a:buClr>
              <a:buSzPts val="1800"/>
              <a:buChar char="•"/>
              <a:defRPr b="0" i="0">
                <a:latin typeface="Arial"/>
                <a:ea typeface="Arial"/>
                <a:cs typeface="Arial"/>
                <a:sym typeface="Arial"/>
              </a:defRPr>
            </a:lvl4pPr>
            <a:lvl5pPr marL="1714415" lvl="4" indent="-257162" algn="l">
              <a:lnSpc>
                <a:spcPct val="90000"/>
              </a:lnSpc>
              <a:spcBef>
                <a:spcPts val="375"/>
              </a:spcBef>
              <a:spcAft>
                <a:spcPts val="0"/>
              </a:spcAft>
              <a:buClr>
                <a:schemeClr val="dk1"/>
              </a:buClr>
              <a:buSzPts val="1800"/>
              <a:buChar char="•"/>
              <a:defRPr b="0" i="0">
                <a:latin typeface="Arial"/>
                <a:ea typeface="Arial"/>
                <a:cs typeface="Arial"/>
                <a:sym typeface="Arial"/>
              </a:defRPr>
            </a:lvl5pPr>
            <a:lvl6pPr marL="2057297" lvl="5" indent="-257162" algn="l">
              <a:lnSpc>
                <a:spcPct val="90000"/>
              </a:lnSpc>
              <a:spcBef>
                <a:spcPts val="375"/>
              </a:spcBef>
              <a:spcAft>
                <a:spcPts val="0"/>
              </a:spcAft>
              <a:buClr>
                <a:schemeClr val="dk1"/>
              </a:buClr>
              <a:buSzPts val="1800"/>
              <a:buChar char="•"/>
              <a:defRPr/>
            </a:lvl6pPr>
            <a:lvl7pPr marL="2400180" lvl="6" indent="-257162" algn="l">
              <a:lnSpc>
                <a:spcPct val="90000"/>
              </a:lnSpc>
              <a:spcBef>
                <a:spcPts val="375"/>
              </a:spcBef>
              <a:spcAft>
                <a:spcPts val="0"/>
              </a:spcAft>
              <a:buClr>
                <a:schemeClr val="dk1"/>
              </a:buClr>
              <a:buSzPts val="1800"/>
              <a:buChar char="•"/>
              <a:defRPr/>
            </a:lvl7pPr>
            <a:lvl8pPr marL="2743064" lvl="7" indent="-257162" algn="l">
              <a:lnSpc>
                <a:spcPct val="90000"/>
              </a:lnSpc>
              <a:spcBef>
                <a:spcPts val="375"/>
              </a:spcBef>
              <a:spcAft>
                <a:spcPts val="0"/>
              </a:spcAft>
              <a:buClr>
                <a:schemeClr val="dk1"/>
              </a:buClr>
              <a:buSzPts val="1800"/>
              <a:buChar char="•"/>
              <a:defRPr/>
            </a:lvl8pPr>
            <a:lvl9pPr marL="3085946" lvl="8" indent="-257162"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9" name="Google Shape;39;p6"/>
          <p:cNvSpPr txBox="1">
            <a:spLocks noGrp="1"/>
          </p:cNvSpPr>
          <p:nvPr>
            <p:ph type="body" idx="2"/>
          </p:nvPr>
        </p:nvSpPr>
        <p:spPr>
          <a:xfrm>
            <a:off x="4629152" y="1825625"/>
            <a:ext cx="4261221" cy="4351338"/>
          </a:xfrm>
          <a:prstGeom prst="rect">
            <a:avLst/>
          </a:prstGeom>
          <a:noFill/>
          <a:ln>
            <a:noFill/>
          </a:ln>
        </p:spPr>
        <p:txBody>
          <a:bodyPr spcFirstLastPara="1">
            <a:normAutofit/>
          </a:bodyPr>
          <a:lstStyle>
            <a:lvl1pPr marL="342884" lvl="0" indent="-304786" algn="l">
              <a:lnSpc>
                <a:spcPct val="90000"/>
              </a:lnSpc>
              <a:spcBef>
                <a:spcPts val="750"/>
              </a:spcBef>
              <a:spcAft>
                <a:spcPts val="0"/>
              </a:spcAft>
              <a:buClr>
                <a:schemeClr val="dk1"/>
              </a:buClr>
              <a:buSzPts val="2800"/>
              <a:buChar char="•"/>
              <a:defRPr b="0" i="0">
                <a:latin typeface="Arial"/>
                <a:ea typeface="Arial"/>
                <a:cs typeface="Arial"/>
                <a:sym typeface="Arial"/>
              </a:defRPr>
            </a:lvl1pPr>
            <a:lvl2pPr marL="685766" lvl="1" indent="-285736" algn="l">
              <a:lnSpc>
                <a:spcPct val="90000"/>
              </a:lnSpc>
              <a:spcBef>
                <a:spcPts val="375"/>
              </a:spcBef>
              <a:spcAft>
                <a:spcPts val="0"/>
              </a:spcAft>
              <a:buClr>
                <a:schemeClr val="dk1"/>
              </a:buClr>
              <a:buSzPts val="2400"/>
              <a:buChar char="•"/>
              <a:defRPr b="0" i="0">
                <a:latin typeface="Arial"/>
                <a:ea typeface="Arial"/>
                <a:cs typeface="Arial"/>
                <a:sym typeface="Arial"/>
              </a:defRPr>
            </a:lvl2pPr>
            <a:lvl3pPr marL="1028649" lvl="2" indent="-266687" algn="l">
              <a:lnSpc>
                <a:spcPct val="90000"/>
              </a:lnSpc>
              <a:spcBef>
                <a:spcPts val="375"/>
              </a:spcBef>
              <a:spcAft>
                <a:spcPts val="0"/>
              </a:spcAft>
              <a:buClr>
                <a:schemeClr val="dk1"/>
              </a:buClr>
              <a:buSzPts val="2000"/>
              <a:buChar char="•"/>
              <a:defRPr b="0" i="0">
                <a:latin typeface="Arial"/>
                <a:ea typeface="Arial"/>
                <a:cs typeface="Arial"/>
                <a:sym typeface="Arial"/>
              </a:defRPr>
            </a:lvl3pPr>
            <a:lvl4pPr marL="1371532" lvl="3" indent="-257162" algn="l">
              <a:lnSpc>
                <a:spcPct val="90000"/>
              </a:lnSpc>
              <a:spcBef>
                <a:spcPts val="375"/>
              </a:spcBef>
              <a:spcAft>
                <a:spcPts val="0"/>
              </a:spcAft>
              <a:buClr>
                <a:schemeClr val="dk1"/>
              </a:buClr>
              <a:buSzPts val="1800"/>
              <a:buChar char="•"/>
              <a:defRPr b="0" i="0">
                <a:latin typeface="Arial"/>
                <a:ea typeface="Arial"/>
                <a:cs typeface="Arial"/>
                <a:sym typeface="Arial"/>
              </a:defRPr>
            </a:lvl4pPr>
            <a:lvl5pPr marL="1714415" lvl="4" indent="-257162" algn="l">
              <a:lnSpc>
                <a:spcPct val="90000"/>
              </a:lnSpc>
              <a:spcBef>
                <a:spcPts val="375"/>
              </a:spcBef>
              <a:spcAft>
                <a:spcPts val="0"/>
              </a:spcAft>
              <a:buClr>
                <a:schemeClr val="dk1"/>
              </a:buClr>
              <a:buSzPts val="1800"/>
              <a:buChar char="•"/>
              <a:defRPr b="0" i="0">
                <a:latin typeface="Arial"/>
                <a:ea typeface="Arial"/>
                <a:cs typeface="Arial"/>
                <a:sym typeface="Arial"/>
              </a:defRPr>
            </a:lvl5pPr>
            <a:lvl6pPr marL="2057297" lvl="5" indent="-257162" algn="l">
              <a:lnSpc>
                <a:spcPct val="90000"/>
              </a:lnSpc>
              <a:spcBef>
                <a:spcPts val="375"/>
              </a:spcBef>
              <a:spcAft>
                <a:spcPts val="0"/>
              </a:spcAft>
              <a:buClr>
                <a:schemeClr val="dk1"/>
              </a:buClr>
              <a:buSzPts val="1800"/>
              <a:buChar char="•"/>
              <a:defRPr/>
            </a:lvl6pPr>
            <a:lvl7pPr marL="2400180" lvl="6" indent="-257162" algn="l">
              <a:lnSpc>
                <a:spcPct val="90000"/>
              </a:lnSpc>
              <a:spcBef>
                <a:spcPts val="375"/>
              </a:spcBef>
              <a:spcAft>
                <a:spcPts val="0"/>
              </a:spcAft>
              <a:buClr>
                <a:schemeClr val="dk1"/>
              </a:buClr>
              <a:buSzPts val="1800"/>
              <a:buChar char="•"/>
              <a:defRPr/>
            </a:lvl7pPr>
            <a:lvl8pPr marL="2743064" lvl="7" indent="-257162" algn="l">
              <a:lnSpc>
                <a:spcPct val="90000"/>
              </a:lnSpc>
              <a:spcBef>
                <a:spcPts val="375"/>
              </a:spcBef>
              <a:spcAft>
                <a:spcPts val="0"/>
              </a:spcAft>
              <a:buClr>
                <a:schemeClr val="dk1"/>
              </a:buClr>
              <a:buSzPts val="1800"/>
              <a:buChar char="•"/>
              <a:defRPr/>
            </a:lvl8pPr>
            <a:lvl9pPr marL="3085946" lvl="8" indent="-257162"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5" name="Google Shape;13;p2">
            <a:extLst>
              <a:ext uri="{FF2B5EF4-FFF2-40B4-BE49-F238E27FC236}">
                <a16:creationId xmlns:a16="http://schemas.microsoft.com/office/drawing/2014/main" id="{3349555E-4282-49BF-6F3F-2CB7898D4BA1}"/>
              </a:ext>
            </a:extLst>
          </p:cNvPr>
          <p:cNvSpPr txBox="1">
            <a:spLocks noGrp="1"/>
          </p:cNvSpPr>
          <p:nvPr>
            <p:ph type="dt" idx="11"/>
          </p:nvPr>
        </p:nvSpPr>
        <p:spPr>
          <a:ln/>
        </p:spPr>
        <p:txBody>
          <a:bodyPr/>
          <a:lstStyle>
            <a:lvl1pPr>
              <a:defRPr/>
            </a:lvl1pPr>
          </a:lstStyle>
          <a:p>
            <a:pPr>
              <a:defRPr/>
            </a:pPr>
            <a:endParaRPr/>
          </a:p>
        </p:txBody>
      </p:sp>
      <p:sp>
        <p:nvSpPr>
          <p:cNvPr id="6" name="Google Shape;14;p2">
            <a:extLst>
              <a:ext uri="{FF2B5EF4-FFF2-40B4-BE49-F238E27FC236}">
                <a16:creationId xmlns:a16="http://schemas.microsoft.com/office/drawing/2014/main" id="{E0EAF839-6127-B074-04E9-BA412815EDB6}"/>
              </a:ext>
            </a:extLst>
          </p:cNvPr>
          <p:cNvSpPr txBox="1">
            <a:spLocks noGrp="1"/>
          </p:cNvSpPr>
          <p:nvPr>
            <p:ph type="ftr" idx="12"/>
          </p:nvPr>
        </p:nvSpPr>
        <p:spPr>
          <a:ln/>
        </p:spPr>
        <p:txBody>
          <a:bodyPr/>
          <a:lstStyle>
            <a:lvl1pPr>
              <a:defRPr/>
            </a:lvl1pPr>
          </a:lstStyle>
          <a:p>
            <a:pPr>
              <a:defRPr/>
            </a:pPr>
            <a:endParaRPr/>
          </a:p>
        </p:txBody>
      </p:sp>
      <p:sp>
        <p:nvSpPr>
          <p:cNvPr id="7" name="Google Shape;15;p2">
            <a:extLst>
              <a:ext uri="{FF2B5EF4-FFF2-40B4-BE49-F238E27FC236}">
                <a16:creationId xmlns:a16="http://schemas.microsoft.com/office/drawing/2014/main" id="{A426EA51-A98F-BF55-27B5-890F9C7132A3}"/>
              </a:ext>
            </a:extLst>
          </p:cNvPr>
          <p:cNvSpPr txBox="1">
            <a:spLocks noGrp="1"/>
          </p:cNvSpPr>
          <p:nvPr>
            <p:ph type="sldNum" idx="13"/>
          </p:nvPr>
        </p:nvSpPr>
        <p:spPr>
          <a:ln/>
        </p:spPr>
        <p:txBody>
          <a:bodyPr/>
          <a:lstStyle>
            <a:lvl1pPr>
              <a:defRPr/>
            </a:lvl1pPr>
          </a:lstStyle>
          <a:p>
            <a:pPr>
              <a:defRPr/>
            </a:pPr>
            <a:fld id="{2A68E2CE-23DC-E54B-8912-813F53AF00AA}" type="slidenum">
              <a:rPr lang="en-US"/>
              <a:pPr>
                <a:defRPr/>
              </a:pPr>
              <a:t>‹#›</a:t>
            </a:fld>
            <a:endParaRPr lang="en-US"/>
          </a:p>
        </p:txBody>
      </p:sp>
    </p:spTree>
    <p:extLst>
      <p:ext uri="{BB962C8B-B14F-4D97-AF65-F5344CB8AC3E}">
        <p14:creationId xmlns:p14="http://schemas.microsoft.com/office/powerpoint/2010/main" val="279339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251406" y="365129"/>
            <a:ext cx="8638967"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2"/>
              </a:buClr>
              <a:buSzPts val="4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 name="Google Shape;13;p2">
            <a:extLst>
              <a:ext uri="{FF2B5EF4-FFF2-40B4-BE49-F238E27FC236}">
                <a16:creationId xmlns:a16="http://schemas.microsoft.com/office/drawing/2014/main" id="{B2E1F83A-749D-2F04-2BD9-76BDFC061420}"/>
              </a:ext>
            </a:extLst>
          </p:cNvPr>
          <p:cNvSpPr txBox="1">
            <a:spLocks noGrp="1"/>
          </p:cNvSpPr>
          <p:nvPr>
            <p:ph type="dt" idx="11"/>
          </p:nvPr>
        </p:nvSpPr>
        <p:spPr>
          <a:ln/>
        </p:spPr>
        <p:txBody>
          <a:bodyPr/>
          <a:lstStyle>
            <a:lvl1pPr>
              <a:defRPr/>
            </a:lvl1pPr>
          </a:lstStyle>
          <a:p>
            <a:pPr>
              <a:defRPr/>
            </a:pPr>
            <a:endParaRPr/>
          </a:p>
        </p:txBody>
      </p:sp>
      <p:sp>
        <p:nvSpPr>
          <p:cNvPr id="4" name="Google Shape;14;p2">
            <a:extLst>
              <a:ext uri="{FF2B5EF4-FFF2-40B4-BE49-F238E27FC236}">
                <a16:creationId xmlns:a16="http://schemas.microsoft.com/office/drawing/2014/main" id="{5AA40ECC-C564-53BD-261B-7B4E6AB62104}"/>
              </a:ext>
            </a:extLst>
          </p:cNvPr>
          <p:cNvSpPr txBox="1">
            <a:spLocks noGrp="1"/>
          </p:cNvSpPr>
          <p:nvPr>
            <p:ph type="ftr" idx="12"/>
          </p:nvPr>
        </p:nvSpPr>
        <p:spPr>
          <a:ln/>
        </p:spPr>
        <p:txBody>
          <a:bodyPr/>
          <a:lstStyle>
            <a:lvl1pPr>
              <a:defRPr/>
            </a:lvl1pPr>
          </a:lstStyle>
          <a:p>
            <a:pPr>
              <a:defRPr/>
            </a:pPr>
            <a:endParaRPr/>
          </a:p>
        </p:txBody>
      </p:sp>
      <p:sp>
        <p:nvSpPr>
          <p:cNvPr id="5" name="Google Shape;15;p2">
            <a:extLst>
              <a:ext uri="{FF2B5EF4-FFF2-40B4-BE49-F238E27FC236}">
                <a16:creationId xmlns:a16="http://schemas.microsoft.com/office/drawing/2014/main" id="{8879F9DB-92AC-6482-E8FD-98B6EF488874}"/>
              </a:ext>
            </a:extLst>
          </p:cNvPr>
          <p:cNvSpPr txBox="1">
            <a:spLocks noGrp="1"/>
          </p:cNvSpPr>
          <p:nvPr>
            <p:ph type="sldNum" idx="13"/>
          </p:nvPr>
        </p:nvSpPr>
        <p:spPr>
          <a:ln/>
        </p:spPr>
        <p:txBody>
          <a:bodyPr/>
          <a:lstStyle>
            <a:lvl1pPr>
              <a:defRPr/>
            </a:lvl1pPr>
          </a:lstStyle>
          <a:p>
            <a:pPr>
              <a:defRPr/>
            </a:pPr>
            <a:fld id="{B6D075FB-C882-194A-BBC0-D76E231F5E62}" type="slidenum">
              <a:rPr lang="en-US"/>
              <a:pPr>
                <a:defRPr/>
              </a:pPr>
              <a:t>‹#›</a:t>
            </a:fld>
            <a:endParaRPr lang="en-US"/>
          </a:p>
        </p:txBody>
      </p:sp>
    </p:spTree>
    <p:extLst>
      <p:ext uri="{BB962C8B-B14F-4D97-AF65-F5344CB8AC3E}">
        <p14:creationId xmlns:p14="http://schemas.microsoft.com/office/powerpoint/2010/main" val="149187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2" name="Google Shape;13;p2">
            <a:extLst>
              <a:ext uri="{FF2B5EF4-FFF2-40B4-BE49-F238E27FC236}">
                <a16:creationId xmlns:a16="http://schemas.microsoft.com/office/drawing/2014/main" id="{7976B7EB-4A61-D7F3-9DCC-A1EFA7C00DFC}"/>
              </a:ext>
            </a:extLst>
          </p:cNvPr>
          <p:cNvSpPr txBox="1">
            <a:spLocks noGrp="1"/>
          </p:cNvSpPr>
          <p:nvPr>
            <p:ph type="dt" idx="11"/>
          </p:nvPr>
        </p:nvSpPr>
        <p:spPr>
          <a:ln/>
        </p:spPr>
        <p:txBody>
          <a:bodyPr/>
          <a:lstStyle>
            <a:lvl1pPr>
              <a:defRPr/>
            </a:lvl1pPr>
          </a:lstStyle>
          <a:p>
            <a:pPr>
              <a:defRPr/>
            </a:pPr>
            <a:endParaRPr/>
          </a:p>
        </p:txBody>
      </p:sp>
      <p:sp>
        <p:nvSpPr>
          <p:cNvPr id="3" name="Google Shape;14;p2">
            <a:extLst>
              <a:ext uri="{FF2B5EF4-FFF2-40B4-BE49-F238E27FC236}">
                <a16:creationId xmlns:a16="http://schemas.microsoft.com/office/drawing/2014/main" id="{E71E64A3-66C8-8BCC-9A56-E6E31C280A6F}"/>
              </a:ext>
            </a:extLst>
          </p:cNvPr>
          <p:cNvSpPr txBox="1">
            <a:spLocks noGrp="1"/>
          </p:cNvSpPr>
          <p:nvPr>
            <p:ph type="ftr" idx="12"/>
          </p:nvPr>
        </p:nvSpPr>
        <p:spPr>
          <a:ln/>
        </p:spPr>
        <p:txBody>
          <a:bodyPr/>
          <a:lstStyle>
            <a:lvl1pPr>
              <a:defRPr/>
            </a:lvl1pPr>
          </a:lstStyle>
          <a:p>
            <a:pPr>
              <a:defRPr/>
            </a:pPr>
            <a:endParaRPr/>
          </a:p>
        </p:txBody>
      </p:sp>
      <p:sp>
        <p:nvSpPr>
          <p:cNvPr id="4" name="Google Shape;15;p2">
            <a:extLst>
              <a:ext uri="{FF2B5EF4-FFF2-40B4-BE49-F238E27FC236}">
                <a16:creationId xmlns:a16="http://schemas.microsoft.com/office/drawing/2014/main" id="{5A11AB16-E821-B61A-25E3-C112E4570D43}"/>
              </a:ext>
            </a:extLst>
          </p:cNvPr>
          <p:cNvSpPr txBox="1">
            <a:spLocks noGrp="1"/>
          </p:cNvSpPr>
          <p:nvPr>
            <p:ph type="sldNum" idx="13"/>
          </p:nvPr>
        </p:nvSpPr>
        <p:spPr>
          <a:ln/>
        </p:spPr>
        <p:txBody>
          <a:bodyPr/>
          <a:lstStyle>
            <a:lvl1pPr>
              <a:defRPr/>
            </a:lvl1pPr>
          </a:lstStyle>
          <a:p>
            <a:pPr>
              <a:defRPr/>
            </a:pPr>
            <a:fld id="{F1067FF5-14D7-F746-BE91-127C2B5D48FA}" type="slidenum">
              <a:rPr lang="en-US"/>
              <a:pPr>
                <a:defRPr/>
              </a:pPr>
              <a:t>‹#›</a:t>
            </a:fld>
            <a:endParaRPr lang="en-US"/>
          </a:p>
        </p:txBody>
      </p:sp>
    </p:spTree>
    <p:extLst>
      <p:ext uri="{BB962C8B-B14F-4D97-AF65-F5344CB8AC3E}">
        <p14:creationId xmlns:p14="http://schemas.microsoft.com/office/powerpoint/2010/main" val="333547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51407" y="365125"/>
            <a:ext cx="3327614" cy="1600200"/>
          </a:xfrm>
          <a:prstGeom prst="rect">
            <a:avLst/>
          </a:prstGeom>
          <a:noFill/>
          <a:ln>
            <a:noFill/>
          </a:ln>
        </p:spPr>
        <p:txBody>
          <a:bodyPr spcFirstLastPara="1" anchor="b">
            <a:normAutofit/>
          </a:bodyPr>
          <a:lstStyle>
            <a:lvl1pPr lvl="0" algn="l">
              <a:lnSpc>
                <a:spcPct val="90000"/>
              </a:lnSpc>
              <a:spcBef>
                <a:spcPts val="0"/>
              </a:spcBef>
              <a:spcAft>
                <a:spcPts val="0"/>
              </a:spcAft>
              <a:buClr>
                <a:schemeClr val="dk2"/>
              </a:buClr>
              <a:buSzPts val="3200"/>
              <a:buFont typeface="Arial"/>
              <a:buNone/>
              <a:defRPr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6" name="Google Shape;56;p10"/>
          <p:cNvSpPr>
            <a:spLocks noGrp="1"/>
          </p:cNvSpPr>
          <p:nvPr>
            <p:ph type="pic" idx="2"/>
          </p:nvPr>
        </p:nvSpPr>
        <p:spPr>
          <a:xfrm>
            <a:off x="3927915" y="365130"/>
            <a:ext cx="4962456" cy="5685189"/>
          </a:xfrm>
          <a:prstGeom prst="rect">
            <a:avLst/>
          </a:prstGeom>
          <a:noFill/>
          <a:ln>
            <a:noFill/>
          </a:ln>
        </p:spPr>
      </p:sp>
      <p:sp>
        <p:nvSpPr>
          <p:cNvPr id="57" name="Google Shape;57;p10"/>
          <p:cNvSpPr txBox="1">
            <a:spLocks noGrp="1"/>
          </p:cNvSpPr>
          <p:nvPr>
            <p:ph type="body" idx="1"/>
          </p:nvPr>
        </p:nvSpPr>
        <p:spPr>
          <a:xfrm>
            <a:off x="251407" y="2202510"/>
            <a:ext cx="3327614" cy="3847803"/>
          </a:xfrm>
          <a:prstGeom prst="rect">
            <a:avLst/>
          </a:prstGeom>
          <a:noFill/>
          <a:ln>
            <a:noFill/>
          </a:ln>
        </p:spPr>
        <p:txBody>
          <a:bodyPr spcFirstLastPara="1">
            <a:normAutofit/>
          </a:bodyPr>
          <a:lstStyle>
            <a:lvl1pPr marL="342884" lvl="0" indent="-171442" algn="l">
              <a:lnSpc>
                <a:spcPct val="90000"/>
              </a:lnSpc>
              <a:spcBef>
                <a:spcPts val="750"/>
              </a:spcBef>
              <a:spcAft>
                <a:spcPts val="0"/>
              </a:spcAft>
              <a:buClr>
                <a:schemeClr val="dk1"/>
              </a:buClr>
              <a:buSzPts val="1600"/>
              <a:buNone/>
              <a:defRPr sz="1200" b="0" i="0">
                <a:latin typeface="Arial"/>
                <a:ea typeface="Arial"/>
                <a:cs typeface="Arial"/>
                <a:sym typeface="Arial"/>
              </a:defRPr>
            </a:lvl1pPr>
            <a:lvl2pPr marL="685766" lvl="1" indent="-171442" algn="l">
              <a:lnSpc>
                <a:spcPct val="90000"/>
              </a:lnSpc>
              <a:spcBef>
                <a:spcPts val="375"/>
              </a:spcBef>
              <a:spcAft>
                <a:spcPts val="0"/>
              </a:spcAft>
              <a:buClr>
                <a:schemeClr val="dk1"/>
              </a:buClr>
              <a:buSzPts val="1400"/>
              <a:buNone/>
              <a:defRPr sz="1050"/>
            </a:lvl2pPr>
            <a:lvl3pPr marL="1028649" lvl="2" indent="-171442" algn="l">
              <a:lnSpc>
                <a:spcPct val="90000"/>
              </a:lnSpc>
              <a:spcBef>
                <a:spcPts val="375"/>
              </a:spcBef>
              <a:spcAft>
                <a:spcPts val="0"/>
              </a:spcAft>
              <a:buClr>
                <a:schemeClr val="dk1"/>
              </a:buClr>
              <a:buSzPts val="1200"/>
              <a:buNone/>
              <a:defRPr sz="900"/>
            </a:lvl3pPr>
            <a:lvl4pPr marL="1371532" lvl="3" indent="-171442" algn="l">
              <a:lnSpc>
                <a:spcPct val="90000"/>
              </a:lnSpc>
              <a:spcBef>
                <a:spcPts val="375"/>
              </a:spcBef>
              <a:spcAft>
                <a:spcPts val="0"/>
              </a:spcAft>
              <a:buClr>
                <a:schemeClr val="dk1"/>
              </a:buClr>
              <a:buSzPts val="1000"/>
              <a:buNone/>
              <a:defRPr sz="750"/>
            </a:lvl4pPr>
            <a:lvl5pPr marL="1714415" lvl="4" indent="-171442" algn="l">
              <a:lnSpc>
                <a:spcPct val="90000"/>
              </a:lnSpc>
              <a:spcBef>
                <a:spcPts val="375"/>
              </a:spcBef>
              <a:spcAft>
                <a:spcPts val="0"/>
              </a:spcAft>
              <a:buClr>
                <a:schemeClr val="dk1"/>
              </a:buClr>
              <a:buSzPts val="1000"/>
              <a:buNone/>
              <a:defRPr sz="750"/>
            </a:lvl5pPr>
            <a:lvl6pPr marL="2057297" lvl="5" indent="-171442" algn="l">
              <a:lnSpc>
                <a:spcPct val="90000"/>
              </a:lnSpc>
              <a:spcBef>
                <a:spcPts val="375"/>
              </a:spcBef>
              <a:spcAft>
                <a:spcPts val="0"/>
              </a:spcAft>
              <a:buClr>
                <a:schemeClr val="dk1"/>
              </a:buClr>
              <a:buSzPts val="1000"/>
              <a:buNone/>
              <a:defRPr sz="750"/>
            </a:lvl6pPr>
            <a:lvl7pPr marL="2400180" lvl="6" indent="-171442" algn="l">
              <a:lnSpc>
                <a:spcPct val="90000"/>
              </a:lnSpc>
              <a:spcBef>
                <a:spcPts val="375"/>
              </a:spcBef>
              <a:spcAft>
                <a:spcPts val="0"/>
              </a:spcAft>
              <a:buClr>
                <a:schemeClr val="dk1"/>
              </a:buClr>
              <a:buSzPts val="1000"/>
              <a:buNone/>
              <a:defRPr sz="750"/>
            </a:lvl7pPr>
            <a:lvl8pPr marL="2743064" lvl="7" indent="-171442" algn="l">
              <a:lnSpc>
                <a:spcPct val="90000"/>
              </a:lnSpc>
              <a:spcBef>
                <a:spcPts val="375"/>
              </a:spcBef>
              <a:spcAft>
                <a:spcPts val="0"/>
              </a:spcAft>
              <a:buClr>
                <a:schemeClr val="dk1"/>
              </a:buClr>
              <a:buSzPts val="1000"/>
              <a:buNone/>
              <a:defRPr sz="750"/>
            </a:lvl8pPr>
            <a:lvl9pPr marL="3085946" lvl="8" indent="-171442" algn="l">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5" name="Google Shape;13;p2">
            <a:extLst>
              <a:ext uri="{FF2B5EF4-FFF2-40B4-BE49-F238E27FC236}">
                <a16:creationId xmlns:a16="http://schemas.microsoft.com/office/drawing/2014/main" id="{CFBC95EF-7ED6-DFA4-20F3-80352B48238E}"/>
              </a:ext>
            </a:extLst>
          </p:cNvPr>
          <p:cNvSpPr txBox="1">
            <a:spLocks noGrp="1"/>
          </p:cNvSpPr>
          <p:nvPr>
            <p:ph type="dt" idx="11"/>
          </p:nvPr>
        </p:nvSpPr>
        <p:spPr>
          <a:ln/>
        </p:spPr>
        <p:txBody>
          <a:bodyPr/>
          <a:lstStyle>
            <a:lvl1pPr>
              <a:defRPr/>
            </a:lvl1pPr>
          </a:lstStyle>
          <a:p>
            <a:pPr>
              <a:defRPr/>
            </a:pPr>
            <a:endParaRPr/>
          </a:p>
        </p:txBody>
      </p:sp>
      <p:sp>
        <p:nvSpPr>
          <p:cNvPr id="6" name="Google Shape;14;p2">
            <a:extLst>
              <a:ext uri="{FF2B5EF4-FFF2-40B4-BE49-F238E27FC236}">
                <a16:creationId xmlns:a16="http://schemas.microsoft.com/office/drawing/2014/main" id="{22A760E0-5975-1B0F-4174-2C13F092F5E2}"/>
              </a:ext>
            </a:extLst>
          </p:cNvPr>
          <p:cNvSpPr txBox="1">
            <a:spLocks noGrp="1"/>
          </p:cNvSpPr>
          <p:nvPr>
            <p:ph type="ftr" idx="12"/>
          </p:nvPr>
        </p:nvSpPr>
        <p:spPr>
          <a:ln/>
        </p:spPr>
        <p:txBody>
          <a:bodyPr/>
          <a:lstStyle>
            <a:lvl1pPr>
              <a:defRPr/>
            </a:lvl1pPr>
          </a:lstStyle>
          <a:p>
            <a:pPr>
              <a:defRPr/>
            </a:pPr>
            <a:endParaRPr/>
          </a:p>
        </p:txBody>
      </p:sp>
      <p:sp>
        <p:nvSpPr>
          <p:cNvPr id="7" name="Google Shape;15;p2">
            <a:extLst>
              <a:ext uri="{FF2B5EF4-FFF2-40B4-BE49-F238E27FC236}">
                <a16:creationId xmlns:a16="http://schemas.microsoft.com/office/drawing/2014/main" id="{82BC3D7D-3C18-1787-2EF3-3C54A64EE412}"/>
              </a:ext>
            </a:extLst>
          </p:cNvPr>
          <p:cNvSpPr txBox="1">
            <a:spLocks noGrp="1"/>
          </p:cNvSpPr>
          <p:nvPr>
            <p:ph type="sldNum" idx="13"/>
          </p:nvPr>
        </p:nvSpPr>
        <p:spPr>
          <a:ln/>
        </p:spPr>
        <p:txBody>
          <a:bodyPr/>
          <a:lstStyle>
            <a:lvl1pPr>
              <a:defRPr/>
            </a:lvl1pPr>
          </a:lstStyle>
          <a:p>
            <a:pPr>
              <a:defRPr/>
            </a:pPr>
            <a:fld id="{E705869F-BF89-E046-B66F-463A58889DB9}" type="slidenum">
              <a:rPr lang="en-US"/>
              <a:pPr>
                <a:defRPr/>
              </a:pPr>
              <a:t>‹#›</a:t>
            </a:fld>
            <a:endParaRPr lang="en-US"/>
          </a:p>
        </p:txBody>
      </p:sp>
    </p:spTree>
    <p:extLst>
      <p:ext uri="{BB962C8B-B14F-4D97-AF65-F5344CB8AC3E}">
        <p14:creationId xmlns:p14="http://schemas.microsoft.com/office/powerpoint/2010/main" val="316553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oogle Shape;10;p2">
            <a:extLst>
              <a:ext uri="{FF2B5EF4-FFF2-40B4-BE49-F238E27FC236}">
                <a16:creationId xmlns:a16="http://schemas.microsoft.com/office/drawing/2014/main" id="{05050A78-BCC0-962B-9F54-BC5A7503ACF5}"/>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825625"/>
            <a:ext cx="91440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Google Shape;11;p2">
            <a:extLst>
              <a:ext uri="{FF2B5EF4-FFF2-40B4-BE49-F238E27FC236}">
                <a16:creationId xmlns:a16="http://schemas.microsoft.com/office/drawing/2014/main" id="{6EFB601F-E4D3-4F95-67AA-C1DDE5009E1E}"/>
              </a:ext>
            </a:extLst>
          </p:cNvPr>
          <p:cNvSpPr txBox="1">
            <a:spLocks noGrp="1" noChangeArrowheads="1"/>
          </p:cNvSpPr>
          <p:nvPr>
            <p:ph type="title"/>
          </p:nvPr>
        </p:nvSpPr>
        <p:spPr bwMode="auto">
          <a:xfrm>
            <a:off x="250825" y="365125"/>
            <a:ext cx="86391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8" name="Google Shape;12;p2">
            <a:extLst>
              <a:ext uri="{FF2B5EF4-FFF2-40B4-BE49-F238E27FC236}">
                <a16:creationId xmlns:a16="http://schemas.microsoft.com/office/drawing/2014/main" id="{5BE0B752-3506-0846-0CD5-07806A66CA3C}"/>
              </a:ext>
            </a:extLst>
          </p:cNvPr>
          <p:cNvSpPr txBox="1">
            <a:spLocks noGrp="1" noChangeArrowheads="1"/>
          </p:cNvSpPr>
          <p:nvPr>
            <p:ph type="body" idx="1"/>
          </p:nvPr>
        </p:nvSpPr>
        <p:spPr bwMode="auto">
          <a:xfrm>
            <a:off x="250825" y="1825625"/>
            <a:ext cx="863917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3" name="Google Shape;13;p2">
            <a:extLst>
              <a:ext uri="{FF2B5EF4-FFF2-40B4-BE49-F238E27FC236}">
                <a16:creationId xmlns:a16="http://schemas.microsoft.com/office/drawing/2014/main" id="{8AD8C511-E917-E5C9-AB84-8257300C47FD}"/>
              </a:ext>
            </a:extLst>
          </p:cNvPr>
          <p:cNvSpPr txBox="1">
            <a:spLocks noGrp="1"/>
          </p:cNvSpPr>
          <p:nvPr>
            <p:ph type="dt" idx="10"/>
          </p:nvPr>
        </p:nvSpPr>
        <p:spPr>
          <a:xfrm>
            <a:off x="3927475" y="6356350"/>
            <a:ext cx="1285875" cy="365125"/>
          </a:xfrm>
          <a:prstGeom prst="rect">
            <a:avLst/>
          </a:prstGeom>
          <a:noFill/>
          <a:ln>
            <a:noFill/>
          </a:ln>
        </p:spPr>
        <p:txBody>
          <a:bodyPr spcFirstLastPara="1" wrap="square" lIns="91425" tIns="45700" rIns="91425" bIns="45700" anchor="ctr" anchorCtr="0">
            <a:noAutofit/>
          </a:bodyPr>
          <a:lstStyle>
            <a:lvl1pPr marR="0" lvl="0" algn="ctr" rtl="0" eaLnBrk="1" fontAlgn="auto" hangingPunct="1">
              <a:spcBef>
                <a:spcPts val="0"/>
              </a:spcBef>
              <a:spcAft>
                <a:spcPts val="0"/>
              </a:spcAft>
              <a:buClr>
                <a:srgbClr val="000000"/>
              </a:buClr>
              <a:buSzPts val="1400"/>
              <a:buFont typeface="Arial"/>
              <a:buNone/>
              <a:defRPr sz="750" b="0" i="0" u="none" strike="noStrike" kern="0" cap="none">
                <a:solidFill>
                  <a:schemeClr val="accent4"/>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defRPr/>
            </a:pPr>
            <a:endParaRPr/>
          </a:p>
        </p:txBody>
      </p:sp>
      <p:sp>
        <p:nvSpPr>
          <p:cNvPr id="14" name="Google Shape;14;p2">
            <a:extLst>
              <a:ext uri="{FF2B5EF4-FFF2-40B4-BE49-F238E27FC236}">
                <a16:creationId xmlns:a16="http://schemas.microsoft.com/office/drawing/2014/main" id="{48B2B30E-2E04-0A9C-948B-20BCC3DF94D1}"/>
              </a:ext>
            </a:extLst>
          </p:cNvPr>
          <p:cNvSpPr txBox="1">
            <a:spLocks noGrp="1"/>
          </p:cNvSpPr>
          <p:nvPr>
            <p:ph type="ftr" idx="11"/>
          </p:nvPr>
        </p:nvSpPr>
        <p:spPr>
          <a:xfrm>
            <a:off x="628650" y="6356350"/>
            <a:ext cx="3086100" cy="365125"/>
          </a:xfrm>
          <a:prstGeom prst="rect">
            <a:avLst/>
          </a:prstGeom>
          <a:noFill/>
          <a:ln>
            <a:noFill/>
          </a:ln>
        </p:spPr>
        <p:txBody>
          <a:bodyPr spcFirstLastPara="1" wrap="square" lIns="91425" tIns="45700" rIns="91425" bIns="45700" anchor="ctr" anchorCtr="0">
            <a:noAutofit/>
          </a:bodyPr>
          <a:lstStyle>
            <a:lvl1pPr marR="0" lvl="0" algn="l" rtl="0" eaLnBrk="1" fontAlgn="auto" hangingPunct="1">
              <a:spcBef>
                <a:spcPts val="0"/>
              </a:spcBef>
              <a:spcAft>
                <a:spcPts val="0"/>
              </a:spcAft>
              <a:buClr>
                <a:srgbClr val="000000"/>
              </a:buClr>
              <a:buSzPts val="1400"/>
              <a:buFont typeface="Arial"/>
              <a:buNone/>
              <a:defRPr sz="750" b="0" i="0" u="none" strike="noStrike" kern="0" cap="none">
                <a:solidFill>
                  <a:schemeClr val="accent4"/>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defRPr/>
            </a:pPr>
            <a:endParaRPr/>
          </a:p>
        </p:txBody>
      </p:sp>
      <p:sp>
        <p:nvSpPr>
          <p:cNvPr id="15" name="Google Shape;15;p2">
            <a:extLst>
              <a:ext uri="{FF2B5EF4-FFF2-40B4-BE49-F238E27FC236}">
                <a16:creationId xmlns:a16="http://schemas.microsoft.com/office/drawing/2014/main" id="{DEDCBDAF-3D0C-0D23-44F1-8EB95B542AFB}"/>
              </a:ext>
            </a:extLst>
          </p:cNvPr>
          <p:cNvSpPr txBox="1">
            <a:spLocks noGrp="1"/>
          </p:cNvSpPr>
          <p:nvPr>
            <p:ph type="sldNum" idx="12"/>
          </p:nvPr>
        </p:nvSpPr>
        <p:spPr>
          <a:xfrm>
            <a:off x="6457950" y="6356350"/>
            <a:ext cx="2432050" cy="365125"/>
          </a:xfrm>
          <a:prstGeom prst="rect">
            <a:avLst/>
          </a:prstGeom>
          <a:noFill/>
          <a:ln>
            <a:noFill/>
          </a:ln>
        </p:spPr>
        <p:txBody>
          <a:bodyPr spcFirstLastPara="1" wrap="square" lIns="91425" tIns="45700" rIns="91425" bIns="45700" anchor="ctr" anchorCtr="0">
            <a:noAutofit/>
          </a:bodyPr>
          <a:lstStyle>
            <a:lvl1pPr marL="0" marR="0" lvl="0" indent="0" algn="r" rtl="0" eaLnBrk="1" fontAlgn="auto" hangingPunct="1">
              <a:spcBef>
                <a:spcPts val="0"/>
              </a:spcBef>
              <a:spcAft>
                <a:spcPts val="0"/>
              </a:spcAft>
              <a:buClr>
                <a:srgbClr val="000000"/>
              </a:buClr>
              <a:buFont typeface="Arial"/>
              <a:buNone/>
              <a:defRPr sz="750" b="0" i="0" u="none" strike="noStrike" kern="0" cap="none" smtClean="0">
                <a:solidFill>
                  <a:schemeClr val="lt1"/>
                </a:solidFill>
                <a:latin typeface="Arial"/>
                <a:ea typeface="Arial"/>
                <a:cs typeface="Arial"/>
                <a:sym typeface="Arial"/>
              </a:defRPr>
            </a:lvl1pPr>
            <a:lvl2pPr marL="0" marR="0" lvl="1" indent="0" algn="r" rtl="0">
              <a:spcBef>
                <a:spcPts val="0"/>
              </a:spcBef>
              <a:buNone/>
              <a:defRPr sz="750" b="0" i="0" u="none" strike="noStrike" cap="none">
                <a:solidFill>
                  <a:schemeClr val="lt1"/>
                </a:solidFill>
                <a:latin typeface="Arial"/>
                <a:ea typeface="Arial"/>
                <a:cs typeface="Arial"/>
                <a:sym typeface="Arial"/>
              </a:defRPr>
            </a:lvl2pPr>
            <a:lvl3pPr marL="0" marR="0" lvl="2" indent="0" algn="r" rtl="0">
              <a:spcBef>
                <a:spcPts val="0"/>
              </a:spcBef>
              <a:buNone/>
              <a:defRPr sz="750" b="0" i="0" u="none" strike="noStrike" cap="none">
                <a:solidFill>
                  <a:schemeClr val="lt1"/>
                </a:solidFill>
                <a:latin typeface="Arial"/>
                <a:ea typeface="Arial"/>
                <a:cs typeface="Arial"/>
                <a:sym typeface="Arial"/>
              </a:defRPr>
            </a:lvl3pPr>
            <a:lvl4pPr marL="0" marR="0" lvl="3" indent="0" algn="r" rtl="0">
              <a:spcBef>
                <a:spcPts val="0"/>
              </a:spcBef>
              <a:buNone/>
              <a:defRPr sz="750" b="0" i="0" u="none" strike="noStrike" cap="none">
                <a:solidFill>
                  <a:schemeClr val="lt1"/>
                </a:solidFill>
                <a:latin typeface="Arial"/>
                <a:ea typeface="Arial"/>
                <a:cs typeface="Arial"/>
                <a:sym typeface="Arial"/>
              </a:defRPr>
            </a:lvl4pPr>
            <a:lvl5pPr marL="0" marR="0" lvl="4" indent="0" algn="r" rtl="0">
              <a:spcBef>
                <a:spcPts val="0"/>
              </a:spcBef>
              <a:buNone/>
              <a:defRPr sz="750" b="0" i="0" u="none" strike="noStrike" cap="none">
                <a:solidFill>
                  <a:schemeClr val="lt1"/>
                </a:solidFill>
                <a:latin typeface="Arial"/>
                <a:ea typeface="Arial"/>
                <a:cs typeface="Arial"/>
                <a:sym typeface="Arial"/>
              </a:defRPr>
            </a:lvl5pPr>
            <a:lvl6pPr marL="0" marR="0" lvl="5" indent="0" algn="r" rtl="0">
              <a:spcBef>
                <a:spcPts val="0"/>
              </a:spcBef>
              <a:buNone/>
              <a:defRPr sz="750" b="0" i="0" u="none" strike="noStrike" cap="none">
                <a:solidFill>
                  <a:schemeClr val="lt1"/>
                </a:solidFill>
                <a:latin typeface="Arial"/>
                <a:ea typeface="Arial"/>
                <a:cs typeface="Arial"/>
                <a:sym typeface="Arial"/>
              </a:defRPr>
            </a:lvl6pPr>
            <a:lvl7pPr marL="0" marR="0" lvl="6" indent="0" algn="r" rtl="0">
              <a:spcBef>
                <a:spcPts val="0"/>
              </a:spcBef>
              <a:buNone/>
              <a:defRPr sz="750" b="0" i="0" u="none" strike="noStrike" cap="none">
                <a:solidFill>
                  <a:schemeClr val="lt1"/>
                </a:solidFill>
                <a:latin typeface="Arial"/>
                <a:ea typeface="Arial"/>
                <a:cs typeface="Arial"/>
                <a:sym typeface="Arial"/>
              </a:defRPr>
            </a:lvl7pPr>
            <a:lvl8pPr marL="0" marR="0" lvl="7" indent="0" algn="r" rtl="0">
              <a:spcBef>
                <a:spcPts val="0"/>
              </a:spcBef>
              <a:buNone/>
              <a:defRPr sz="750" b="0" i="0" u="none" strike="noStrike" cap="none">
                <a:solidFill>
                  <a:schemeClr val="lt1"/>
                </a:solidFill>
                <a:latin typeface="Arial"/>
                <a:ea typeface="Arial"/>
                <a:cs typeface="Arial"/>
                <a:sym typeface="Arial"/>
              </a:defRPr>
            </a:lvl8pPr>
            <a:lvl9pPr marL="0" marR="0" lvl="8" indent="0" algn="r" rtl="0">
              <a:spcBef>
                <a:spcPts val="0"/>
              </a:spcBef>
              <a:buNone/>
              <a:defRPr sz="750" b="0" i="0" u="none" strike="noStrike" cap="none">
                <a:solidFill>
                  <a:schemeClr val="lt1"/>
                </a:solidFill>
                <a:latin typeface="Arial"/>
                <a:ea typeface="Arial"/>
                <a:cs typeface="Arial"/>
                <a:sym typeface="Arial"/>
              </a:defRPr>
            </a:lvl9pPr>
          </a:lstStyle>
          <a:p>
            <a:pPr>
              <a:defRPr/>
            </a:pPr>
            <a:fld id="{A285CD37-B78A-0540-8384-2A7FB6DF0FE6}" type="slidenum">
              <a:rPr lang="en-US"/>
              <a:pPr>
                <a:defRPr/>
              </a:pPr>
              <a:t>‹#›</a:t>
            </a:fld>
            <a:endParaRPr lang="en-US"/>
          </a:p>
        </p:txBody>
      </p:sp>
      <p:pic>
        <p:nvPicPr>
          <p:cNvPr id="1032" name="Google Shape;16;p2">
            <a:extLst>
              <a:ext uri="{FF2B5EF4-FFF2-40B4-BE49-F238E27FC236}">
                <a16:creationId xmlns:a16="http://schemas.microsoft.com/office/drawing/2014/main" id="{C0A6DCD9-8F9B-FA96-BBB0-04657622B513}"/>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6397625"/>
            <a:ext cx="339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65" r:id="rId1"/>
    <p:sldLayoutId id="2147483660" r:id="rId2"/>
    <p:sldLayoutId id="2147483666" r:id="rId3"/>
    <p:sldLayoutId id="2147483661" r:id="rId4"/>
    <p:sldLayoutId id="2147483662" r:id="rId5"/>
    <p:sldLayoutId id="2147483663" r:id="rId6"/>
    <p:sldLayoutId id="2147483664" r:id="rId7"/>
  </p:sldLayoutIdLst>
  <p:hf sldNum="0"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itedforliteracy.ca/resources" TargetMode="External"/><Relationship Id="rId2" Type="http://schemas.openxmlformats.org/officeDocument/2006/relationships/slideLayout" Target="../slideLayouts/slideLayout2.xml"/><Relationship Id="rId1" Type="http://schemas.openxmlformats.org/officeDocument/2006/relationships/video" Target="https://www.youtube.com/embed/MLHOvKo0Kvc?feature=oembed" TargetMode="Externa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hyperlink" Target="https://www.youtube.com/watch?v=MLHOvKo0Kvc"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hyperlink" Target="https://www.ratehub.ca/gics/best-gic-rat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nada.ca/en/revenue-agency/services/tax/individuals/topics/tax-free-savings-account.html" TargetMode="External"/><Relationship Id="rId2" Type="http://schemas.openxmlformats.org/officeDocument/2006/relationships/hyperlink" Target="https://www.canada.ca/en/revenue-agency/services/forms-publications/publications/rc4466/tax-free-savings-account-tfsa-guide-individuals.html" TargetMode="External"/><Relationship Id="rId1" Type="http://schemas.openxmlformats.org/officeDocument/2006/relationships/slideLayout" Target="../slideLayouts/slideLayout2.xml"/><Relationship Id="rId6" Type="http://schemas.openxmlformats.org/officeDocument/2006/relationships/hyperlink" Target="https://www.cooperators.ca/en/Resources/plan-ahead/tfsa-vs-rrsp.aspx" TargetMode="External"/><Relationship Id="rId5" Type="http://schemas.openxmlformats.org/officeDocument/2006/relationships/hyperlink" Target="https://www.td.com/ca/en/personal-banking/personal-investing/products/investment-plans/tfsa/" TargetMode="External"/><Relationship Id="rId4" Type="http://schemas.openxmlformats.org/officeDocument/2006/relationships/hyperlink" Target="https://www.investopedia.com/terms/t/tax-free-savings-account-tfsa.asp"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gO_ImU2LT3Y?feature=oembed" TargetMode="External"/><Relationship Id="rId5" Type="http://schemas.openxmlformats.org/officeDocument/2006/relationships/image" Target="../media/image8.jpeg"/><Relationship Id="rId4" Type="http://schemas.openxmlformats.org/officeDocument/2006/relationships/hyperlink" Target="https://www.youtube.com/watch?v=gO_ImU2LT3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avvynewcanadians.com/tfsa-annual-limit-contribution-room-penalties-2018/" TargetMode="External"/><Relationship Id="rId2" Type="http://schemas.openxmlformats.org/officeDocument/2006/relationships/hyperlink" Target="https://www.canada.ca/en/revenue-agency/services/tax/individuals/topics/tax-free-savings-account/contribution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anada.ca/en/revenue-agency/services/tax/individuals/topics/tax-free-savings-account/making-replacing-withdrawals-a-tfsa.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Google Shape;72;g123de75d5cf_1_0">
            <a:extLst>
              <a:ext uri="{FF2B5EF4-FFF2-40B4-BE49-F238E27FC236}">
                <a16:creationId xmlns:a16="http://schemas.microsoft.com/office/drawing/2014/main" id="{15200245-58C1-E057-7F9B-29621FC573C6}"/>
              </a:ext>
            </a:extLst>
          </p:cNvPr>
          <p:cNvSpPr txBox="1">
            <a:spLocks noGrp="1" noChangeArrowheads="1"/>
          </p:cNvSpPr>
          <p:nvPr>
            <p:ph type="ctrTitle"/>
          </p:nvPr>
        </p:nvSpPr>
        <p:spPr>
          <a:xfrm>
            <a:off x="250825" y="1698625"/>
            <a:ext cx="8594725" cy="1790700"/>
          </a:xfrm>
        </p:spPr>
        <p:txBody>
          <a:bodyPr lIns="68569" tIns="34275" rIns="68569" bIns="34275">
            <a:normAutofit/>
          </a:bodyPr>
          <a:lstStyle/>
          <a:p>
            <a:pPr eaLnBrk="1" hangingPunct="1">
              <a:spcBef>
                <a:spcPct val="0"/>
              </a:spcBef>
              <a:spcAft>
                <a:spcPct val="0"/>
              </a:spcAft>
              <a:buClr>
                <a:srgbClr val="FFFFFF"/>
              </a:buClr>
              <a:buFont typeface="Arial" panose="020B0604020202020204" pitchFamily="34" charset="0"/>
              <a:buNone/>
            </a:pPr>
            <a:r>
              <a:rPr lang="en-US" altLang="en-US">
                <a:solidFill>
                  <a:srgbClr val="FFFFFF"/>
                </a:solidFill>
                <a:latin typeface="Arial" panose="020B0604020202020204" pitchFamily="34" charset="0"/>
                <a:cs typeface="Arial" panose="020B0604020202020204" pitchFamily="34" charset="0"/>
                <a:sym typeface="Arial" panose="020B0604020202020204" pitchFamily="34" charset="0"/>
              </a:rPr>
              <a:t>Why ‘Interest’ Should Interest You: TFSAs</a:t>
            </a:r>
          </a:p>
        </p:txBody>
      </p:sp>
      <p:sp>
        <p:nvSpPr>
          <p:cNvPr id="8194" name="Google Shape;73;g123de75d5cf_1_0">
            <a:extLst>
              <a:ext uri="{FF2B5EF4-FFF2-40B4-BE49-F238E27FC236}">
                <a16:creationId xmlns:a16="http://schemas.microsoft.com/office/drawing/2014/main" id="{9CC9F96B-0ACC-91DC-98A9-B36E9BA7D5BF}"/>
              </a:ext>
            </a:extLst>
          </p:cNvPr>
          <p:cNvSpPr txBox="1">
            <a:spLocks noGrp="1" noChangeArrowheads="1"/>
          </p:cNvSpPr>
          <p:nvPr>
            <p:ph type="subTitle" idx="1"/>
          </p:nvPr>
        </p:nvSpPr>
        <p:spPr>
          <a:xfrm>
            <a:off x="250825" y="3651250"/>
            <a:ext cx="8594725" cy="1149350"/>
          </a:xfrm>
        </p:spPr>
        <p:txBody>
          <a:bodyPr lIns="68569" tIns="34275" rIns="68569" bIns="34275"/>
          <a:lstStyle/>
          <a:p>
            <a:pPr eaLnBrk="1" hangingPunct="1">
              <a:spcAft>
                <a:spcPct val="0"/>
              </a:spcAft>
              <a:buClr>
                <a:srgbClr val="FFFFFF"/>
              </a:buClr>
            </a:pPr>
            <a:r>
              <a:rPr lang="en-US" altLang="en-US">
                <a:solidFill>
                  <a:srgbClr val="FFFFFF"/>
                </a:solidFill>
                <a:latin typeface="Arial" panose="020B0604020202020204" pitchFamily="34" charset="0"/>
                <a:cs typeface="Arial" panose="020B0604020202020204" pitchFamily="34" charset="0"/>
                <a:sym typeface="Arial" panose="020B0604020202020204" pitchFamily="34" charset="0"/>
              </a:rPr>
              <a:t>Grade 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TFSA Exploration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5202686"/>
          </a:xfrm>
        </p:spPr>
        <p:txBody>
          <a:bodyPr>
            <a:normAutofit/>
          </a:bodyPr>
          <a:lstStyle/>
          <a:p>
            <a:pPr marL="0" indent="0">
              <a:lnSpc>
                <a:spcPts val="2400"/>
              </a:lnSpc>
              <a:buNone/>
            </a:pPr>
            <a:r>
              <a:rPr lang="en-US" sz="2000" dirty="0"/>
              <a:t>We will explore how taxes affect our investment by using a spreadsheet.</a:t>
            </a:r>
          </a:p>
          <a:p>
            <a:pPr marL="0" indent="0">
              <a:lnSpc>
                <a:spcPts val="2400"/>
              </a:lnSpc>
              <a:buNone/>
            </a:pPr>
            <a:r>
              <a:rPr lang="en-US" sz="2000" dirty="0"/>
              <a:t>We will compare </a:t>
            </a:r>
            <a:r>
              <a:rPr lang="en-US" sz="2000" b="1" dirty="0"/>
              <a:t>two options</a:t>
            </a:r>
            <a:r>
              <a:rPr lang="en-US" sz="2000" dirty="0"/>
              <a:t>:</a:t>
            </a:r>
            <a:endParaRPr lang="en-US" dirty="0"/>
          </a:p>
          <a:p>
            <a:pPr marL="0" indent="0">
              <a:lnSpc>
                <a:spcPts val="2400"/>
              </a:lnSpc>
              <a:buNone/>
            </a:pPr>
            <a:r>
              <a:rPr lang="en-US" sz="2000" dirty="0"/>
              <a:t>A taxable scenario (no TFSA) vs. a non-taxable scenario (using a TFSA).</a:t>
            </a:r>
          </a:p>
          <a:p>
            <a:pPr marL="0" indent="0">
              <a:lnSpc>
                <a:spcPts val="2400"/>
              </a:lnSpc>
              <a:buNone/>
            </a:pPr>
            <a:br>
              <a:rPr lang="en-US" sz="2000" dirty="0"/>
            </a:br>
            <a:r>
              <a:rPr lang="en-US" sz="2000" b="1" dirty="0"/>
              <a:t>To complete the activity, download the TFSA Calculator at </a:t>
            </a:r>
            <a:r>
              <a:rPr lang="en-US" sz="2000" b="1" dirty="0">
                <a:hlinkClick r:id="rId3"/>
              </a:rPr>
              <a:t>https://www.unitedforliteracy.ca/resources</a:t>
            </a:r>
            <a:r>
              <a:rPr lang="en-US" sz="2000" b="1" dirty="0"/>
              <a:t> (filter for “Grade 11”).</a:t>
            </a:r>
          </a:p>
          <a:p>
            <a:pPr marL="0" indent="0">
              <a:lnSpc>
                <a:spcPts val="2400"/>
              </a:lnSpc>
              <a:buNone/>
            </a:pPr>
            <a:r>
              <a:rPr lang="en-US" sz="2000" dirty="0"/>
              <a:t>Refer to this video for instructions on how to use the calculator:</a:t>
            </a:r>
          </a:p>
          <a:p>
            <a:pPr marL="0" indent="0">
              <a:lnSpc>
                <a:spcPts val="2400"/>
              </a:lnSpc>
              <a:buNone/>
            </a:pPr>
            <a:r>
              <a:rPr lang="en-US" sz="2000" dirty="0">
                <a:hlinkClick r:id="rId4"/>
              </a:rPr>
              <a:t>https://www.youtube.com/watch?v=MLHOvKo0Kvc</a:t>
            </a:r>
            <a:endParaRPr lang="en-US" sz="2000" dirty="0"/>
          </a:p>
          <a:p>
            <a:pPr marL="0" indent="0">
              <a:lnSpc>
                <a:spcPts val="2400"/>
              </a:lnSpc>
              <a:buNone/>
            </a:pPr>
            <a:endParaRPr lang="en-US" sz="2000" dirty="0"/>
          </a:p>
          <a:p>
            <a:pPr marL="0" indent="0">
              <a:lnSpc>
                <a:spcPts val="2400"/>
              </a:lnSpc>
              <a:buNone/>
            </a:pPr>
            <a:endParaRPr lang="en-US" dirty="0"/>
          </a:p>
        </p:txBody>
      </p:sp>
      <p:pic>
        <p:nvPicPr>
          <p:cNvPr id="5" name="Picture 5" descr="Icon&#10;&#10;Description automatically generated">
            <a:extLst>
              <a:ext uri="{FF2B5EF4-FFF2-40B4-BE49-F238E27FC236}">
                <a16:creationId xmlns:a16="http://schemas.microsoft.com/office/drawing/2014/main" id="{0E2FD7B6-CD55-5EC6-7293-A0F231224180}"/>
              </a:ext>
            </a:extLst>
          </p:cNvPr>
          <p:cNvPicPr>
            <a:picLocks noChangeAspect="1"/>
          </p:cNvPicPr>
          <p:nvPr/>
        </p:nvPicPr>
        <p:blipFill>
          <a:blip r:embed="rId5"/>
          <a:stretch>
            <a:fillRect/>
          </a:stretch>
        </p:blipFill>
        <p:spPr>
          <a:xfrm>
            <a:off x="7107545" y="304979"/>
            <a:ext cx="1535010" cy="1258205"/>
          </a:xfrm>
          <a:prstGeom prst="rect">
            <a:avLst/>
          </a:prstGeom>
        </p:spPr>
      </p:pic>
      <p:pic>
        <p:nvPicPr>
          <p:cNvPr id="4" name="Online Media 3" title="Grade 10 - TFSA Calculator - Tutorial  1">
            <a:hlinkClick r:id="" action="ppaction://media"/>
            <a:extLst>
              <a:ext uri="{FF2B5EF4-FFF2-40B4-BE49-F238E27FC236}">
                <a16:creationId xmlns:a16="http://schemas.microsoft.com/office/drawing/2014/main" id="{B8F57F10-CC9E-0ECF-CE84-7CE85672971C}"/>
              </a:ext>
            </a:extLst>
          </p:cNvPr>
          <p:cNvPicPr>
            <a:picLocks noRot="1" noChangeAspect="1"/>
          </p:cNvPicPr>
          <p:nvPr>
            <a:videoFile r:link="rId1"/>
          </p:nvPr>
        </p:nvPicPr>
        <p:blipFill>
          <a:blip r:embed="rId6"/>
          <a:stretch>
            <a:fillRect/>
          </a:stretch>
        </p:blipFill>
        <p:spPr>
          <a:xfrm>
            <a:off x="2691793" y="4607801"/>
            <a:ext cx="3760413" cy="2124633"/>
          </a:xfrm>
          <a:prstGeom prst="rect">
            <a:avLst/>
          </a:prstGeom>
        </p:spPr>
      </p:pic>
    </p:spTree>
    <p:extLst>
      <p:ext uri="{BB962C8B-B14F-4D97-AF65-F5344CB8AC3E}">
        <p14:creationId xmlns:p14="http://schemas.microsoft.com/office/powerpoint/2010/main" val="369207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TFSAs: Compounding Comparison</a:t>
            </a:r>
          </a:p>
        </p:txBody>
      </p:sp>
      <p:pic>
        <p:nvPicPr>
          <p:cNvPr id="6" name="Picture 5">
            <a:extLst>
              <a:ext uri="{FF2B5EF4-FFF2-40B4-BE49-F238E27FC236}">
                <a16:creationId xmlns:a16="http://schemas.microsoft.com/office/drawing/2014/main" id="{67044F7A-46E5-4069-B8BB-EAD08E292AB1}"/>
              </a:ext>
            </a:extLst>
          </p:cNvPr>
          <p:cNvPicPr>
            <a:picLocks noChangeAspect="1"/>
          </p:cNvPicPr>
          <p:nvPr/>
        </p:nvPicPr>
        <p:blipFill>
          <a:blip r:embed="rId2"/>
          <a:stretch>
            <a:fillRect/>
          </a:stretch>
        </p:blipFill>
        <p:spPr>
          <a:xfrm>
            <a:off x="418522" y="1655750"/>
            <a:ext cx="6564576" cy="4683102"/>
          </a:xfrm>
          <a:prstGeom prst="rect">
            <a:avLst/>
          </a:prstGeom>
        </p:spPr>
      </p:pic>
      <p:sp>
        <p:nvSpPr>
          <p:cNvPr id="4" name="Text Placeholder 2">
            <a:extLst>
              <a:ext uri="{FF2B5EF4-FFF2-40B4-BE49-F238E27FC236}">
                <a16:creationId xmlns:a16="http://schemas.microsoft.com/office/drawing/2014/main" id="{ACC7C84A-FA5E-4ABC-A29F-5B0D3065661C}"/>
              </a:ext>
            </a:extLst>
          </p:cNvPr>
          <p:cNvSpPr>
            <a:spLocks noGrp="1"/>
          </p:cNvSpPr>
          <p:nvPr>
            <p:ph type="body" idx="1"/>
          </p:nvPr>
        </p:nvSpPr>
        <p:spPr>
          <a:xfrm>
            <a:off x="338328" y="1237546"/>
            <a:ext cx="4339811" cy="4869712"/>
          </a:xfrm>
        </p:spPr>
        <p:txBody>
          <a:bodyPr>
            <a:normAutofit/>
          </a:bodyPr>
          <a:lstStyle/>
          <a:p>
            <a:pPr marL="0" indent="0">
              <a:lnSpc>
                <a:spcPts val="2400"/>
              </a:lnSpc>
              <a:buNone/>
            </a:pPr>
            <a:r>
              <a:rPr lang="en-US" sz="1800"/>
              <a:t>Your spreadsheet will look like this:</a:t>
            </a:r>
          </a:p>
        </p:txBody>
      </p:sp>
    </p:spTree>
    <p:extLst>
      <p:ext uri="{BB962C8B-B14F-4D97-AF65-F5344CB8AC3E}">
        <p14:creationId xmlns:p14="http://schemas.microsoft.com/office/powerpoint/2010/main" val="153435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892E3BD-1B80-4FF8-8A2E-E48FCF709883}"/>
              </a:ext>
            </a:extLst>
          </p:cNvPr>
          <p:cNvPicPr>
            <a:picLocks noChangeAspect="1"/>
          </p:cNvPicPr>
          <p:nvPr/>
        </p:nvPicPr>
        <p:blipFill>
          <a:blip r:embed="rId2"/>
          <a:stretch>
            <a:fillRect/>
          </a:stretch>
        </p:blipFill>
        <p:spPr>
          <a:xfrm>
            <a:off x="875659" y="2474180"/>
            <a:ext cx="2252305" cy="3647332"/>
          </a:xfrm>
          <a:prstGeom prst="rect">
            <a:avLst/>
          </a:prstGeom>
        </p:spPr>
      </p:pic>
      <p:pic>
        <p:nvPicPr>
          <p:cNvPr id="8" name="Picture 7">
            <a:extLst>
              <a:ext uri="{FF2B5EF4-FFF2-40B4-BE49-F238E27FC236}">
                <a16:creationId xmlns:a16="http://schemas.microsoft.com/office/drawing/2014/main" id="{44BA9C65-2C7D-4246-93C6-4C100020866C}"/>
              </a:ext>
            </a:extLst>
          </p:cNvPr>
          <p:cNvPicPr>
            <a:picLocks noChangeAspect="1"/>
          </p:cNvPicPr>
          <p:nvPr/>
        </p:nvPicPr>
        <p:blipFill>
          <a:blip r:embed="rId3"/>
          <a:stretch>
            <a:fillRect/>
          </a:stretch>
        </p:blipFill>
        <p:spPr>
          <a:xfrm>
            <a:off x="641267" y="1785523"/>
            <a:ext cx="3988642" cy="609728"/>
          </a:xfrm>
          <a:prstGeom prst="rect">
            <a:avLst/>
          </a:prstGeom>
        </p:spPr>
      </p:pic>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TFSAs: Compounding Comparison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407773" y="1237546"/>
            <a:ext cx="3678043" cy="4869712"/>
          </a:xfrm>
        </p:spPr>
        <p:txBody>
          <a:bodyPr>
            <a:normAutofit/>
          </a:bodyPr>
          <a:lstStyle/>
          <a:p>
            <a:pPr marL="0" indent="0">
              <a:lnSpc>
                <a:spcPts val="2400"/>
              </a:lnSpc>
              <a:buNone/>
            </a:pPr>
            <a:r>
              <a:rPr lang="en-US" sz="1800" dirty="0"/>
              <a:t>Not in a TFSA (Taxable)</a:t>
            </a:r>
          </a:p>
        </p:txBody>
      </p:sp>
      <p:sp>
        <p:nvSpPr>
          <p:cNvPr id="13" name="TextBox 12">
            <a:extLst>
              <a:ext uri="{FF2B5EF4-FFF2-40B4-BE49-F238E27FC236}">
                <a16:creationId xmlns:a16="http://schemas.microsoft.com/office/drawing/2014/main" id="{D9B4F197-B63A-9236-A5B4-3F78C73864CE}"/>
              </a:ext>
            </a:extLst>
          </p:cNvPr>
          <p:cNvSpPr txBox="1"/>
          <p:nvPr/>
        </p:nvSpPr>
        <p:spPr>
          <a:xfrm>
            <a:off x="4674925" y="5534048"/>
            <a:ext cx="3220854" cy="523220"/>
          </a:xfrm>
          <a:prstGeom prst="rect">
            <a:avLst/>
          </a:prstGeom>
          <a:noFill/>
        </p:spPr>
        <p:txBody>
          <a:bodyPr wrap="square" lIns="91440" tIns="45720" rIns="91440" bIns="45720" rtlCol="0" anchor="t">
            <a:spAutoFit/>
          </a:bodyPr>
          <a:lstStyle/>
          <a:p>
            <a:r>
              <a:rPr lang="en-CA">
                <a:latin typeface="Arial"/>
                <a:cs typeface="Arial"/>
              </a:rPr>
              <a:t>On the next slide you will see the difference taxes make to your income.</a:t>
            </a:r>
          </a:p>
        </p:txBody>
      </p:sp>
      <p:sp>
        <p:nvSpPr>
          <p:cNvPr id="18" name="TextBox 17">
            <a:extLst>
              <a:ext uri="{FF2B5EF4-FFF2-40B4-BE49-F238E27FC236}">
                <a16:creationId xmlns:a16="http://schemas.microsoft.com/office/drawing/2014/main" id="{0B198E06-6AEE-8F42-8E73-910E1C24ADAC}"/>
              </a:ext>
            </a:extLst>
          </p:cNvPr>
          <p:cNvSpPr txBox="1"/>
          <p:nvPr/>
        </p:nvSpPr>
        <p:spPr>
          <a:xfrm>
            <a:off x="3887967" y="4225056"/>
            <a:ext cx="2868670" cy="738664"/>
          </a:xfrm>
          <a:prstGeom prst="rect">
            <a:avLst/>
          </a:prstGeom>
          <a:noFill/>
        </p:spPr>
        <p:txBody>
          <a:bodyPr wrap="square" rtlCol="0">
            <a:spAutoFit/>
          </a:bodyPr>
          <a:lstStyle/>
          <a:p>
            <a:r>
              <a:rPr lang="en-CA"/>
              <a:t>This tax comes out of your pocket and decreases your ability to compound your earnings.</a:t>
            </a:r>
          </a:p>
        </p:txBody>
      </p:sp>
      <p:sp>
        <p:nvSpPr>
          <p:cNvPr id="21" name="TextBox 20">
            <a:extLst>
              <a:ext uri="{FF2B5EF4-FFF2-40B4-BE49-F238E27FC236}">
                <a16:creationId xmlns:a16="http://schemas.microsoft.com/office/drawing/2014/main" id="{8DBCB5B9-8DC6-1324-5798-ACD0E5091CC7}"/>
              </a:ext>
            </a:extLst>
          </p:cNvPr>
          <p:cNvSpPr txBox="1"/>
          <p:nvPr/>
        </p:nvSpPr>
        <p:spPr>
          <a:xfrm>
            <a:off x="6198665" y="1595873"/>
            <a:ext cx="2868670" cy="984885"/>
          </a:xfrm>
          <a:prstGeom prst="rect">
            <a:avLst/>
          </a:prstGeom>
          <a:noFill/>
        </p:spPr>
        <p:txBody>
          <a:bodyPr wrap="square" lIns="91440" tIns="45720" rIns="91440" bIns="45720" rtlCol="0" anchor="t">
            <a:spAutoFit/>
          </a:bodyPr>
          <a:lstStyle/>
          <a:p>
            <a:r>
              <a:rPr lang="en-CA">
                <a:latin typeface="Arial"/>
                <a:cs typeface="Arial"/>
              </a:rPr>
              <a:t>You will likely be at the lowest tax rate when you start earning. Imagine what you will lose to taxes as you earn more!</a:t>
            </a:r>
          </a:p>
        </p:txBody>
      </p:sp>
      <p:sp>
        <p:nvSpPr>
          <p:cNvPr id="23" name="Arrow: Left 22">
            <a:extLst>
              <a:ext uri="{FF2B5EF4-FFF2-40B4-BE49-F238E27FC236}">
                <a16:creationId xmlns:a16="http://schemas.microsoft.com/office/drawing/2014/main" id="{39951BDA-EAC9-0F6C-2E66-BCF4F18B3722}"/>
              </a:ext>
            </a:extLst>
          </p:cNvPr>
          <p:cNvSpPr/>
          <p:nvPr/>
        </p:nvSpPr>
        <p:spPr>
          <a:xfrm rot="1146142">
            <a:off x="4622342" y="2584760"/>
            <a:ext cx="1658786" cy="1747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a:extLst>
              <a:ext uri="{FF2B5EF4-FFF2-40B4-BE49-F238E27FC236}">
                <a16:creationId xmlns:a16="http://schemas.microsoft.com/office/drawing/2014/main" id="{C0084248-4D4E-A10B-1C36-78B33E02BE15}"/>
              </a:ext>
            </a:extLst>
          </p:cNvPr>
          <p:cNvSpPr txBox="1"/>
          <p:nvPr/>
        </p:nvSpPr>
        <p:spPr>
          <a:xfrm>
            <a:off x="6220534" y="2785074"/>
            <a:ext cx="2868670" cy="954107"/>
          </a:xfrm>
          <a:prstGeom prst="rect">
            <a:avLst/>
          </a:prstGeom>
          <a:noFill/>
        </p:spPr>
        <p:txBody>
          <a:bodyPr wrap="square" rtlCol="0">
            <a:spAutoFit/>
          </a:bodyPr>
          <a:lstStyle/>
          <a:p>
            <a:r>
              <a:rPr lang="en-CA"/>
              <a:t>Different investments have different earnings rates. 3-5% is usually what you will get on a safe investment.</a:t>
            </a:r>
          </a:p>
        </p:txBody>
      </p:sp>
      <p:sp>
        <p:nvSpPr>
          <p:cNvPr id="20" name="Arrow: Left 19">
            <a:extLst>
              <a:ext uri="{FF2B5EF4-FFF2-40B4-BE49-F238E27FC236}">
                <a16:creationId xmlns:a16="http://schemas.microsoft.com/office/drawing/2014/main" id="{9F80F6A8-1917-9544-77BD-CEAAA3DC7167}"/>
              </a:ext>
            </a:extLst>
          </p:cNvPr>
          <p:cNvSpPr/>
          <p:nvPr/>
        </p:nvSpPr>
        <p:spPr>
          <a:xfrm>
            <a:off x="4674925" y="1810627"/>
            <a:ext cx="1529958" cy="1628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794409C7-6327-4962-79EA-AF6E29171C75}"/>
              </a:ext>
            </a:extLst>
          </p:cNvPr>
          <p:cNvSpPr/>
          <p:nvPr/>
        </p:nvSpPr>
        <p:spPr>
          <a:xfrm>
            <a:off x="3833695" y="1710613"/>
            <a:ext cx="707366" cy="307777"/>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2" name="Oval 21">
            <a:extLst>
              <a:ext uri="{FF2B5EF4-FFF2-40B4-BE49-F238E27FC236}">
                <a16:creationId xmlns:a16="http://schemas.microsoft.com/office/drawing/2014/main" id="{587D764F-628E-C30D-E49D-3C28F50F4BF4}"/>
              </a:ext>
            </a:extLst>
          </p:cNvPr>
          <p:cNvSpPr/>
          <p:nvPr/>
        </p:nvSpPr>
        <p:spPr>
          <a:xfrm>
            <a:off x="3797935" y="2036816"/>
            <a:ext cx="815476" cy="357401"/>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4" name="Oval 13">
            <a:extLst>
              <a:ext uri="{FF2B5EF4-FFF2-40B4-BE49-F238E27FC236}">
                <a16:creationId xmlns:a16="http://schemas.microsoft.com/office/drawing/2014/main" id="{EFC76246-9EC6-48C6-4160-882A4DE4FF65}"/>
              </a:ext>
            </a:extLst>
          </p:cNvPr>
          <p:cNvSpPr/>
          <p:nvPr/>
        </p:nvSpPr>
        <p:spPr>
          <a:xfrm>
            <a:off x="1747904" y="4208158"/>
            <a:ext cx="707366" cy="307777"/>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1" name="Oval 10">
            <a:extLst>
              <a:ext uri="{FF2B5EF4-FFF2-40B4-BE49-F238E27FC236}">
                <a16:creationId xmlns:a16="http://schemas.microsoft.com/office/drawing/2014/main" id="{22F0F04C-FE27-0373-A7EE-2F9A531C532B}"/>
              </a:ext>
            </a:extLst>
          </p:cNvPr>
          <p:cNvSpPr/>
          <p:nvPr/>
        </p:nvSpPr>
        <p:spPr>
          <a:xfrm>
            <a:off x="1747904" y="5862927"/>
            <a:ext cx="707366" cy="307777"/>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6" name="Arrow: Left 15">
            <a:extLst>
              <a:ext uri="{FF2B5EF4-FFF2-40B4-BE49-F238E27FC236}">
                <a16:creationId xmlns:a16="http://schemas.microsoft.com/office/drawing/2014/main" id="{11D60C08-74AA-0875-9BD2-CE7BE1E9A4E5}"/>
              </a:ext>
            </a:extLst>
          </p:cNvPr>
          <p:cNvSpPr/>
          <p:nvPr/>
        </p:nvSpPr>
        <p:spPr>
          <a:xfrm rot="19988918">
            <a:off x="2370934" y="5452003"/>
            <a:ext cx="1849707" cy="1554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Arrow: Left 16">
            <a:extLst>
              <a:ext uri="{FF2B5EF4-FFF2-40B4-BE49-F238E27FC236}">
                <a16:creationId xmlns:a16="http://schemas.microsoft.com/office/drawing/2014/main" id="{25E91F8B-AFB5-2E45-CB56-D11E396AA033}"/>
              </a:ext>
            </a:extLst>
          </p:cNvPr>
          <p:cNvSpPr/>
          <p:nvPr/>
        </p:nvSpPr>
        <p:spPr>
          <a:xfrm rot="411288">
            <a:off x="2531199" y="4443109"/>
            <a:ext cx="1368147" cy="1633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6">
            <a:extLst>
              <a:ext uri="{FF2B5EF4-FFF2-40B4-BE49-F238E27FC236}">
                <a16:creationId xmlns:a16="http://schemas.microsoft.com/office/drawing/2014/main" id="{0EFFCF00-D102-347D-3654-0F42EA571CEF}"/>
              </a:ext>
            </a:extLst>
          </p:cNvPr>
          <p:cNvPicPr>
            <a:picLocks noChangeAspect="1"/>
          </p:cNvPicPr>
          <p:nvPr/>
        </p:nvPicPr>
        <p:blipFill>
          <a:blip r:embed="rId4"/>
          <a:stretch>
            <a:fillRect/>
          </a:stretch>
        </p:blipFill>
        <p:spPr>
          <a:xfrm>
            <a:off x="5089126" y="6107258"/>
            <a:ext cx="1443319" cy="489677"/>
          </a:xfrm>
          <a:prstGeom prst="rect">
            <a:avLst/>
          </a:prstGeom>
        </p:spPr>
      </p:pic>
    </p:spTree>
    <p:extLst>
      <p:ext uri="{BB962C8B-B14F-4D97-AF65-F5344CB8AC3E}">
        <p14:creationId xmlns:p14="http://schemas.microsoft.com/office/powerpoint/2010/main" val="417187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par>
                                <p:cTn id="80" presetID="10" presetClass="entr" presetSubtype="0" fill="hold" nodeType="with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fade">
                                      <p:cBhvr>
                                        <p:cTn id="8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1" grpId="0"/>
      <p:bldP spid="21" grpId="1"/>
      <p:bldP spid="23" grpId="0" animBg="1"/>
      <p:bldP spid="23" grpId="1" animBg="1"/>
      <p:bldP spid="24" grpId="0"/>
      <p:bldP spid="24" grpId="1"/>
      <p:bldP spid="20" grpId="0" animBg="1"/>
      <p:bldP spid="20" grpId="1" animBg="1"/>
      <p:bldP spid="19" grpId="0" animBg="1"/>
      <p:bldP spid="19" grpId="1" animBg="1"/>
      <p:bldP spid="22" grpId="0" animBg="1"/>
      <p:bldP spid="22" grpId="1" animBg="1"/>
      <p:bldP spid="14" grpId="0" animBg="1"/>
      <p:bldP spid="11"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AA3740-9CE0-4F38-996B-52816D8BB639}"/>
              </a:ext>
            </a:extLst>
          </p:cNvPr>
          <p:cNvPicPr>
            <a:picLocks noChangeAspect="1"/>
          </p:cNvPicPr>
          <p:nvPr/>
        </p:nvPicPr>
        <p:blipFill>
          <a:blip r:embed="rId2"/>
          <a:stretch>
            <a:fillRect/>
          </a:stretch>
        </p:blipFill>
        <p:spPr>
          <a:xfrm>
            <a:off x="5532181" y="1383194"/>
            <a:ext cx="3279397" cy="4701436"/>
          </a:xfrm>
          <a:prstGeom prst="rect">
            <a:avLst/>
          </a:prstGeom>
        </p:spPr>
      </p:pic>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TFSAs: Compounding Comparison</a:t>
            </a:r>
          </a:p>
        </p:txBody>
      </p:sp>
      <p:sp>
        <p:nvSpPr>
          <p:cNvPr id="11" name="Arrow: Left 10">
            <a:extLst>
              <a:ext uri="{FF2B5EF4-FFF2-40B4-BE49-F238E27FC236}">
                <a16:creationId xmlns:a16="http://schemas.microsoft.com/office/drawing/2014/main" id="{1A43BA5C-70CC-C6CE-EDF7-3C4544D739A4}"/>
              </a:ext>
            </a:extLst>
          </p:cNvPr>
          <p:cNvSpPr/>
          <p:nvPr/>
        </p:nvSpPr>
        <p:spPr>
          <a:xfrm rot="12240000">
            <a:off x="4106760" y="5408267"/>
            <a:ext cx="2231516" cy="917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E8277C8A-6B7C-C0C6-F4CC-F1C3D653D662}"/>
              </a:ext>
            </a:extLst>
          </p:cNvPr>
          <p:cNvSpPr txBox="1"/>
          <p:nvPr/>
        </p:nvSpPr>
        <p:spPr>
          <a:xfrm>
            <a:off x="1182915" y="4222693"/>
            <a:ext cx="2868670" cy="923330"/>
          </a:xfrm>
          <a:prstGeom prst="rect">
            <a:avLst/>
          </a:prstGeom>
          <a:noFill/>
        </p:spPr>
        <p:txBody>
          <a:bodyPr wrap="square" lIns="91440" tIns="45720" rIns="91440" bIns="45720" rtlCol="0" anchor="t">
            <a:spAutoFit/>
          </a:bodyPr>
          <a:lstStyle/>
          <a:p>
            <a:r>
              <a:rPr lang="en-CA" sz="1800">
                <a:latin typeface="Arial"/>
                <a:cs typeface="Arial"/>
              </a:rPr>
              <a:t>When your tax rate is 0, look at how much more you will earn. Why is that?</a:t>
            </a:r>
          </a:p>
        </p:txBody>
      </p:sp>
      <p:sp>
        <p:nvSpPr>
          <p:cNvPr id="13" name="Oval 12">
            <a:extLst>
              <a:ext uri="{FF2B5EF4-FFF2-40B4-BE49-F238E27FC236}">
                <a16:creationId xmlns:a16="http://schemas.microsoft.com/office/drawing/2014/main" id="{954EEDD3-EBD5-8FF1-0EB7-806052F390F6}"/>
              </a:ext>
            </a:extLst>
          </p:cNvPr>
          <p:cNvSpPr/>
          <p:nvPr/>
        </p:nvSpPr>
        <p:spPr>
          <a:xfrm>
            <a:off x="6605338" y="3589217"/>
            <a:ext cx="879892" cy="476565"/>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5" name="TextBox 14">
            <a:extLst>
              <a:ext uri="{FF2B5EF4-FFF2-40B4-BE49-F238E27FC236}">
                <a16:creationId xmlns:a16="http://schemas.microsoft.com/office/drawing/2014/main" id="{A5912A6D-48E3-DB30-DE85-43E53794D405}"/>
              </a:ext>
            </a:extLst>
          </p:cNvPr>
          <p:cNvSpPr txBox="1"/>
          <p:nvPr/>
        </p:nvSpPr>
        <p:spPr>
          <a:xfrm>
            <a:off x="1183774" y="2130794"/>
            <a:ext cx="2868670" cy="1477328"/>
          </a:xfrm>
          <a:prstGeom prst="rect">
            <a:avLst/>
          </a:prstGeom>
          <a:noFill/>
        </p:spPr>
        <p:txBody>
          <a:bodyPr wrap="square" lIns="91440" tIns="45720" rIns="91440" bIns="45720" rtlCol="0" anchor="t">
            <a:spAutoFit/>
          </a:bodyPr>
          <a:lstStyle/>
          <a:p>
            <a:r>
              <a:rPr lang="en-CA" sz="1800">
                <a:latin typeface="Arial"/>
                <a:cs typeface="Arial"/>
              </a:rPr>
              <a:t>Since you are not taxed on your income in a TFSA, your money will grow exponentially faster over time.</a:t>
            </a:r>
          </a:p>
        </p:txBody>
      </p:sp>
      <p:sp>
        <p:nvSpPr>
          <p:cNvPr id="8" name="Oval 7">
            <a:extLst>
              <a:ext uri="{FF2B5EF4-FFF2-40B4-BE49-F238E27FC236}">
                <a16:creationId xmlns:a16="http://schemas.microsoft.com/office/drawing/2014/main" id="{994B78BF-226D-AFC7-5CA7-21E94B13A68F}"/>
              </a:ext>
            </a:extLst>
          </p:cNvPr>
          <p:cNvSpPr/>
          <p:nvPr/>
        </p:nvSpPr>
        <p:spPr>
          <a:xfrm>
            <a:off x="6605338" y="5707358"/>
            <a:ext cx="879892" cy="476565"/>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4" name="Arrow: Left 13">
            <a:extLst>
              <a:ext uri="{FF2B5EF4-FFF2-40B4-BE49-F238E27FC236}">
                <a16:creationId xmlns:a16="http://schemas.microsoft.com/office/drawing/2014/main" id="{133A4EA6-4AA5-76A6-3A57-67EDA2327223}"/>
              </a:ext>
            </a:extLst>
          </p:cNvPr>
          <p:cNvSpPr/>
          <p:nvPr/>
        </p:nvSpPr>
        <p:spPr>
          <a:xfrm rot="12120000">
            <a:off x="4090428" y="3285503"/>
            <a:ext cx="2231516" cy="917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722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5" grpId="0"/>
      <p:bldP spid="8"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Quick Reflection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0" y="1690693"/>
            <a:ext cx="8762337" cy="4624770"/>
          </a:xfrm>
        </p:spPr>
        <p:txBody>
          <a:bodyPr>
            <a:normAutofit/>
          </a:bodyPr>
          <a:lstStyle/>
          <a:p>
            <a:pPr marL="799465" lvl="1" indent="-457200">
              <a:lnSpc>
                <a:spcPts val="2400"/>
              </a:lnSpc>
              <a:buSzPct val="100000"/>
              <a:buFont typeface="+mj-lt"/>
              <a:buAutoNum type="arabicPeriod"/>
            </a:pPr>
            <a:r>
              <a:rPr lang="en-US" sz="2000"/>
              <a:t>How much tax do you pay if you do not invest inside a TFSA account?</a:t>
            </a:r>
            <a:endParaRPr lang="en-US"/>
          </a:p>
          <a:p>
            <a:pPr marL="799465" lvl="1" indent="-457200">
              <a:lnSpc>
                <a:spcPts val="2400"/>
              </a:lnSpc>
              <a:buSzPct val="100000"/>
              <a:buFont typeface="+mj-lt"/>
              <a:buAutoNum type="arabicPeriod"/>
            </a:pPr>
            <a:r>
              <a:rPr lang="en-US" sz="2000"/>
              <a:t>How much more money do you earn (after-tax total) if you use a TFSA to compound your investments?</a:t>
            </a:r>
          </a:p>
          <a:p>
            <a:pPr marL="799465" lvl="1" indent="-457200">
              <a:lnSpc>
                <a:spcPts val="2400"/>
              </a:lnSpc>
              <a:buSzPct val="100000"/>
              <a:buAutoNum type="arabicPeriod"/>
            </a:pPr>
            <a:endParaRPr lang="en-US" sz="2000"/>
          </a:p>
          <a:p>
            <a:pPr marL="342265" lvl="1" indent="0">
              <a:lnSpc>
                <a:spcPts val="2400"/>
              </a:lnSpc>
              <a:buSzPct val="100000"/>
              <a:buNone/>
            </a:pPr>
            <a:r>
              <a:rPr lang="en-US" sz="2000"/>
              <a:t>You can look at the examples from the previous slides to answer these questions.</a:t>
            </a:r>
          </a:p>
          <a:p>
            <a:pPr marL="799465" lvl="1" indent="-457200">
              <a:lnSpc>
                <a:spcPts val="2400"/>
              </a:lnSpc>
              <a:buSzPct val="100000"/>
              <a:buFont typeface="+mj-lt"/>
              <a:buAutoNum type="arabicPeriod"/>
            </a:pPr>
            <a:endParaRPr lang="en-US" sz="2000"/>
          </a:p>
          <a:p>
            <a:pPr marL="799465" lvl="1" indent="-457200">
              <a:lnSpc>
                <a:spcPts val="2400"/>
              </a:lnSpc>
              <a:buSzPct val="100000"/>
              <a:buFont typeface="+mj-lt"/>
              <a:buAutoNum type="arabicPeriod"/>
            </a:pPr>
            <a:endParaRPr lang="en-US" sz="2000"/>
          </a:p>
          <a:p>
            <a:pPr marL="799465" lvl="1" indent="-457200">
              <a:lnSpc>
                <a:spcPts val="2400"/>
              </a:lnSpc>
              <a:buSzPct val="100000"/>
              <a:buFont typeface="Arial"/>
              <a:buAutoNum type="arabicPeriod"/>
            </a:pPr>
            <a:endParaRPr lang="en-US" sz="2000"/>
          </a:p>
          <a:p>
            <a:pPr marL="342265" lvl="1" indent="0">
              <a:lnSpc>
                <a:spcPts val="2400"/>
              </a:lnSpc>
              <a:buSzPct val="100000"/>
              <a:buNone/>
            </a:pPr>
            <a:endParaRPr lang="en-US" sz="2000"/>
          </a:p>
          <a:p>
            <a:pPr marL="628015" lvl="1" indent="-285750">
              <a:lnSpc>
                <a:spcPts val="2400"/>
              </a:lnSpc>
              <a:buSzPct val="120000"/>
            </a:pPr>
            <a:endParaRPr lang="en-US" sz="2000"/>
          </a:p>
          <a:p>
            <a:pPr marL="342265" lvl="1" indent="0">
              <a:lnSpc>
                <a:spcPts val="2400"/>
              </a:lnSpc>
              <a:buSzPct val="100000"/>
              <a:buNone/>
            </a:pPr>
            <a:endParaRPr lang="en-US" sz="2000"/>
          </a:p>
          <a:p>
            <a:pPr marL="799465" lvl="1" indent="-457200">
              <a:lnSpc>
                <a:spcPts val="2400"/>
              </a:lnSpc>
              <a:buSzPct val="100000"/>
              <a:buFont typeface="+mj-lt"/>
              <a:buAutoNum type="arabicPeriod"/>
            </a:pPr>
            <a:endParaRPr lang="en-US" sz="2000"/>
          </a:p>
          <a:p>
            <a:pPr marL="799465" lvl="1" indent="-457200">
              <a:lnSpc>
                <a:spcPts val="2400"/>
              </a:lnSpc>
              <a:buSzPct val="100000"/>
              <a:buFont typeface="+mj-lt"/>
              <a:buAutoNum type="arabicPeriod"/>
            </a:pPr>
            <a:endParaRPr lang="en-US" sz="2000"/>
          </a:p>
          <a:p>
            <a:pPr marL="799465" lvl="1" indent="-457200">
              <a:lnSpc>
                <a:spcPts val="2400"/>
              </a:lnSpc>
              <a:buSzPct val="100000"/>
              <a:buFont typeface="+mj-lt"/>
              <a:buAutoNum type="arabicPeriod"/>
            </a:pPr>
            <a:endParaRPr lang="en-US" sz="2000"/>
          </a:p>
          <a:p>
            <a:pPr marL="799465" lvl="1" indent="-457200">
              <a:lnSpc>
                <a:spcPts val="2400"/>
              </a:lnSpc>
              <a:buSzPct val="100000"/>
              <a:buFont typeface="+mj-lt"/>
              <a:buAutoNum type="arabicPeriod"/>
            </a:pPr>
            <a:endParaRPr lang="en-US" sz="2000"/>
          </a:p>
          <a:p>
            <a:pPr marL="799465" lvl="1" indent="-457200">
              <a:lnSpc>
                <a:spcPts val="2400"/>
              </a:lnSpc>
              <a:buSzPct val="100000"/>
              <a:buFont typeface="Arial"/>
              <a:buAutoNum type="arabicPeriod"/>
            </a:pPr>
            <a:endParaRPr lang="en-US" sz="2000"/>
          </a:p>
          <a:p>
            <a:pPr marL="0" indent="0">
              <a:lnSpc>
                <a:spcPts val="2400"/>
              </a:lnSpc>
              <a:buSzPct val="120000"/>
              <a:buNone/>
            </a:pPr>
            <a:endParaRPr lang="en-US" sz="1800"/>
          </a:p>
          <a:p>
            <a:pPr marL="0" indent="0">
              <a:lnSpc>
                <a:spcPts val="2400"/>
              </a:lnSpc>
              <a:buSzPct val="120000"/>
              <a:buNone/>
            </a:pPr>
            <a:endParaRPr lang="en-US" sz="1800"/>
          </a:p>
          <a:p>
            <a:pPr marL="0" indent="0">
              <a:lnSpc>
                <a:spcPts val="2400"/>
              </a:lnSpc>
              <a:buNone/>
            </a:pPr>
            <a:endParaRPr lang="en-US" sz="1800">
              <a:cs typeface="Arial"/>
            </a:endParaRPr>
          </a:p>
          <a:p>
            <a:pPr marL="0" indent="0">
              <a:lnSpc>
                <a:spcPts val="2400"/>
              </a:lnSpc>
              <a:buNone/>
            </a:pPr>
            <a:endParaRPr lang="en-US" sz="2000"/>
          </a:p>
        </p:txBody>
      </p:sp>
      <p:pic>
        <p:nvPicPr>
          <p:cNvPr id="4" name="Picture 4" descr="Icon&#10;&#10;Description automatically generated">
            <a:extLst>
              <a:ext uri="{FF2B5EF4-FFF2-40B4-BE49-F238E27FC236}">
                <a16:creationId xmlns:a16="http://schemas.microsoft.com/office/drawing/2014/main" id="{5DB0E329-EF94-BB11-4313-EF0FD922F791}"/>
              </a:ext>
            </a:extLst>
          </p:cNvPr>
          <p:cNvPicPr>
            <a:picLocks noChangeAspect="1"/>
          </p:cNvPicPr>
          <p:nvPr/>
        </p:nvPicPr>
        <p:blipFill>
          <a:blip r:embed="rId2"/>
          <a:stretch>
            <a:fillRect/>
          </a:stretch>
        </p:blipFill>
        <p:spPr>
          <a:xfrm>
            <a:off x="3558988" y="4720136"/>
            <a:ext cx="1641822" cy="1592718"/>
          </a:xfrm>
          <a:prstGeom prst="rect">
            <a:avLst/>
          </a:prstGeom>
        </p:spPr>
      </p:pic>
    </p:spTree>
    <p:extLst>
      <p:ext uri="{BB962C8B-B14F-4D97-AF65-F5344CB8AC3E}">
        <p14:creationId xmlns:p14="http://schemas.microsoft.com/office/powerpoint/2010/main" val="424176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Quick Note</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0" y="1690693"/>
            <a:ext cx="8762337" cy="4624770"/>
          </a:xfrm>
        </p:spPr>
        <p:txBody>
          <a:bodyPr>
            <a:normAutofit/>
          </a:bodyPr>
          <a:lstStyle/>
          <a:p>
            <a:pPr marL="342265" lvl="1" indent="0">
              <a:lnSpc>
                <a:spcPts val="2400"/>
              </a:lnSpc>
              <a:buSzPct val="100000"/>
              <a:buNone/>
            </a:pPr>
            <a:r>
              <a:rPr lang="en-US" sz="2000"/>
              <a:t>If you are just starting out and don’t have a lot of money, it makes sense to use your TFSA to turbocharge your compounding.</a:t>
            </a:r>
          </a:p>
          <a:p>
            <a:pPr marL="342265" lvl="1" indent="0">
              <a:lnSpc>
                <a:spcPts val="2400"/>
              </a:lnSpc>
              <a:buNone/>
            </a:pPr>
            <a:endParaRPr lang="en-US" sz="2000"/>
          </a:p>
          <a:p>
            <a:pPr marL="342265" lvl="1" indent="0">
              <a:lnSpc>
                <a:spcPts val="2400"/>
              </a:lnSpc>
              <a:buNone/>
            </a:pPr>
            <a:r>
              <a:rPr lang="en-US" sz="2000"/>
              <a:t>Over time, your earnings will increase exponentially.</a:t>
            </a:r>
            <a:endParaRPr lang="en-US"/>
          </a:p>
          <a:p>
            <a:pPr marL="342265" lvl="1" indent="0">
              <a:lnSpc>
                <a:spcPts val="2400"/>
              </a:lnSpc>
              <a:buSzPct val="100000"/>
              <a:buNone/>
            </a:pPr>
            <a:endParaRPr lang="en-US" sz="2000"/>
          </a:p>
          <a:p>
            <a:pPr marL="628015" lvl="1" indent="-285750">
              <a:lnSpc>
                <a:spcPts val="2400"/>
              </a:lnSpc>
              <a:buSzPct val="120000"/>
            </a:pPr>
            <a:endParaRPr lang="en-US" sz="2000"/>
          </a:p>
          <a:p>
            <a:pPr marL="342265" lvl="1" indent="0">
              <a:lnSpc>
                <a:spcPts val="2400"/>
              </a:lnSpc>
              <a:buSzPct val="100000"/>
              <a:buNone/>
            </a:pPr>
            <a:endParaRPr lang="en-US" sz="2000"/>
          </a:p>
          <a:p>
            <a:pPr marL="799465" lvl="1" indent="-457200">
              <a:lnSpc>
                <a:spcPts val="2400"/>
              </a:lnSpc>
              <a:buSzPct val="100000"/>
              <a:buFont typeface="Arial"/>
              <a:buAutoNum type="arabicPeriod"/>
            </a:pPr>
            <a:endParaRPr lang="en-US" sz="2000"/>
          </a:p>
          <a:p>
            <a:pPr marL="799465" lvl="1" indent="-457200">
              <a:lnSpc>
                <a:spcPts val="2400"/>
              </a:lnSpc>
              <a:buSzPct val="100000"/>
              <a:buFont typeface="Arial"/>
              <a:buAutoNum type="arabicPeriod"/>
            </a:pPr>
            <a:endParaRPr lang="en-US" sz="2000"/>
          </a:p>
          <a:p>
            <a:pPr marL="799465" lvl="1" indent="-457200">
              <a:lnSpc>
                <a:spcPts val="2400"/>
              </a:lnSpc>
              <a:buSzPct val="100000"/>
              <a:buFont typeface="+mj-lt"/>
              <a:buAutoNum type="arabicPeriod"/>
            </a:pPr>
            <a:endParaRPr lang="en-US" sz="2000"/>
          </a:p>
          <a:p>
            <a:pPr marL="799465" lvl="1" indent="-457200">
              <a:lnSpc>
                <a:spcPts val="2400"/>
              </a:lnSpc>
              <a:buSzPct val="100000"/>
              <a:buFont typeface="+mj-lt"/>
              <a:buAutoNum type="arabicPeriod"/>
            </a:pPr>
            <a:endParaRPr lang="en-US" sz="2000"/>
          </a:p>
          <a:p>
            <a:pPr marL="799465" lvl="1" indent="-457200">
              <a:lnSpc>
                <a:spcPts val="2400"/>
              </a:lnSpc>
              <a:buSzPct val="100000"/>
              <a:buFont typeface="+mj-lt"/>
              <a:buAutoNum type="arabicPeriod"/>
            </a:pPr>
            <a:endParaRPr lang="en-US" sz="2000"/>
          </a:p>
          <a:p>
            <a:pPr marL="0" indent="0">
              <a:lnSpc>
                <a:spcPts val="2400"/>
              </a:lnSpc>
              <a:buSzPct val="120000"/>
              <a:buNone/>
            </a:pPr>
            <a:endParaRPr lang="en-US" sz="1800"/>
          </a:p>
          <a:p>
            <a:pPr marL="0" indent="0">
              <a:lnSpc>
                <a:spcPts val="2400"/>
              </a:lnSpc>
              <a:buSzPct val="120000"/>
              <a:buNone/>
            </a:pPr>
            <a:endParaRPr lang="en-US" sz="1800"/>
          </a:p>
          <a:p>
            <a:pPr marL="0" indent="0">
              <a:lnSpc>
                <a:spcPts val="2400"/>
              </a:lnSpc>
              <a:buNone/>
            </a:pPr>
            <a:endParaRPr lang="en-US" sz="1800"/>
          </a:p>
          <a:p>
            <a:pPr marL="0" indent="0">
              <a:lnSpc>
                <a:spcPts val="2400"/>
              </a:lnSpc>
              <a:buNone/>
            </a:pPr>
            <a:endParaRPr lang="en-US" sz="2000"/>
          </a:p>
        </p:txBody>
      </p:sp>
      <p:pic>
        <p:nvPicPr>
          <p:cNvPr id="6" name="Picture 4" descr="Shape, arrow&#10;&#10;Description automatically generated">
            <a:extLst>
              <a:ext uri="{FF2B5EF4-FFF2-40B4-BE49-F238E27FC236}">
                <a16:creationId xmlns:a16="http://schemas.microsoft.com/office/drawing/2014/main" id="{8E570E82-48E5-F3EF-0FA6-D8153CAFBB41}"/>
              </a:ext>
            </a:extLst>
          </p:cNvPr>
          <p:cNvPicPr>
            <a:picLocks noChangeAspect="1"/>
          </p:cNvPicPr>
          <p:nvPr/>
        </p:nvPicPr>
        <p:blipFill>
          <a:blip r:embed="rId2"/>
          <a:stretch>
            <a:fillRect/>
          </a:stretch>
        </p:blipFill>
        <p:spPr>
          <a:xfrm>
            <a:off x="3514165" y="4020925"/>
            <a:ext cx="2115671" cy="1940987"/>
          </a:xfrm>
          <a:prstGeom prst="rect">
            <a:avLst/>
          </a:prstGeom>
        </p:spPr>
      </p:pic>
    </p:spTree>
    <p:extLst>
      <p:ext uri="{BB962C8B-B14F-4D97-AF65-F5344CB8AC3E}">
        <p14:creationId xmlns:p14="http://schemas.microsoft.com/office/powerpoint/2010/main" val="89529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TFSAs: Compounding Comparison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5497241"/>
          </a:xfrm>
        </p:spPr>
        <p:txBody>
          <a:bodyPr>
            <a:normAutofit/>
          </a:bodyPr>
          <a:lstStyle/>
          <a:p>
            <a:pPr marL="0" indent="0">
              <a:lnSpc>
                <a:spcPts val="2400"/>
              </a:lnSpc>
              <a:buSzPct val="120000"/>
              <a:buNone/>
            </a:pPr>
            <a:endParaRPr lang="en-US" sz="1800"/>
          </a:p>
          <a:p>
            <a:pPr marL="285750" indent="-285750">
              <a:lnSpc>
                <a:spcPts val="2400"/>
              </a:lnSpc>
              <a:buSzPct val="120000"/>
            </a:pPr>
            <a:r>
              <a:rPr lang="en-US" sz="2000"/>
              <a:t>Try different numbers for the two calculators to see what kind of returns you will get. </a:t>
            </a:r>
          </a:p>
          <a:p>
            <a:pPr marL="285750" indent="-285750">
              <a:lnSpc>
                <a:spcPts val="2400"/>
              </a:lnSpc>
              <a:buSzPct val="120000"/>
            </a:pPr>
            <a:endParaRPr lang="en-US" sz="2000"/>
          </a:p>
          <a:p>
            <a:pPr marL="285750" indent="-285750">
              <a:lnSpc>
                <a:spcPts val="2400"/>
              </a:lnSpc>
              <a:buSzPct val="120000"/>
            </a:pPr>
            <a:r>
              <a:rPr lang="en-US" sz="2000"/>
              <a:t>Try different tax rates and principal amounts. See the difference of compounding your returns within a TFSA.</a:t>
            </a:r>
          </a:p>
          <a:p>
            <a:pPr marL="285750" indent="-285750">
              <a:lnSpc>
                <a:spcPts val="2400"/>
              </a:lnSpc>
              <a:buSzPct val="120000"/>
            </a:pPr>
            <a:endParaRPr lang="en-US" sz="2000"/>
          </a:p>
          <a:p>
            <a:pPr marL="285750" indent="-285750">
              <a:lnSpc>
                <a:spcPts val="2400"/>
              </a:lnSpc>
              <a:buSzPct val="120000"/>
            </a:pPr>
            <a:r>
              <a:rPr lang="en-US" sz="2000"/>
              <a:t>What do you notice when you use the two different calculators? How much difference does it make on your returns?</a:t>
            </a:r>
          </a:p>
          <a:p>
            <a:pPr marL="0" indent="0">
              <a:lnSpc>
                <a:spcPts val="2400"/>
              </a:lnSpc>
              <a:buNone/>
            </a:pPr>
            <a:endParaRPr lang="en-US" sz="1800"/>
          </a:p>
          <a:p>
            <a:pPr marL="0" indent="0">
              <a:lnSpc>
                <a:spcPts val="2400"/>
              </a:lnSpc>
              <a:buNone/>
            </a:pPr>
            <a:endParaRPr lang="en-US" sz="2000">
              <a:cs typeface="Arial"/>
            </a:endParaRPr>
          </a:p>
        </p:txBody>
      </p:sp>
    </p:spTree>
    <p:extLst>
      <p:ext uri="{BB962C8B-B14F-4D97-AF65-F5344CB8AC3E}">
        <p14:creationId xmlns:p14="http://schemas.microsoft.com/office/powerpoint/2010/main" val="207104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TFSAs and Compound Interest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4869712"/>
          </a:xfrm>
        </p:spPr>
        <p:txBody>
          <a:bodyPr>
            <a:normAutofit/>
          </a:bodyPr>
          <a:lstStyle/>
          <a:p>
            <a:pPr marL="285750" indent="-285750">
              <a:lnSpc>
                <a:spcPts val="2400"/>
              </a:lnSpc>
              <a:buSzPct val="120000"/>
            </a:pPr>
            <a:r>
              <a:rPr lang="en-US" sz="2000"/>
              <a:t>You now know the compounding power of using a TFSA as your first savings account.</a:t>
            </a:r>
          </a:p>
          <a:p>
            <a:pPr marL="285750" indent="-285750">
              <a:lnSpc>
                <a:spcPts val="2400"/>
              </a:lnSpc>
              <a:buSzPct val="120000"/>
            </a:pPr>
            <a:endParaRPr lang="en-US" sz="2000"/>
          </a:p>
          <a:p>
            <a:pPr marL="285750" indent="-285750">
              <a:lnSpc>
                <a:spcPts val="2400"/>
              </a:lnSpc>
              <a:buSzPct val="120000"/>
            </a:pPr>
            <a:r>
              <a:rPr lang="en-US" sz="2000"/>
              <a:t>Keeping taxes in your pocket is the best way to compound your savings.</a:t>
            </a:r>
          </a:p>
          <a:p>
            <a:pPr marL="285750" indent="-285750">
              <a:lnSpc>
                <a:spcPts val="2400"/>
              </a:lnSpc>
              <a:buSzPct val="120000"/>
            </a:pPr>
            <a:endParaRPr lang="en-US" sz="2000"/>
          </a:p>
          <a:p>
            <a:pPr marL="285750" indent="-285750">
              <a:lnSpc>
                <a:spcPts val="2400"/>
              </a:lnSpc>
              <a:buSzPct val="120000"/>
            </a:pPr>
            <a:r>
              <a:rPr lang="en-US" sz="2000"/>
              <a:t>Now let’s look at a common first-time investment, a GIC (Guaranteed Investment Certificate).</a:t>
            </a:r>
          </a:p>
          <a:p>
            <a:pPr marL="0" indent="0">
              <a:lnSpc>
                <a:spcPts val="2400"/>
              </a:lnSpc>
              <a:buNone/>
            </a:pPr>
            <a:endParaRPr lang="en-US" sz="1800"/>
          </a:p>
          <a:p>
            <a:pPr marL="0" indent="0">
              <a:lnSpc>
                <a:spcPts val="2400"/>
              </a:lnSpc>
              <a:buNone/>
            </a:pPr>
            <a:endParaRPr lang="en-US" sz="2000">
              <a:cs typeface="Arial"/>
            </a:endParaRPr>
          </a:p>
        </p:txBody>
      </p:sp>
      <p:pic>
        <p:nvPicPr>
          <p:cNvPr id="5" name="Picture 4">
            <a:extLst>
              <a:ext uri="{FF2B5EF4-FFF2-40B4-BE49-F238E27FC236}">
                <a16:creationId xmlns:a16="http://schemas.microsoft.com/office/drawing/2014/main" id="{D76AD25A-3A7D-43B6-B4F0-A50740E633C9}"/>
              </a:ext>
            </a:extLst>
          </p:cNvPr>
          <p:cNvPicPr>
            <a:picLocks noChangeAspect="1"/>
          </p:cNvPicPr>
          <p:nvPr/>
        </p:nvPicPr>
        <p:blipFill>
          <a:blip r:embed="rId2"/>
          <a:stretch>
            <a:fillRect/>
          </a:stretch>
        </p:blipFill>
        <p:spPr>
          <a:xfrm>
            <a:off x="5785966" y="3956227"/>
            <a:ext cx="2768685" cy="1833391"/>
          </a:xfrm>
          <a:prstGeom prst="rect">
            <a:avLst/>
          </a:prstGeom>
        </p:spPr>
      </p:pic>
    </p:spTree>
    <p:extLst>
      <p:ext uri="{BB962C8B-B14F-4D97-AF65-F5344CB8AC3E}">
        <p14:creationId xmlns:p14="http://schemas.microsoft.com/office/powerpoint/2010/main" val="27265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TFSAs and Compound Interest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4869712"/>
          </a:xfrm>
        </p:spPr>
        <p:txBody>
          <a:bodyPr>
            <a:normAutofit/>
          </a:bodyPr>
          <a:lstStyle/>
          <a:p>
            <a:pPr marL="0" indent="0">
              <a:lnSpc>
                <a:spcPts val="2400"/>
              </a:lnSpc>
              <a:buSzPct val="120000"/>
              <a:buNone/>
            </a:pPr>
            <a:r>
              <a:rPr lang="en-US" sz="2000"/>
              <a:t>GIC Background:</a:t>
            </a:r>
          </a:p>
          <a:p>
            <a:pPr marL="0" indent="0">
              <a:lnSpc>
                <a:spcPts val="2400"/>
              </a:lnSpc>
              <a:buSzPct val="120000"/>
              <a:buNone/>
            </a:pPr>
            <a:endParaRPr lang="en-US" sz="2000"/>
          </a:p>
          <a:p>
            <a:pPr marL="285750" indent="-285750">
              <a:lnSpc>
                <a:spcPts val="2400"/>
              </a:lnSpc>
              <a:buSzPct val="120000"/>
            </a:pPr>
            <a:r>
              <a:rPr lang="en-US" sz="2000"/>
              <a:t>GICs are backed by the Canadian Government, meaning the Canadian taxpayer. (Hence, guaranteed)</a:t>
            </a:r>
          </a:p>
          <a:p>
            <a:pPr marL="285750" indent="-285750">
              <a:lnSpc>
                <a:spcPts val="2400"/>
              </a:lnSpc>
              <a:buSzPct val="120000"/>
            </a:pPr>
            <a:endParaRPr lang="en-US" sz="2000"/>
          </a:p>
          <a:p>
            <a:pPr marL="285750" indent="-285750">
              <a:lnSpc>
                <a:spcPts val="2400"/>
              </a:lnSpc>
              <a:buSzPct val="120000"/>
            </a:pPr>
            <a:r>
              <a:rPr lang="en-US" sz="2000"/>
              <a:t>This makes them a very safe investment. </a:t>
            </a:r>
          </a:p>
          <a:p>
            <a:pPr marL="285750" indent="-285750">
              <a:lnSpc>
                <a:spcPts val="2400"/>
              </a:lnSpc>
              <a:buSzPct val="120000"/>
            </a:pPr>
            <a:endParaRPr lang="en-US" sz="2000"/>
          </a:p>
          <a:p>
            <a:pPr marL="285750" indent="-285750">
              <a:lnSpc>
                <a:spcPts val="2400"/>
              </a:lnSpc>
              <a:buSzPct val="120000"/>
            </a:pPr>
            <a:r>
              <a:rPr lang="en-US" sz="2000"/>
              <a:t>Interest rates are generally lower on these investments, due to their low level of risk.</a:t>
            </a:r>
          </a:p>
          <a:p>
            <a:pPr marL="285750" indent="-285750">
              <a:lnSpc>
                <a:spcPts val="2400"/>
              </a:lnSpc>
              <a:buSzPct val="120000"/>
            </a:pPr>
            <a:endParaRPr lang="en-US" sz="2000"/>
          </a:p>
          <a:p>
            <a:pPr marL="285750" indent="-285750">
              <a:lnSpc>
                <a:spcPts val="2400"/>
              </a:lnSpc>
              <a:buSzPct val="120000"/>
            </a:pPr>
            <a:r>
              <a:rPr lang="en-US" sz="2000"/>
              <a:t>GICs are offered by practically every regulated institution in Canada.</a:t>
            </a:r>
          </a:p>
          <a:p>
            <a:pPr marL="0" indent="0">
              <a:lnSpc>
                <a:spcPts val="2400"/>
              </a:lnSpc>
              <a:buNone/>
            </a:pPr>
            <a:endParaRPr lang="en-US" sz="1800"/>
          </a:p>
          <a:p>
            <a:pPr marL="0" indent="0">
              <a:lnSpc>
                <a:spcPts val="2400"/>
              </a:lnSpc>
              <a:buNone/>
            </a:pPr>
            <a:endParaRPr lang="en-US" sz="2000">
              <a:cs typeface="Arial"/>
            </a:endParaRPr>
          </a:p>
        </p:txBody>
      </p:sp>
    </p:spTree>
    <p:extLst>
      <p:ext uri="{BB962C8B-B14F-4D97-AF65-F5344CB8AC3E}">
        <p14:creationId xmlns:p14="http://schemas.microsoft.com/office/powerpoint/2010/main" val="355052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TFSAs and Compound Interest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4869712"/>
          </a:xfrm>
        </p:spPr>
        <p:txBody>
          <a:bodyPr>
            <a:normAutofit/>
          </a:bodyPr>
          <a:lstStyle/>
          <a:p>
            <a:pPr marL="0" indent="0">
              <a:lnSpc>
                <a:spcPts val="2400"/>
              </a:lnSpc>
              <a:buSzPct val="120000"/>
              <a:buNone/>
            </a:pPr>
            <a:endParaRPr lang="en-US" sz="1800"/>
          </a:p>
          <a:p>
            <a:pPr marL="0" indent="0">
              <a:lnSpc>
                <a:spcPts val="2400"/>
              </a:lnSpc>
              <a:buNone/>
            </a:pPr>
            <a:endParaRPr lang="en-US" sz="1800"/>
          </a:p>
          <a:p>
            <a:pPr marL="0" indent="0">
              <a:lnSpc>
                <a:spcPts val="2400"/>
              </a:lnSpc>
              <a:buNone/>
            </a:pPr>
            <a:endParaRPr lang="en-US" sz="2000">
              <a:cs typeface="Arial"/>
            </a:endParaRPr>
          </a:p>
        </p:txBody>
      </p:sp>
      <p:sp>
        <p:nvSpPr>
          <p:cNvPr id="5" name="TextBox 4">
            <a:extLst>
              <a:ext uri="{FF2B5EF4-FFF2-40B4-BE49-F238E27FC236}">
                <a16:creationId xmlns:a16="http://schemas.microsoft.com/office/drawing/2014/main" id="{6237D92E-8DB9-3B0A-93A1-8C4EC9B6637F}"/>
              </a:ext>
            </a:extLst>
          </p:cNvPr>
          <p:cNvSpPr txBox="1"/>
          <p:nvPr/>
        </p:nvSpPr>
        <p:spPr>
          <a:xfrm>
            <a:off x="250776" y="1497221"/>
            <a:ext cx="8819880" cy="4684616"/>
          </a:xfrm>
          <a:prstGeom prst="rect">
            <a:avLst/>
          </a:prstGeom>
          <a:noFill/>
        </p:spPr>
        <p:txBody>
          <a:bodyPr wrap="square" lIns="91440" tIns="45720" rIns="91440" bIns="45720" anchor="t">
            <a:spAutoFit/>
          </a:bodyPr>
          <a:lstStyle/>
          <a:p>
            <a:pPr marL="285750" indent="-285750">
              <a:lnSpc>
                <a:spcPts val="2400"/>
              </a:lnSpc>
              <a:buSzPct val="120000"/>
            </a:pPr>
            <a:r>
              <a:rPr lang="en-US" sz="2000" b="1">
                <a:latin typeface="Arial"/>
                <a:cs typeface="Arial"/>
              </a:rPr>
              <a:t>GIC Risks</a:t>
            </a:r>
          </a:p>
          <a:p>
            <a:pPr marL="285750" indent="-285750">
              <a:lnSpc>
                <a:spcPts val="2400"/>
              </a:lnSpc>
              <a:buSzPct val="120000"/>
            </a:pPr>
            <a:endParaRPr lang="en-US" sz="2000"/>
          </a:p>
          <a:p>
            <a:pPr marL="285750" indent="-285750">
              <a:lnSpc>
                <a:spcPts val="2400"/>
              </a:lnSpc>
              <a:buSzPct val="120000"/>
              <a:buFont typeface="Arial" panose="020B0604020202020204" pitchFamily="34" charset="0"/>
              <a:buChar char="•"/>
            </a:pPr>
            <a:r>
              <a:rPr lang="en-US" sz="2000" b="1">
                <a:latin typeface="Arial"/>
                <a:cs typeface="Arial"/>
              </a:rPr>
              <a:t>Government default. </a:t>
            </a:r>
            <a:r>
              <a:rPr lang="en-US" sz="2000">
                <a:latin typeface="Arial"/>
                <a:cs typeface="Arial"/>
              </a:rPr>
              <a:t>If the government can’t pay its debts, the currency will collapse, making the money in the GIC worthless.</a:t>
            </a:r>
          </a:p>
          <a:p>
            <a:pPr marL="285750" indent="-285750">
              <a:lnSpc>
                <a:spcPts val="2400"/>
              </a:lnSpc>
              <a:buSzPct val="120000"/>
              <a:buFont typeface="Arial" panose="020B0604020202020204" pitchFamily="34" charset="0"/>
              <a:buChar char="•"/>
            </a:pPr>
            <a:endParaRPr lang="en-US" sz="2000"/>
          </a:p>
          <a:p>
            <a:pPr marL="285750" indent="-285750">
              <a:lnSpc>
                <a:spcPts val="2400"/>
              </a:lnSpc>
              <a:buSzPct val="120000"/>
              <a:buFont typeface="Arial" panose="020B0604020202020204" pitchFamily="34" charset="0"/>
              <a:buChar char="•"/>
            </a:pPr>
            <a:r>
              <a:rPr lang="en-US" sz="2000" b="1">
                <a:latin typeface="Arial"/>
                <a:cs typeface="Arial"/>
              </a:rPr>
              <a:t>Duration risk. </a:t>
            </a:r>
            <a:r>
              <a:rPr lang="en-US" sz="2000">
                <a:latin typeface="Arial"/>
                <a:cs typeface="Arial"/>
              </a:rPr>
              <a:t>The longer you lock in your GIC, the longer you will not have access to your cash.</a:t>
            </a:r>
          </a:p>
          <a:p>
            <a:pPr marL="285750" indent="-285750">
              <a:lnSpc>
                <a:spcPts val="2400"/>
              </a:lnSpc>
              <a:buSzPct val="120000"/>
              <a:buFont typeface="Arial" panose="020B0604020202020204" pitchFamily="34" charset="0"/>
              <a:buChar char="•"/>
            </a:pPr>
            <a:endParaRPr lang="en-US" sz="2000"/>
          </a:p>
          <a:p>
            <a:pPr marL="285750" indent="-285750">
              <a:lnSpc>
                <a:spcPts val="2400"/>
              </a:lnSpc>
              <a:buSzPct val="120000"/>
              <a:buFont typeface="Arial" panose="020B0604020202020204" pitchFamily="34" charset="0"/>
              <a:buChar char="•"/>
            </a:pPr>
            <a:r>
              <a:rPr lang="en-US" sz="2000" b="1">
                <a:latin typeface="Arial"/>
                <a:cs typeface="Arial"/>
              </a:rPr>
              <a:t>Interest rate risk. </a:t>
            </a:r>
            <a:r>
              <a:rPr lang="en-US" sz="2000">
                <a:latin typeface="Arial"/>
                <a:cs typeface="Arial"/>
              </a:rPr>
              <a:t>If you lock in your cash for 5 years at 4% and rates go up to 8%, you will miss out on the rising interest rates.</a:t>
            </a:r>
          </a:p>
          <a:p>
            <a:pPr marL="285750" indent="-285750">
              <a:lnSpc>
                <a:spcPts val="2400"/>
              </a:lnSpc>
              <a:buSzPct val="120000"/>
              <a:buFont typeface="Arial" panose="020B0604020202020204" pitchFamily="34" charset="0"/>
              <a:buChar char="•"/>
            </a:pPr>
            <a:endParaRPr lang="en-US" sz="2000"/>
          </a:p>
          <a:p>
            <a:pPr marL="285750" indent="-285750">
              <a:lnSpc>
                <a:spcPts val="2400"/>
              </a:lnSpc>
              <a:buSzPct val="120000"/>
              <a:buFont typeface="Arial" panose="020B0604020202020204" pitchFamily="34" charset="0"/>
              <a:buChar char="•"/>
            </a:pPr>
            <a:r>
              <a:rPr lang="en-US" sz="2000" b="1">
                <a:latin typeface="Arial"/>
                <a:cs typeface="Arial"/>
              </a:rPr>
              <a:t>Opportunity cost. </a:t>
            </a:r>
            <a:r>
              <a:rPr lang="en-US" sz="2000">
                <a:latin typeface="Arial"/>
                <a:cs typeface="Arial"/>
              </a:rPr>
              <a:t>With your funds locked in a GIC, you will miss out on other opportunities that have greater possibility for gains (or losses)</a:t>
            </a:r>
          </a:p>
          <a:p>
            <a:pPr marL="285750" indent="-285750">
              <a:lnSpc>
                <a:spcPts val="2400"/>
              </a:lnSpc>
              <a:buSzPct val="120000"/>
              <a:buFont typeface="Arial" panose="020B0604020202020204" pitchFamily="34" charset="0"/>
              <a:buChar char="•"/>
            </a:pPr>
            <a:endParaRPr lang="en-US" sz="2000"/>
          </a:p>
          <a:p>
            <a:pPr marL="285750" indent="-285750">
              <a:lnSpc>
                <a:spcPts val="2400"/>
              </a:lnSpc>
              <a:buSzPct val="120000"/>
              <a:buFont typeface="Arial" panose="020B0604020202020204" pitchFamily="34" charset="0"/>
              <a:buChar char="•"/>
            </a:pPr>
            <a:r>
              <a:rPr lang="en-US" sz="2000">
                <a:latin typeface="Arial"/>
                <a:cs typeface="Arial"/>
              </a:rPr>
              <a:t>While these risks are real, the risk to your principal is essentially zero.</a:t>
            </a:r>
          </a:p>
        </p:txBody>
      </p:sp>
      <p:pic>
        <p:nvPicPr>
          <p:cNvPr id="6" name="Picture 5">
            <a:extLst>
              <a:ext uri="{FF2B5EF4-FFF2-40B4-BE49-F238E27FC236}">
                <a16:creationId xmlns:a16="http://schemas.microsoft.com/office/drawing/2014/main" id="{F9566387-FD73-4DFB-BDB0-8593D12EEB72}"/>
              </a:ext>
            </a:extLst>
          </p:cNvPr>
          <p:cNvPicPr>
            <a:picLocks noChangeAspect="1"/>
          </p:cNvPicPr>
          <p:nvPr/>
        </p:nvPicPr>
        <p:blipFill>
          <a:blip r:embed="rId2"/>
          <a:stretch>
            <a:fillRect/>
          </a:stretch>
        </p:blipFill>
        <p:spPr>
          <a:xfrm>
            <a:off x="6969067" y="123825"/>
            <a:ext cx="2158473" cy="1538292"/>
          </a:xfrm>
          <a:prstGeom prst="rect">
            <a:avLst/>
          </a:prstGeom>
        </p:spPr>
      </p:pic>
    </p:spTree>
    <p:extLst>
      <p:ext uri="{BB962C8B-B14F-4D97-AF65-F5344CB8AC3E}">
        <p14:creationId xmlns:p14="http://schemas.microsoft.com/office/powerpoint/2010/main" val="406654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fade">
                                      <p:cBhvr>
                                        <p:cTn id="2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A Special Note for Teachers</a:t>
            </a:r>
          </a:p>
        </p:txBody>
      </p:sp>
      <p:pic>
        <p:nvPicPr>
          <p:cNvPr id="6" name="Picture 5">
            <a:extLst>
              <a:ext uri="{FF2B5EF4-FFF2-40B4-BE49-F238E27FC236}">
                <a16:creationId xmlns:a16="http://schemas.microsoft.com/office/drawing/2014/main" id="{A9853656-CD7E-E42D-9884-228304ED3055}"/>
              </a:ext>
            </a:extLst>
          </p:cNvPr>
          <p:cNvPicPr>
            <a:picLocks noChangeAspect="1"/>
          </p:cNvPicPr>
          <p:nvPr/>
        </p:nvPicPr>
        <p:blipFill rotWithShape="1">
          <a:blip r:embed="rId2"/>
          <a:srcRect l="1455" r="1182"/>
          <a:stretch/>
        </p:blipFill>
        <p:spPr>
          <a:xfrm>
            <a:off x="1803929" y="1613855"/>
            <a:ext cx="5533920" cy="4691405"/>
          </a:xfrm>
          <a:prstGeom prst="rect">
            <a:avLst/>
          </a:prstGeom>
        </p:spPr>
      </p:pic>
    </p:spTree>
    <p:extLst>
      <p:ext uri="{BB962C8B-B14F-4D97-AF65-F5344CB8AC3E}">
        <p14:creationId xmlns:p14="http://schemas.microsoft.com/office/powerpoint/2010/main" val="3187837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TFSAs and Compound Interest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5443525"/>
          </a:xfrm>
        </p:spPr>
        <p:txBody>
          <a:bodyPr>
            <a:normAutofit/>
          </a:bodyPr>
          <a:lstStyle/>
          <a:p>
            <a:pPr marL="0" indent="0">
              <a:lnSpc>
                <a:spcPts val="2400"/>
              </a:lnSpc>
              <a:buSzPct val="120000"/>
              <a:buNone/>
            </a:pPr>
            <a:r>
              <a:rPr lang="en-US" sz="2000"/>
              <a:t>Assignment:</a:t>
            </a:r>
          </a:p>
          <a:p>
            <a:pPr marL="0" indent="0">
              <a:lnSpc>
                <a:spcPts val="2400"/>
              </a:lnSpc>
              <a:buSzPct val="120000"/>
              <a:buNone/>
            </a:pPr>
            <a:r>
              <a:rPr lang="en-US" sz="2000"/>
              <a:t>Imagine you were given (or earned) $6,000 for savings. </a:t>
            </a:r>
          </a:p>
          <a:p>
            <a:pPr marL="285750" indent="-285750">
              <a:lnSpc>
                <a:spcPct val="100000"/>
              </a:lnSpc>
              <a:buSzPct val="120000"/>
            </a:pPr>
            <a:endParaRPr lang="en-US" sz="2000"/>
          </a:p>
          <a:p>
            <a:pPr marL="0" indent="0">
              <a:lnSpc>
                <a:spcPct val="100000"/>
              </a:lnSpc>
              <a:buSzPct val="120000"/>
              <a:buNone/>
            </a:pPr>
            <a:r>
              <a:rPr lang="en-US" sz="2000"/>
              <a:t>Your task:</a:t>
            </a:r>
          </a:p>
          <a:p>
            <a:pPr marL="628015" lvl="1" indent="-285750">
              <a:lnSpc>
                <a:spcPct val="100000"/>
              </a:lnSpc>
              <a:buSzPct val="120000"/>
            </a:pPr>
            <a:r>
              <a:rPr lang="en-US" sz="2000"/>
              <a:t>Choose a variety of GICs (durations and interest rates) to invest for a five-year period.</a:t>
            </a:r>
          </a:p>
          <a:p>
            <a:pPr marL="628015" lvl="1" indent="-285750">
              <a:lnSpc>
                <a:spcPct val="100000"/>
              </a:lnSpc>
              <a:buSzPct val="120000"/>
            </a:pPr>
            <a:r>
              <a:rPr lang="en-US" sz="2000"/>
              <a:t>Calculate the compound returns on both a taxable account and TFSA (Use the Excel Assignment Calculator).</a:t>
            </a:r>
          </a:p>
          <a:p>
            <a:pPr marL="628015" lvl="1" indent="-285750">
              <a:lnSpc>
                <a:spcPct val="100000"/>
              </a:lnSpc>
              <a:buSzPct val="120000"/>
            </a:pPr>
            <a:r>
              <a:rPr lang="en-US" sz="2000"/>
              <a:t>State how much you will earn in each of those accounts, and what the difference is between the taxable account and TFSA.</a:t>
            </a:r>
          </a:p>
          <a:p>
            <a:pPr marL="628015" lvl="1" indent="-285750">
              <a:lnSpc>
                <a:spcPct val="100000"/>
              </a:lnSpc>
              <a:buSzPct val="120000"/>
            </a:pPr>
            <a:r>
              <a:rPr lang="en-US" sz="2000"/>
              <a:t>Explain why you chose those GIC durations.</a:t>
            </a:r>
            <a:endParaRPr lang="en-US" sz="1800"/>
          </a:p>
          <a:p>
            <a:pPr marL="0" indent="0">
              <a:lnSpc>
                <a:spcPts val="2400"/>
              </a:lnSpc>
              <a:buNone/>
            </a:pPr>
            <a:endParaRPr lang="en-US" sz="2000">
              <a:cs typeface="Arial"/>
            </a:endParaRPr>
          </a:p>
        </p:txBody>
      </p:sp>
    </p:spTree>
    <p:extLst>
      <p:ext uri="{BB962C8B-B14F-4D97-AF65-F5344CB8AC3E}">
        <p14:creationId xmlns:p14="http://schemas.microsoft.com/office/powerpoint/2010/main" val="417869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TFSAs and Compound Interest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5443525"/>
              </a:xfrm>
            </p:spPr>
            <p:txBody>
              <a:bodyPr>
                <a:normAutofit/>
              </a:bodyPr>
              <a:lstStyle/>
              <a:p>
                <a:pPr marL="342900" indent="-342900">
                  <a:lnSpc>
                    <a:spcPts val="2400"/>
                  </a:lnSpc>
                  <a:buSzPct val="120000"/>
                </a:pPr>
                <a:r>
                  <a:rPr lang="en-US" sz="2000"/>
                  <a:t>This link will show you some of the best GIC rates available:</a:t>
                </a:r>
                <a:r>
                  <a:rPr lang="en-US" sz="2000" b="1"/>
                  <a:t> </a:t>
                </a:r>
              </a:p>
              <a:p>
                <a:pPr marL="342882" lvl="1" indent="0">
                  <a:lnSpc>
                    <a:spcPts val="2400"/>
                  </a:lnSpc>
                  <a:buSzPct val="120000"/>
                  <a:buNone/>
                </a:pPr>
                <a:r>
                  <a:rPr lang="en-US" sz="2000">
                    <a:hlinkClick r:id="rId2"/>
                  </a:rPr>
                  <a:t>Best GIC rates</a:t>
                </a:r>
                <a:endParaRPr lang="en-US" sz="2000"/>
              </a:p>
              <a:p>
                <a:pPr marL="0" indent="0">
                  <a:lnSpc>
                    <a:spcPts val="2400"/>
                  </a:lnSpc>
                  <a:buSzPct val="120000"/>
                  <a:buNone/>
                </a:pPr>
                <a:endParaRPr lang="en-US" sz="2000"/>
              </a:p>
              <a:p>
                <a:pPr marL="342900" indent="-342900">
                  <a:lnSpc>
                    <a:spcPts val="2400"/>
                  </a:lnSpc>
                  <a:buSzPct val="120000"/>
                </a:pPr>
                <a:r>
                  <a:rPr lang="en-US" sz="2000"/>
                  <a:t>The spreadsheet has a built-in formula that automatically calculates when you enter the amounts. The Compound Interest Formula is:</a:t>
                </a:r>
              </a:p>
              <a:p>
                <a:pPr marL="342900" indent="-342900">
                  <a:lnSpc>
                    <a:spcPts val="2400"/>
                  </a:lnSpc>
                  <a:buSzPct val="120000"/>
                </a:pPr>
                <a:endParaRPr lang="en-US" sz="2000"/>
              </a:p>
              <a:p>
                <a:pPr marL="342882" lvl="1" indent="0">
                  <a:lnSpc>
                    <a:spcPts val="2400"/>
                  </a:lnSpc>
                  <a:buSzPct val="120000"/>
                  <a:buNone/>
                </a:pPr>
                <a14:m>
                  <m:oMathPara xmlns:m="http://schemas.openxmlformats.org/officeDocument/2006/math">
                    <m:oMathParaPr>
                      <m:jc m:val="centerGroup"/>
                    </m:oMathParaPr>
                    <m:oMath xmlns:m="http://schemas.openxmlformats.org/officeDocument/2006/math">
                      <m:r>
                        <a:rPr lang="pt-BR" sz="2800" i="1" dirty="0" smtClean="0">
                          <a:latin typeface="Cambria Math" panose="02040503050406030204" pitchFamily="18" charset="0"/>
                        </a:rPr>
                        <m:t>𝐹𝑉</m:t>
                      </m:r>
                      <m:r>
                        <a:rPr lang="pt-BR" sz="2800" i="1" dirty="0" smtClean="0">
                          <a:latin typeface="Cambria Math" panose="02040503050406030204" pitchFamily="18" charset="0"/>
                        </a:rPr>
                        <m:t> = </m:t>
                      </m:r>
                      <m:r>
                        <a:rPr lang="pt-BR" sz="2800" i="1" dirty="0">
                          <a:latin typeface="Cambria Math" panose="02040503050406030204" pitchFamily="18" charset="0"/>
                        </a:rPr>
                        <m:t>𝑃𝑉</m:t>
                      </m:r>
                      <m:sSup>
                        <m:sSupPr>
                          <m:ctrlPr>
                            <a:rPr lang="pt-BR" sz="2800" i="1" dirty="0" smtClean="0">
                              <a:latin typeface="Cambria Math" panose="02040503050406030204" pitchFamily="18" charset="0"/>
                            </a:rPr>
                          </m:ctrlPr>
                        </m:sSupPr>
                        <m:e>
                          <m:d>
                            <m:dPr>
                              <m:ctrlPr>
                                <a:rPr lang="pt-BR" sz="2800" i="1" dirty="0">
                                  <a:latin typeface="Cambria Math" panose="02040503050406030204" pitchFamily="18" charset="0"/>
                                </a:rPr>
                              </m:ctrlPr>
                            </m:dPr>
                            <m:e>
                              <m:r>
                                <a:rPr lang="pt-BR" sz="2800" i="1" dirty="0">
                                  <a:latin typeface="Cambria Math" panose="02040503050406030204" pitchFamily="18" charset="0"/>
                                </a:rPr>
                                <m:t>1+</m:t>
                              </m:r>
                              <m:r>
                                <a:rPr lang="pt-BR" sz="2800" i="1" dirty="0">
                                  <a:latin typeface="Cambria Math" panose="02040503050406030204" pitchFamily="18" charset="0"/>
                                </a:rPr>
                                <m:t>𝑟</m:t>
                              </m:r>
                            </m:e>
                          </m:d>
                        </m:e>
                        <m:sup>
                          <m:r>
                            <a:rPr lang="pt-BR" sz="2800" i="1" dirty="0" smtClean="0">
                              <a:latin typeface="Cambria Math" panose="02040503050406030204" pitchFamily="18" charset="0"/>
                            </a:rPr>
                            <m:t>𝑛</m:t>
                          </m:r>
                        </m:sup>
                      </m:sSup>
                    </m:oMath>
                  </m:oMathPara>
                </a14:m>
                <a:endParaRPr lang="pt-BR" sz="2000"/>
              </a:p>
              <a:p>
                <a:pPr marL="342882" lvl="1" indent="0">
                  <a:lnSpc>
                    <a:spcPts val="2400"/>
                  </a:lnSpc>
                  <a:buSzPct val="120000"/>
                  <a:buNone/>
                </a:pPr>
                <a:br>
                  <a:rPr lang="pt-BR" sz="2000" i="1"/>
                </a:br>
                <a:r>
                  <a:rPr lang="pt-BR" sz="2000" i="1"/>
                  <a:t>r = </a:t>
                </a:r>
                <a:r>
                  <a:rPr lang="pt-BR" sz="2000"/>
                  <a:t>interest rate per compounding period</a:t>
                </a:r>
                <a:endParaRPr lang="pt-BR" sz="2000" i="1"/>
              </a:p>
              <a:p>
                <a:pPr marL="342882" lvl="1" indent="0">
                  <a:lnSpc>
                    <a:spcPts val="2400"/>
                  </a:lnSpc>
                  <a:buSzPct val="120000"/>
                  <a:buNone/>
                </a:pPr>
                <a:r>
                  <a:rPr lang="pt-BR" sz="2000" i="1"/>
                  <a:t>n = </a:t>
                </a:r>
                <a:r>
                  <a:rPr lang="pt-BR" sz="2000"/>
                  <a:t>number of compounding periods</a:t>
                </a:r>
                <a:endParaRPr lang="pt-BR" sz="2000" i="1"/>
              </a:p>
              <a:p>
                <a:pPr marL="342882" lvl="1" indent="0">
                  <a:lnSpc>
                    <a:spcPts val="2400"/>
                  </a:lnSpc>
                  <a:buSzPct val="120000"/>
                  <a:buNone/>
                </a:pPr>
                <a:endParaRPr lang="pt-BR" sz="2000" i="1">
                  <a:solidFill>
                    <a:schemeClr val="accent2"/>
                  </a:solidFill>
                </a:endParaRPr>
              </a:p>
              <a:p>
                <a:pPr marL="342882" lvl="1" indent="0">
                  <a:lnSpc>
                    <a:spcPts val="2400"/>
                  </a:lnSpc>
                  <a:buSzPct val="120000"/>
                  <a:buNone/>
                </a:pPr>
                <a:r>
                  <a:rPr lang="en-US" sz="2000">
                    <a:solidFill>
                      <a:schemeClr val="accent1"/>
                    </a:solidFill>
                  </a:rPr>
                  <a:t>Warning: You may be tempted to invest all $6,000 in a 5-year GIC, and you can choose to do so. But consider the risks that we discussed earlier.</a:t>
                </a:r>
              </a:p>
              <a:p>
                <a:pPr marL="0" indent="0">
                  <a:lnSpc>
                    <a:spcPts val="2400"/>
                  </a:lnSpc>
                  <a:buNone/>
                </a:pPr>
                <a:endParaRPr lang="en-US" sz="1800"/>
              </a:p>
              <a:p>
                <a:pPr marL="0" indent="0">
                  <a:lnSpc>
                    <a:spcPts val="2400"/>
                  </a:lnSpc>
                  <a:buNone/>
                </a:pPr>
                <a:endParaRPr lang="en-US" sz="200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350335"/>
                <a:ext cx="8638967" cy="5443525"/>
              </a:xfrm>
              <a:blipFill>
                <a:blip r:embed="rId3"/>
                <a:stretch>
                  <a:fillRect l="-917"/>
                </a:stretch>
              </a:blipFill>
            </p:spPr>
            <p:txBody>
              <a:bodyPr/>
              <a:lstStyle/>
              <a:p>
                <a:r>
                  <a:rPr lang="en-CA">
                    <a:noFill/>
                  </a:rPr>
                  <a:t> </a:t>
                </a:r>
              </a:p>
            </p:txBody>
          </p:sp>
        </mc:Fallback>
      </mc:AlternateContent>
    </p:spTree>
    <p:extLst>
      <p:ext uri="{BB962C8B-B14F-4D97-AF65-F5344CB8AC3E}">
        <p14:creationId xmlns:p14="http://schemas.microsoft.com/office/powerpoint/2010/main" val="1616726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Reflection Questions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4869712"/>
          </a:xfrm>
        </p:spPr>
        <p:txBody>
          <a:bodyPr>
            <a:normAutofit/>
          </a:bodyPr>
          <a:lstStyle/>
          <a:p>
            <a:pPr marL="0" indent="0">
              <a:lnSpc>
                <a:spcPts val="2400"/>
              </a:lnSpc>
              <a:buSzPct val="120000"/>
              <a:buNone/>
            </a:pPr>
            <a:endParaRPr lang="en-US" sz="1800"/>
          </a:p>
          <a:p>
            <a:pPr marL="0" indent="0">
              <a:lnSpc>
                <a:spcPts val="2400"/>
              </a:lnSpc>
              <a:buNone/>
            </a:pPr>
            <a:endParaRPr lang="en-US" sz="1800"/>
          </a:p>
          <a:p>
            <a:pPr marL="0" indent="0">
              <a:lnSpc>
                <a:spcPts val="2400"/>
              </a:lnSpc>
              <a:buNone/>
            </a:pPr>
            <a:endParaRPr lang="en-US" sz="2000">
              <a:cs typeface="Arial"/>
            </a:endParaRPr>
          </a:p>
        </p:txBody>
      </p:sp>
      <p:sp>
        <p:nvSpPr>
          <p:cNvPr id="4" name="Text Placeholder 2">
            <a:extLst>
              <a:ext uri="{FF2B5EF4-FFF2-40B4-BE49-F238E27FC236}">
                <a16:creationId xmlns:a16="http://schemas.microsoft.com/office/drawing/2014/main" id="{85BC8DA2-9BC5-5C68-0506-4427DD5D1801}"/>
              </a:ext>
            </a:extLst>
          </p:cNvPr>
          <p:cNvSpPr txBox="1">
            <a:spLocks/>
          </p:cNvSpPr>
          <p:nvPr/>
        </p:nvSpPr>
        <p:spPr bwMode="auto">
          <a:xfrm>
            <a:off x="251406" y="1502735"/>
            <a:ext cx="8791367" cy="486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0" indent="0">
              <a:lnSpc>
                <a:spcPts val="2400"/>
              </a:lnSpc>
              <a:buSzPct val="120000"/>
              <a:buNone/>
            </a:pPr>
            <a:r>
              <a:rPr lang="en-US" sz="2000" kern="0"/>
              <a:t>After you completed the activity, take a moment to reflect.</a:t>
            </a:r>
            <a:br>
              <a:rPr lang="en-US" sz="2000" kern="0"/>
            </a:br>
            <a:endParaRPr lang="en-US"/>
          </a:p>
          <a:p>
            <a:pPr marL="342900" indent="-342900">
              <a:lnSpc>
                <a:spcPts val="2400"/>
              </a:lnSpc>
              <a:buSzPct val="100000"/>
              <a:buFont typeface="+mj-lt"/>
              <a:buAutoNum type="arabicPeriod"/>
            </a:pPr>
            <a:r>
              <a:rPr lang="en-US" sz="2000" kern="0"/>
              <a:t>What durations did you choose when locking up your money into the GICs? Why did you choose those durations?</a:t>
            </a:r>
          </a:p>
          <a:p>
            <a:pPr marL="342900" indent="-342900">
              <a:lnSpc>
                <a:spcPts val="2400"/>
              </a:lnSpc>
              <a:buSzPct val="100000"/>
              <a:buFont typeface="+mj-lt"/>
              <a:buAutoNum type="arabicPeriod"/>
            </a:pPr>
            <a:endParaRPr lang="en-US" sz="2000" kern="0"/>
          </a:p>
          <a:p>
            <a:pPr marL="342900" indent="-342900">
              <a:lnSpc>
                <a:spcPts val="2400"/>
              </a:lnSpc>
              <a:buSzPct val="100000"/>
              <a:buFont typeface="+mj-lt"/>
              <a:buAutoNum type="arabicPeriod"/>
            </a:pPr>
            <a:r>
              <a:rPr lang="en-US" sz="2000" kern="0"/>
              <a:t>What did you notice when you calculated the 5-year returns in the taxable and TFSA accounts?</a:t>
            </a:r>
          </a:p>
          <a:p>
            <a:pPr marL="342900" indent="-342900">
              <a:lnSpc>
                <a:spcPts val="2400"/>
              </a:lnSpc>
              <a:buSzPct val="100000"/>
              <a:buFont typeface="+mj-lt"/>
              <a:buAutoNum type="arabicPeriod"/>
            </a:pPr>
            <a:endParaRPr lang="en-US" sz="2000" kern="0"/>
          </a:p>
          <a:p>
            <a:pPr marL="342900" indent="-342900">
              <a:lnSpc>
                <a:spcPts val="2400"/>
              </a:lnSpc>
              <a:buSzPct val="100000"/>
              <a:buFont typeface="+mj-lt"/>
              <a:buAutoNum type="arabicPeriod"/>
            </a:pPr>
            <a:r>
              <a:rPr lang="en-US" sz="2000" kern="0"/>
              <a:t>How does using a TFSA as your savings account help speed up the compounding process?</a:t>
            </a:r>
          </a:p>
          <a:p>
            <a:pPr marL="0" indent="0">
              <a:lnSpc>
                <a:spcPts val="2400"/>
              </a:lnSpc>
              <a:buFont typeface="Arial" panose="020B0604020202020204" pitchFamily="34" charset="0"/>
              <a:buNone/>
            </a:pPr>
            <a:endParaRPr lang="en-US" sz="2000" kern="0"/>
          </a:p>
        </p:txBody>
      </p:sp>
    </p:spTree>
    <p:extLst>
      <p:ext uri="{BB962C8B-B14F-4D97-AF65-F5344CB8AC3E}">
        <p14:creationId xmlns:p14="http://schemas.microsoft.com/office/powerpoint/2010/main" val="213707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TFSAs and Compound Interest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4869712"/>
          </a:xfrm>
        </p:spPr>
        <p:txBody>
          <a:bodyPr>
            <a:normAutofit/>
          </a:bodyPr>
          <a:lstStyle/>
          <a:p>
            <a:pPr marL="0" indent="0">
              <a:lnSpc>
                <a:spcPts val="2400"/>
              </a:lnSpc>
              <a:buSzPct val="120000"/>
              <a:buNone/>
            </a:pPr>
            <a:endParaRPr lang="en-US" sz="1800"/>
          </a:p>
          <a:p>
            <a:pPr marL="0" indent="0">
              <a:lnSpc>
                <a:spcPts val="2400"/>
              </a:lnSpc>
              <a:buNone/>
            </a:pPr>
            <a:endParaRPr lang="en-US" sz="1800"/>
          </a:p>
          <a:p>
            <a:pPr marL="0" indent="0">
              <a:lnSpc>
                <a:spcPts val="2400"/>
              </a:lnSpc>
              <a:buNone/>
            </a:pPr>
            <a:endParaRPr lang="en-US" sz="2000">
              <a:cs typeface="Arial"/>
            </a:endParaRPr>
          </a:p>
        </p:txBody>
      </p:sp>
      <p:sp>
        <p:nvSpPr>
          <p:cNvPr id="4" name="Text Placeholder 2">
            <a:extLst>
              <a:ext uri="{FF2B5EF4-FFF2-40B4-BE49-F238E27FC236}">
                <a16:creationId xmlns:a16="http://schemas.microsoft.com/office/drawing/2014/main" id="{85BC8DA2-9BC5-5C68-0506-4427DD5D1801}"/>
              </a:ext>
            </a:extLst>
          </p:cNvPr>
          <p:cNvSpPr txBox="1">
            <a:spLocks/>
          </p:cNvSpPr>
          <p:nvPr/>
        </p:nvSpPr>
        <p:spPr bwMode="auto">
          <a:xfrm>
            <a:off x="403806" y="1502735"/>
            <a:ext cx="8486567" cy="486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0" indent="0">
              <a:lnSpc>
                <a:spcPts val="2400"/>
              </a:lnSpc>
              <a:buSzPct val="120000"/>
              <a:buNone/>
            </a:pPr>
            <a:r>
              <a:rPr lang="en-US" sz="2000" b="1" kern="0">
                <a:solidFill>
                  <a:schemeClr val="accent1"/>
                </a:solidFill>
              </a:rPr>
              <a:t>Want a new challenge?</a:t>
            </a:r>
          </a:p>
          <a:p>
            <a:pPr marL="342900" indent="-342900">
              <a:lnSpc>
                <a:spcPts val="2400"/>
              </a:lnSpc>
              <a:buSzPct val="120000"/>
            </a:pPr>
            <a:r>
              <a:rPr lang="en-US" sz="2000" kern="0"/>
              <a:t>Perform the same activity, but this time use a combination of Canadian stocks, GICs, and bonds.</a:t>
            </a:r>
          </a:p>
          <a:p>
            <a:pPr marL="342900" indent="-342900">
              <a:lnSpc>
                <a:spcPts val="2400"/>
              </a:lnSpc>
              <a:buSzPct val="120000"/>
            </a:pPr>
            <a:r>
              <a:rPr lang="en-US" sz="2000" kern="0"/>
              <a:t>If you choose Canadian stocks, make sure you select “dividends” as Canadian dividends have different tax implications. The calculator will approximate the taxes. Use the current dividend rate and assume it will stay the same over time.</a:t>
            </a:r>
          </a:p>
          <a:p>
            <a:pPr marL="342900" indent="-342900">
              <a:lnSpc>
                <a:spcPts val="2400"/>
              </a:lnSpc>
              <a:buSzPct val="120000"/>
            </a:pPr>
            <a:r>
              <a:rPr lang="en-US" sz="2000" kern="0"/>
              <a:t>If you choose bonds, select “interest”.</a:t>
            </a:r>
          </a:p>
          <a:p>
            <a:pPr marL="342900" indent="-342900">
              <a:lnSpc>
                <a:spcPts val="2400"/>
              </a:lnSpc>
              <a:buSzPct val="120000"/>
            </a:pPr>
            <a:r>
              <a:rPr lang="en-US" sz="2000" kern="0"/>
              <a:t>Ignore capital gains/losses (increases or decreases in price).</a:t>
            </a:r>
          </a:p>
          <a:p>
            <a:pPr marL="342900" indent="-342900">
              <a:lnSpc>
                <a:spcPts val="2400"/>
              </a:lnSpc>
              <a:buSzPct val="120000"/>
            </a:pPr>
            <a:endParaRPr lang="en-US" sz="2000" kern="0"/>
          </a:p>
          <a:p>
            <a:pPr marL="0" indent="0">
              <a:lnSpc>
                <a:spcPts val="2400"/>
              </a:lnSpc>
              <a:buSzPct val="120000"/>
              <a:buNone/>
            </a:pPr>
            <a:r>
              <a:rPr lang="en-US" sz="2000" b="1" kern="0"/>
              <a:t>Question: </a:t>
            </a:r>
            <a:r>
              <a:rPr lang="en-US" sz="2000">
                <a:effectLst/>
                <a:latin typeface="Arial" panose="020B0604020202020204" pitchFamily="34" charset="0"/>
                <a:ea typeface="Arial" panose="020B0604020202020204" pitchFamily="34" charset="0"/>
              </a:rPr>
              <a:t>If a company increases its dividend over the time period, what might happen to income as it compounds over time?</a:t>
            </a:r>
            <a:endParaRPr lang="en-US" sz="2400" b="1" kern="0"/>
          </a:p>
          <a:p>
            <a:pPr marL="0" indent="0">
              <a:lnSpc>
                <a:spcPts val="2400"/>
              </a:lnSpc>
              <a:buFont typeface="Arial" panose="020B0604020202020204" pitchFamily="34" charset="0"/>
              <a:buNone/>
            </a:pPr>
            <a:endParaRPr lang="en-US" sz="2000" kern="0"/>
          </a:p>
        </p:txBody>
      </p:sp>
    </p:spTree>
    <p:extLst>
      <p:ext uri="{BB962C8B-B14F-4D97-AF65-F5344CB8AC3E}">
        <p14:creationId xmlns:p14="http://schemas.microsoft.com/office/powerpoint/2010/main" val="93606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a:t>Additional Resources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4869712"/>
          </a:xfrm>
        </p:spPr>
        <p:txBody>
          <a:bodyPr>
            <a:normAutofit/>
          </a:bodyPr>
          <a:lstStyle/>
          <a:p>
            <a:pPr marL="457200" indent="-457200">
              <a:lnSpc>
                <a:spcPts val="2400"/>
              </a:lnSpc>
              <a:buAutoNum type="arabicPeriod"/>
            </a:pPr>
            <a:r>
              <a:rPr lang="en-US" sz="2000">
                <a:cs typeface="Arial"/>
                <a:hlinkClick r:id="rId2"/>
              </a:rPr>
              <a:t>https://www.canada.ca/en/revenue-agency/services/forms-publications/publications/rc4466/tax-free-savings-account-tfsa-guide-individuals.html</a:t>
            </a:r>
            <a:endParaRPr lang="en-US" sz="2000">
              <a:cs typeface="Arial"/>
            </a:endParaRPr>
          </a:p>
          <a:p>
            <a:pPr marL="457200" indent="-457200">
              <a:lnSpc>
                <a:spcPts val="2400"/>
              </a:lnSpc>
              <a:buAutoNum type="arabicPeriod"/>
            </a:pPr>
            <a:r>
              <a:rPr lang="en-US" sz="2000">
                <a:cs typeface="Arial"/>
                <a:hlinkClick r:id="rId3"/>
              </a:rPr>
              <a:t>https://www.canada.ca/en/revenue-agency/services/tax/individuals/topics/tax-free-savings-account.html</a:t>
            </a:r>
            <a:endParaRPr lang="en-US" sz="2000"/>
          </a:p>
          <a:p>
            <a:pPr marL="457200" indent="-457200">
              <a:lnSpc>
                <a:spcPts val="2400"/>
              </a:lnSpc>
              <a:buAutoNum type="arabicPeriod"/>
            </a:pPr>
            <a:r>
              <a:rPr lang="en-US" sz="2000">
                <a:cs typeface="Arial"/>
                <a:hlinkClick r:id="rId4"/>
              </a:rPr>
              <a:t>https://www.investopedia.com/terms/t/tax-free-savings-account-tfsa.asp</a:t>
            </a:r>
            <a:endParaRPr lang="en-US" sz="2000">
              <a:cs typeface="Arial"/>
            </a:endParaRPr>
          </a:p>
          <a:p>
            <a:pPr marL="457200" indent="-457200">
              <a:lnSpc>
                <a:spcPts val="2400"/>
              </a:lnSpc>
              <a:buAutoNum type="arabicPeriod"/>
            </a:pPr>
            <a:r>
              <a:rPr lang="en-US" sz="2000">
                <a:cs typeface="Arial"/>
                <a:hlinkClick r:id="rId5"/>
              </a:rPr>
              <a:t>https://www.td.com/ca/en/personal-banking/personal-investing/products/investment-plans/tfsa/</a:t>
            </a:r>
            <a:endParaRPr lang="en-US" sz="2000"/>
          </a:p>
          <a:p>
            <a:pPr marL="457200" indent="-457200">
              <a:lnSpc>
                <a:spcPts val="2400"/>
              </a:lnSpc>
              <a:buAutoNum type="arabicPeriod"/>
            </a:pPr>
            <a:r>
              <a:rPr lang="en-US" sz="2000">
                <a:cs typeface="Arial"/>
                <a:hlinkClick r:id="rId6"/>
              </a:rPr>
              <a:t>https://www.cooperators.ca/en/Resources/plan-ahead/tfsa-vs-rrsp.aspx</a:t>
            </a:r>
            <a:endParaRPr lang="en-US" sz="2000"/>
          </a:p>
          <a:p>
            <a:pPr marL="457200" indent="-457200">
              <a:lnSpc>
                <a:spcPts val="2400"/>
              </a:lnSpc>
              <a:buAutoNum type="arabicPeriod"/>
            </a:pPr>
            <a:endParaRPr lang="en-US" sz="2000">
              <a:cs typeface="Arial"/>
            </a:endParaRPr>
          </a:p>
        </p:txBody>
      </p:sp>
      <p:sp>
        <p:nvSpPr>
          <p:cNvPr id="4" name="TextBox 3">
            <a:extLst>
              <a:ext uri="{FF2B5EF4-FFF2-40B4-BE49-F238E27FC236}">
                <a16:creationId xmlns:a16="http://schemas.microsoft.com/office/drawing/2014/main" id="{A5B622BC-489E-5D7C-39C5-8BF8C3E5CCF3}"/>
              </a:ext>
            </a:extLst>
          </p:cNvPr>
          <p:cNvSpPr txBox="1"/>
          <p:nvPr/>
        </p:nvSpPr>
        <p:spPr>
          <a:xfrm>
            <a:off x="251405" y="5220259"/>
            <a:ext cx="8419983" cy="400110"/>
          </a:xfrm>
          <a:prstGeom prst="rect">
            <a:avLst/>
          </a:prstGeom>
          <a:noFill/>
        </p:spPr>
        <p:txBody>
          <a:bodyPr wrap="square" rtlCol="0">
            <a:spAutoFit/>
          </a:bodyPr>
          <a:lstStyle/>
          <a:p>
            <a:r>
              <a:rPr lang="en-CA" sz="2000" b="1" dirty="0"/>
              <a:t>Important note: </a:t>
            </a:r>
            <a:r>
              <a:rPr lang="en-CA" sz="2000" dirty="0"/>
              <a:t>Some of these references are from financial institutions.</a:t>
            </a:r>
          </a:p>
        </p:txBody>
      </p:sp>
    </p:spTree>
    <p:extLst>
      <p:ext uri="{BB962C8B-B14F-4D97-AF65-F5344CB8AC3E}">
        <p14:creationId xmlns:p14="http://schemas.microsoft.com/office/powerpoint/2010/main" val="2276034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Google Shape;65;p1">
            <a:extLst>
              <a:ext uri="{FF2B5EF4-FFF2-40B4-BE49-F238E27FC236}">
                <a16:creationId xmlns:a16="http://schemas.microsoft.com/office/drawing/2014/main" id="{B21584E2-E8D4-FD64-0A12-93743EAFCD59}"/>
              </a:ext>
            </a:extLst>
          </p:cNvPr>
          <p:cNvSpPr txBox="1">
            <a:spLocks noGrp="1" noChangeArrowheads="1"/>
          </p:cNvSpPr>
          <p:nvPr>
            <p:ph type="title"/>
          </p:nvPr>
        </p:nvSpPr>
        <p:spPr>
          <a:xfrm>
            <a:off x="250825" y="483013"/>
            <a:ext cx="8639175" cy="993775"/>
          </a:xfrm>
        </p:spPr>
        <p:txBody>
          <a:bodyPr lIns="68569" tIns="34275" rIns="68569" bIns="34275"/>
          <a:lstStyle/>
          <a:p>
            <a:pPr eaLnBrk="1" hangingPunct="1">
              <a:spcBef>
                <a:spcPct val="0"/>
              </a:spcBef>
              <a:spcAft>
                <a:spcPct val="0"/>
              </a:spcAft>
              <a:buClr>
                <a:srgbClr val="093254"/>
              </a:buClr>
              <a:buFont typeface="Arial" panose="020B0604020202020204" pitchFamily="34" charset="0"/>
              <a:buNone/>
            </a:pPr>
            <a:r>
              <a:rPr lang="en-US" altLang="en-US" sz="4000" dirty="0">
                <a:solidFill>
                  <a:srgbClr val="093254"/>
                </a:solidFill>
                <a:latin typeface="Arial" panose="020B0604020202020204" pitchFamily="34" charset="0"/>
                <a:cs typeface="Arial" panose="020B0604020202020204" pitchFamily="34" charset="0"/>
              </a:rPr>
              <a:t>Introduction</a:t>
            </a:r>
          </a:p>
        </p:txBody>
      </p:sp>
      <p:sp>
        <p:nvSpPr>
          <p:cNvPr id="6146" name="Google Shape;66;p1">
            <a:extLst>
              <a:ext uri="{FF2B5EF4-FFF2-40B4-BE49-F238E27FC236}">
                <a16:creationId xmlns:a16="http://schemas.microsoft.com/office/drawing/2014/main" id="{BB316B30-4DA0-2BF0-87FE-4728E5639AAF}"/>
              </a:ext>
            </a:extLst>
          </p:cNvPr>
          <p:cNvSpPr txBox="1">
            <a:spLocks noGrp="1" noChangeArrowheads="1"/>
          </p:cNvSpPr>
          <p:nvPr>
            <p:ph type="body" idx="1"/>
          </p:nvPr>
        </p:nvSpPr>
        <p:spPr>
          <a:xfrm>
            <a:off x="250825" y="1476788"/>
            <a:ext cx="8639175" cy="4012787"/>
          </a:xfrm>
        </p:spPr>
        <p:txBody>
          <a:bodyPr lIns="68569" tIns="34275" rIns="68569" bIns="34275">
            <a:normAutofit/>
          </a:bodyPr>
          <a:lstStyle/>
          <a:p>
            <a:pPr marL="0" indent="0">
              <a:lnSpc>
                <a:spcPts val="2400"/>
              </a:lnSpc>
              <a:spcAft>
                <a:spcPct val="0"/>
              </a:spcAft>
              <a:buClr>
                <a:srgbClr val="000000"/>
              </a:buClr>
              <a:buNone/>
            </a:pPr>
            <a:r>
              <a:rPr lang="en-US" altLang="en-US" sz="2000" dirty="0">
                <a:latin typeface="Arial" panose="020B0604020202020204" pitchFamily="34" charset="0"/>
                <a:cs typeface="Arial" panose="020B0604020202020204" pitchFamily="34" charset="0"/>
                <a:sym typeface="Arial" panose="020B0604020202020204" pitchFamily="34" charset="0"/>
              </a:rPr>
              <a:t>Let’s apply our knowledge of </a:t>
            </a:r>
            <a:r>
              <a:rPr lang="en-US" altLang="en-US" sz="2000" b="1" dirty="0">
                <a:latin typeface="Arial" panose="020B0604020202020204" pitchFamily="34" charset="0"/>
                <a:cs typeface="Arial" panose="020B0604020202020204" pitchFamily="34" charset="0"/>
                <a:sym typeface="Arial" panose="020B0604020202020204" pitchFamily="34" charset="0"/>
              </a:rPr>
              <a:t>compound interest </a:t>
            </a:r>
            <a:r>
              <a:rPr lang="en-US" altLang="en-US" sz="2000" dirty="0">
                <a:latin typeface="Arial" panose="020B0604020202020204" pitchFamily="34" charset="0"/>
                <a:cs typeface="Arial" panose="020B0604020202020204" pitchFamily="34" charset="0"/>
                <a:sym typeface="Arial" panose="020B0604020202020204" pitchFamily="34" charset="0"/>
              </a:rPr>
              <a:t>to a real-life situation: investing.</a:t>
            </a:r>
          </a:p>
          <a:p>
            <a:pPr marL="0" indent="0">
              <a:lnSpc>
                <a:spcPts val="2400"/>
              </a:lnSpc>
              <a:spcAft>
                <a:spcPct val="0"/>
              </a:spcAft>
              <a:buClr>
                <a:srgbClr val="000000"/>
              </a:buClr>
              <a:buNone/>
            </a:pPr>
            <a:endParaRPr lang="en-US" altLang="en-US" sz="2000" dirty="0">
              <a:latin typeface="Arial" panose="020B0604020202020204" pitchFamily="34" charset="0"/>
              <a:cs typeface="Arial" panose="020B0604020202020204" pitchFamily="34" charset="0"/>
              <a:sym typeface="Arial" panose="020B0604020202020204" pitchFamily="34" charset="0"/>
            </a:endParaRPr>
          </a:p>
          <a:p>
            <a:pPr marL="0" indent="0">
              <a:lnSpc>
                <a:spcPts val="2400"/>
              </a:lnSpc>
              <a:spcAft>
                <a:spcPct val="0"/>
              </a:spcAft>
              <a:buClr>
                <a:srgbClr val="000000"/>
              </a:buClr>
              <a:buNone/>
            </a:pPr>
            <a:r>
              <a:rPr lang="en-US" altLang="en-US" sz="2000" dirty="0">
                <a:latin typeface="Arial" panose="020B0604020202020204" pitchFamily="34" charset="0"/>
                <a:cs typeface="Arial" panose="020B0604020202020204" pitchFamily="34" charset="0"/>
                <a:sym typeface="Arial" panose="020B0604020202020204" pitchFamily="34" charset="0"/>
              </a:rPr>
              <a:t>But why should a young person, like you, think about investing? </a:t>
            </a:r>
          </a:p>
          <a:p>
            <a:pPr marL="0" indent="0">
              <a:lnSpc>
                <a:spcPts val="2400"/>
              </a:lnSpc>
              <a:spcAft>
                <a:spcPct val="0"/>
              </a:spcAft>
              <a:buClr>
                <a:srgbClr val="000000"/>
              </a:buClr>
              <a:buNone/>
            </a:pPr>
            <a:r>
              <a:rPr lang="en-US" altLang="en-US" sz="2000" b="1" dirty="0">
                <a:latin typeface="Arial" panose="020B0604020202020204" pitchFamily="34" charset="0"/>
                <a:cs typeface="Arial" panose="020B0604020202020204" pitchFamily="34" charset="0"/>
                <a:sym typeface="Arial" panose="020B0604020202020204" pitchFamily="34" charset="0"/>
              </a:rPr>
              <a:t>Watch this video: </a:t>
            </a:r>
            <a:r>
              <a:rPr lang="en-US" altLang="en-US" sz="2000" dirty="0">
                <a:latin typeface="Arial" panose="020B0604020202020204" pitchFamily="34" charset="0"/>
                <a:cs typeface="Arial" panose="020B0604020202020204" pitchFamily="34" charset="0"/>
                <a:sym typeface="Arial" panose="020B0604020202020204" pitchFamily="34" charset="0"/>
                <a:hlinkClick r:id="rId4"/>
              </a:rPr>
              <a:t>https://www.youtube.com/watch?v=gO_ImU2LT3Y</a:t>
            </a:r>
            <a:endParaRPr lang="en-US" altLang="en-US" sz="2000" dirty="0">
              <a:latin typeface="Arial" panose="020B0604020202020204" pitchFamily="34" charset="0"/>
              <a:cs typeface="Arial" panose="020B0604020202020204" pitchFamily="34" charset="0"/>
              <a:sym typeface="Arial" panose="020B0604020202020204" pitchFamily="34" charset="0"/>
            </a:endParaRPr>
          </a:p>
          <a:p>
            <a:pPr marL="0" indent="0">
              <a:lnSpc>
                <a:spcPts val="2400"/>
              </a:lnSpc>
              <a:spcAft>
                <a:spcPct val="0"/>
              </a:spcAft>
              <a:buClr>
                <a:srgbClr val="000000"/>
              </a:buClr>
              <a:buNone/>
            </a:pPr>
            <a:endParaRPr lang="en-US" altLang="en-US" sz="2000" dirty="0">
              <a:latin typeface="Arial" panose="020B0604020202020204" pitchFamily="34" charset="0"/>
              <a:cs typeface="Arial" panose="020B0604020202020204" pitchFamily="34" charset="0"/>
              <a:sym typeface="Arial" panose="020B0604020202020204" pitchFamily="34" charset="0"/>
            </a:endParaRPr>
          </a:p>
          <a:p>
            <a:pPr marL="0" indent="0">
              <a:lnSpc>
                <a:spcPts val="2400"/>
              </a:lnSpc>
              <a:spcAft>
                <a:spcPct val="0"/>
              </a:spcAft>
              <a:buClr>
                <a:srgbClr val="000000"/>
              </a:buClr>
              <a:buNone/>
            </a:pPr>
            <a:endParaRPr lang="en-US" altLang="en-US" sz="2000" dirty="0">
              <a:latin typeface="Arial" panose="020B0604020202020204" pitchFamily="34" charset="0"/>
              <a:cs typeface="Arial" panose="020B0604020202020204" pitchFamily="34" charset="0"/>
              <a:sym typeface="Arial" panose="020B0604020202020204" pitchFamily="34" charset="0"/>
            </a:endParaRPr>
          </a:p>
          <a:p>
            <a:pPr marL="0" indent="0" eaLnBrk="1" hangingPunct="1">
              <a:spcAft>
                <a:spcPct val="0"/>
              </a:spcAft>
              <a:buClr>
                <a:srgbClr val="000000"/>
              </a:buClr>
              <a:buFont typeface="Arial" panose="020B0604020202020204" pitchFamily="34" charset="0"/>
              <a:buNone/>
            </a:pPr>
            <a:endParaRPr lang="en-US" altLang="en-US" sz="2800" dirty="0">
              <a:latin typeface="Arial" panose="020B0604020202020204" pitchFamily="34" charset="0"/>
              <a:cs typeface="Arial" panose="020B0604020202020204" pitchFamily="34" charset="0"/>
              <a:sym typeface="Arial" panose="020B0604020202020204" pitchFamily="34" charset="0"/>
            </a:endParaRPr>
          </a:p>
        </p:txBody>
      </p:sp>
      <p:pic>
        <p:nvPicPr>
          <p:cNvPr id="3" name="Online Media 2" title="Grade 10 - Why Invest When You're Young?">
            <a:hlinkClick r:id="" action="ppaction://media"/>
            <a:extLst>
              <a:ext uri="{FF2B5EF4-FFF2-40B4-BE49-F238E27FC236}">
                <a16:creationId xmlns:a16="http://schemas.microsoft.com/office/drawing/2014/main" id="{D69469CB-5FA4-B195-0909-3EDD9223D92E}"/>
              </a:ext>
            </a:extLst>
          </p:cNvPr>
          <p:cNvPicPr>
            <a:picLocks noRot="1" noChangeAspect="1"/>
          </p:cNvPicPr>
          <p:nvPr>
            <a:videoFile r:link="rId1"/>
          </p:nvPr>
        </p:nvPicPr>
        <p:blipFill>
          <a:blip r:embed="rId5"/>
          <a:stretch>
            <a:fillRect/>
          </a:stretch>
        </p:blipFill>
        <p:spPr>
          <a:xfrm>
            <a:off x="1707507" y="3514003"/>
            <a:ext cx="5728985" cy="3236877"/>
          </a:xfrm>
          <a:prstGeom prst="rect">
            <a:avLst/>
          </a:prstGeom>
        </p:spPr>
      </p:pic>
    </p:spTree>
    <p:extLst>
      <p:ext uri="{BB962C8B-B14F-4D97-AF65-F5344CB8AC3E}">
        <p14:creationId xmlns:p14="http://schemas.microsoft.com/office/powerpoint/2010/main" val="386425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5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xEl>
                                              <p:pRg st="2" end="2"/>
                                            </p:txEl>
                                          </p:spTgt>
                                        </p:tgtEl>
                                        <p:attrNameLst>
                                          <p:attrName>style.visibility</p:attrName>
                                        </p:attrNameLst>
                                      </p:cBhvr>
                                      <p:to>
                                        <p:strVal val="visible"/>
                                      </p:to>
                                    </p:set>
                                    <p:animEffect transition="in" filter="fade">
                                      <p:cBhvr>
                                        <p:cTn id="12" dur="500"/>
                                        <p:tgtEl>
                                          <p:spTgt spid="614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146">
                                            <p:txEl>
                                              <p:pRg st="3" end="3"/>
                                            </p:txEl>
                                          </p:spTgt>
                                        </p:tgtEl>
                                        <p:attrNameLst>
                                          <p:attrName>style.visibility</p:attrName>
                                        </p:attrNameLst>
                                      </p:cBhvr>
                                      <p:to>
                                        <p:strVal val="visible"/>
                                      </p:to>
                                    </p:set>
                                    <p:animEffect transition="in" filter="fade">
                                      <p:cBhvr>
                                        <p:cTn id="15" dur="500"/>
                                        <p:tgtEl>
                                          <p:spTgt spid="614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Google Shape;65;p1">
            <a:extLst>
              <a:ext uri="{FF2B5EF4-FFF2-40B4-BE49-F238E27FC236}">
                <a16:creationId xmlns:a16="http://schemas.microsoft.com/office/drawing/2014/main" id="{B21584E2-E8D4-FD64-0A12-93743EAFCD59}"/>
              </a:ext>
            </a:extLst>
          </p:cNvPr>
          <p:cNvSpPr txBox="1">
            <a:spLocks noGrp="1" noChangeArrowheads="1"/>
          </p:cNvSpPr>
          <p:nvPr>
            <p:ph type="title"/>
          </p:nvPr>
        </p:nvSpPr>
        <p:spPr>
          <a:xfrm>
            <a:off x="250825" y="1131888"/>
            <a:ext cx="8639175" cy="993775"/>
          </a:xfrm>
        </p:spPr>
        <p:txBody>
          <a:bodyPr lIns="68569" tIns="34275" rIns="68569" bIns="34275"/>
          <a:lstStyle/>
          <a:p>
            <a:pPr eaLnBrk="1" hangingPunct="1">
              <a:spcBef>
                <a:spcPct val="0"/>
              </a:spcBef>
              <a:spcAft>
                <a:spcPct val="0"/>
              </a:spcAft>
              <a:buClr>
                <a:srgbClr val="093254"/>
              </a:buClr>
              <a:buFont typeface="Arial" panose="020B0604020202020204" pitchFamily="34" charset="0"/>
              <a:buNone/>
            </a:pPr>
            <a:r>
              <a:rPr lang="en-US" altLang="en-US" sz="4000">
                <a:solidFill>
                  <a:srgbClr val="093254"/>
                </a:solidFill>
                <a:latin typeface="Arial" panose="020B0604020202020204" pitchFamily="34" charset="0"/>
                <a:cs typeface="Arial" panose="020B0604020202020204" pitchFamily="34" charset="0"/>
              </a:rPr>
              <a:t>In this activity…</a:t>
            </a:r>
          </a:p>
        </p:txBody>
      </p:sp>
      <p:sp>
        <p:nvSpPr>
          <p:cNvPr id="6146" name="Google Shape;66;p1">
            <a:extLst>
              <a:ext uri="{FF2B5EF4-FFF2-40B4-BE49-F238E27FC236}">
                <a16:creationId xmlns:a16="http://schemas.microsoft.com/office/drawing/2014/main" id="{BB316B30-4DA0-2BF0-87FE-4728E5639AAF}"/>
              </a:ext>
            </a:extLst>
          </p:cNvPr>
          <p:cNvSpPr txBox="1">
            <a:spLocks noGrp="1" noChangeArrowheads="1"/>
          </p:cNvSpPr>
          <p:nvPr>
            <p:ph type="body" idx="1"/>
          </p:nvPr>
        </p:nvSpPr>
        <p:spPr>
          <a:xfrm>
            <a:off x="250825" y="2227263"/>
            <a:ext cx="8639175" cy="3262312"/>
          </a:xfrm>
        </p:spPr>
        <p:txBody>
          <a:bodyPr lIns="68569" tIns="34275" rIns="68569" bIns="34275">
            <a:normAutofit/>
          </a:bodyPr>
          <a:lstStyle/>
          <a:p>
            <a:pPr marL="0" indent="0">
              <a:lnSpc>
                <a:spcPts val="2400"/>
              </a:lnSpc>
              <a:spcAft>
                <a:spcPct val="0"/>
              </a:spcAft>
              <a:buClr>
                <a:srgbClr val="000000"/>
              </a:buClr>
              <a:buNone/>
            </a:pPr>
            <a:r>
              <a:rPr lang="en-US" altLang="en-US" sz="2000">
                <a:sym typeface="Arial" panose="020B0604020202020204" pitchFamily="34" charset="0"/>
              </a:rPr>
              <a:t>We will learn:</a:t>
            </a:r>
          </a:p>
          <a:p>
            <a:pPr marL="342900" indent="-342900">
              <a:lnSpc>
                <a:spcPts val="2400"/>
              </a:lnSpc>
              <a:spcAft>
                <a:spcPct val="0"/>
              </a:spcAft>
              <a:buClr>
                <a:srgbClr val="000000"/>
              </a:buClr>
            </a:pPr>
            <a:r>
              <a:rPr lang="en-US" altLang="en-US" sz="2000">
                <a:sym typeface="Arial" panose="020B0604020202020204" pitchFamily="34" charset="0"/>
              </a:rPr>
              <a:t>What is a TFSA account?</a:t>
            </a:r>
            <a:endParaRPr lang="en-US" altLang="en-US" sz="2000"/>
          </a:p>
          <a:p>
            <a:pPr marL="342900" indent="-342900">
              <a:lnSpc>
                <a:spcPts val="2400"/>
              </a:lnSpc>
              <a:spcAft>
                <a:spcPct val="0"/>
              </a:spcAft>
              <a:buClr>
                <a:srgbClr val="000000"/>
              </a:buClr>
            </a:pPr>
            <a:endParaRPr lang="en-US" altLang="en-US" sz="2000">
              <a:sym typeface="Arial" panose="020B0604020202020204" pitchFamily="34" charset="0"/>
            </a:endParaRPr>
          </a:p>
          <a:p>
            <a:pPr marL="342900" indent="-342900">
              <a:lnSpc>
                <a:spcPts val="2400"/>
              </a:lnSpc>
              <a:spcAft>
                <a:spcPct val="0"/>
              </a:spcAft>
              <a:buClr>
                <a:srgbClr val="000000"/>
              </a:buClr>
            </a:pPr>
            <a:r>
              <a:rPr lang="en-US" altLang="en-US" sz="2000">
                <a:sym typeface="Arial" panose="020B0604020202020204" pitchFamily="34" charset="0"/>
              </a:rPr>
              <a:t>What are the advantages of saving in a TFSA account?</a:t>
            </a:r>
            <a:endParaRPr lang="en-US" altLang="en-US" sz="2000"/>
          </a:p>
          <a:p>
            <a:pPr marL="342900" indent="-342900">
              <a:lnSpc>
                <a:spcPts val="2400"/>
              </a:lnSpc>
              <a:spcAft>
                <a:spcPct val="0"/>
              </a:spcAft>
              <a:buClr>
                <a:srgbClr val="000000"/>
              </a:buClr>
            </a:pPr>
            <a:endParaRPr lang="en-US" altLang="en-US" sz="2000">
              <a:sym typeface="Arial" panose="020B0604020202020204" pitchFamily="34" charset="0"/>
            </a:endParaRPr>
          </a:p>
          <a:p>
            <a:pPr marL="342900" indent="-342900">
              <a:lnSpc>
                <a:spcPts val="2400"/>
              </a:lnSpc>
              <a:spcAft>
                <a:spcPct val="0"/>
              </a:spcAft>
              <a:buClr>
                <a:srgbClr val="000000"/>
              </a:buClr>
            </a:pPr>
            <a:r>
              <a:rPr lang="en-US" altLang="en-US" sz="2000">
                <a:sym typeface="Arial" panose="020B0604020202020204" pitchFamily="34" charset="0"/>
              </a:rPr>
              <a:t>What are the benefits of compounding income within a TFSA as compared to a taxable account?</a:t>
            </a:r>
            <a:endParaRPr lang="en-US" altLang="en-US" sz="2800">
              <a:sym typeface="Arial" panose="020B0604020202020204" pitchFamily="34" charset="0"/>
            </a:endParaRPr>
          </a:p>
        </p:txBody>
      </p:sp>
      <p:pic>
        <p:nvPicPr>
          <p:cNvPr id="3" name="Picture 2">
            <a:extLst>
              <a:ext uri="{FF2B5EF4-FFF2-40B4-BE49-F238E27FC236}">
                <a16:creationId xmlns:a16="http://schemas.microsoft.com/office/drawing/2014/main" id="{592BE0D8-96C5-4DD2-A0B8-304590351B3C}"/>
              </a:ext>
            </a:extLst>
          </p:cNvPr>
          <p:cNvPicPr>
            <a:picLocks noChangeAspect="1"/>
          </p:cNvPicPr>
          <p:nvPr/>
        </p:nvPicPr>
        <p:blipFill>
          <a:blip r:embed="rId3"/>
          <a:stretch>
            <a:fillRect/>
          </a:stretch>
        </p:blipFill>
        <p:spPr>
          <a:xfrm>
            <a:off x="5471821" y="742826"/>
            <a:ext cx="2638793" cy="1771897"/>
          </a:xfrm>
          <a:prstGeom prst="rect">
            <a:avLst/>
          </a:prstGeom>
        </p:spPr>
      </p:pic>
    </p:spTree>
    <p:extLst>
      <p:ext uri="{BB962C8B-B14F-4D97-AF65-F5344CB8AC3E}">
        <p14:creationId xmlns:p14="http://schemas.microsoft.com/office/powerpoint/2010/main" val="305945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5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fade">
                                      <p:cBhvr>
                                        <p:cTn id="12" dur="500"/>
                                        <p:tgtEl>
                                          <p:spTgt spid="6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xEl>
                                              <p:pRg st="3" end="3"/>
                                            </p:txEl>
                                          </p:spTgt>
                                        </p:tgtEl>
                                        <p:attrNameLst>
                                          <p:attrName>style.visibility</p:attrName>
                                        </p:attrNameLst>
                                      </p:cBhvr>
                                      <p:to>
                                        <p:strVal val="visible"/>
                                      </p:to>
                                    </p:set>
                                    <p:animEffect transition="in" filter="fade">
                                      <p:cBhvr>
                                        <p:cTn id="17" dur="500"/>
                                        <p:tgtEl>
                                          <p:spTgt spid="614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6">
                                            <p:txEl>
                                              <p:pRg st="5" end="5"/>
                                            </p:txEl>
                                          </p:spTgt>
                                        </p:tgtEl>
                                        <p:attrNameLst>
                                          <p:attrName>style.visibility</p:attrName>
                                        </p:attrNameLst>
                                      </p:cBhvr>
                                      <p:to>
                                        <p:strVal val="visible"/>
                                      </p:to>
                                    </p:set>
                                    <p:animEffect transition="in" filter="fade">
                                      <p:cBhvr>
                                        <p:cTn id="22" dur="500"/>
                                        <p:tgtEl>
                                          <p:spTgt spid="61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Minds On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ts val="2500"/>
              </a:lnSpc>
              <a:buNone/>
            </a:pPr>
            <a:r>
              <a:rPr lang="en-US" sz="2000" b="1">
                <a:solidFill>
                  <a:schemeClr val="tx1"/>
                </a:solidFill>
              </a:rPr>
              <a:t>Think-Pair-Share</a:t>
            </a:r>
          </a:p>
          <a:p>
            <a:pPr marL="0" indent="0">
              <a:lnSpc>
                <a:spcPts val="2500"/>
              </a:lnSpc>
              <a:buNone/>
            </a:pPr>
            <a:endParaRPr lang="en-US" sz="2000">
              <a:solidFill>
                <a:schemeClr val="tx1"/>
              </a:solidFill>
            </a:endParaRPr>
          </a:p>
          <a:p>
            <a:pPr marL="342900" indent="-342900">
              <a:lnSpc>
                <a:spcPts val="2500"/>
              </a:lnSpc>
            </a:pPr>
            <a:r>
              <a:rPr lang="en-US" sz="2000">
                <a:solidFill>
                  <a:schemeClr val="tx1"/>
                </a:solidFill>
              </a:rPr>
              <a:t>Have you heard of a “TFSA”? </a:t>
            </a:r>
          </a:p>
          <a:p>
            <a:pPr marL="342900" indent="-342900">
              <a:lnSpc>
                <a:spcPts val="2500"/>
              </a:lnSpc>
            </a:pPr>
            <a:r>
              <a:rPr lang="en-US" sz="2000">
                <a:solidFill>
                  <a:schemeClr val="tx1"/>
                </a:solidFill>
              </a:rPr>
              <a:t>Can you describe one thing about it?</a:t>
            </a:r>
          </a:p>
          <a:p>
            <a:pPr marL="342900" indent="-342900">
              <a:lnSpc>
                <a:spcPts val="2500"/>
              </a:lnSpc>
            </a:pPr>
            <a:r>
              <a:rPr lang="en-US" sz="2000">
                <a:solidFill>
                  <a:schemeClr val="tx1"/>
                </a:solidFill>
              </a:rPr>
              <a:t>What is compound interest?</a:t>
            </a:r>
          </a:p>
        </p:txBody>
      </p:sp>
      <p:pic>
        <p:nvPicPr>
          <p:cNvPr id="4" name="Content Placeholder 4" descr="Content Placeholder 4">
            <a:extLst>
              <a:ext uri="{FF2B5EF4-FFF2-40B4-BE49-F238E27FC236}">
                <a16:creationId xmlns:a16="http://schemas.microsoft.com/office/drawing/2014/main" id="{32357D38-568B-A514-1B44-EEA4F39D43E5}"/>
              </a:ext>
            </a:extLst>
          </p:cNvPr>
          <p:cNvPicPr>
            <a:picLocks noChangeAspect="1"/>
          </p:cNvPicPr>
          <p:nvPr/>
        </p:nvPicPr>
        <p:blipFill>
          <a:blip r:embed="rId2"/>
          <a:stretch>
            <a:fillRect/>
          </a:stretch>
        </p:blipFill>
        <p:spPr>
          <a:xfrm>
            <a:off x="6461448" y="3234913"/>
            <a:ext cx="1880961" cy="2111957"/>
          </a:xfrm>
          <a:prstGeom prst="rect">
            <a:avLst/>
          </a:prstGeom>
          <a:ln w="12700">
            <a:miter lim="400000"/>
          </a:ln>
        </p:spPr>
      </p:pic>
    </p:spTree>
    <p:extLst>
      <p:ext uri="{BB962C8B-B14F-4D97-AF65-F5344CB8AC3E}">
        <p14:creationId xmlns:p14="http://schemas.microsoft.com/office/powerpoint/2010/main" val="60614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a:xfrm>
            <a:off x="251406" y="272663"/>
            <a:ext cx="8638967" cy="1325563"/>
          </a:xfrm>
        </p:spPr>
        <p:txBody>
          <a:bodyPr>
            <a:normAutofit/>
          </a:bodyPr>
          <a:lstStyle/>
          <a:p>
            <a:r>
              <a:rPr lang="en-CA" sz="3600" dirty="0"/>
              <a:t>TFSAs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243173"/>
            <a:ext cx="8638967" cy="5392510"/>
          </a:xfrm>
        </p:spPr>
        <p:txBody>
          <a:bodyPr>
            <a:normAutofit/>
          </a:bodyPr>
          <a:lstStyle/>
          <a:p>
            <a:pPr marL="0" indent="0">
              <a:lnSpc>
                <a:spcPts val="2600"/>
              </a:lnSpc>
              <a:buNone/>
            </a:pPr>
            <a:r>
              <a:rPr lang="en-US" sz="2000" b="1" dirty="0">
                <a:solidFill>
                  <a:schemeClr val="tx1"/>
                </a:solidFill>
              </a:rPr>
              <a:t>“TFSA” </a:t>
            </a:r>
            <a:r>
              <a:rPr lang="en-US" sz="2000" dirty="0">
                <a:solidFill>
                  <a:schemeClr val="tx1"/>
                </a:solidFill>
              </a:rPr>
              <a:t>stands for </a:t>
            </a:r>
            <a:r>
              <a:rPr lang="en-US" sz="2000" b="1" dirty="0">
                <a:solidFill>
                  <a:schemeClr val="tx1"/>
                </a:solidFill>
              </a:rPr>
              <a:t>Tax-Free Savings Account</a:t>
            </a:r>
            <a:r>
              <a:rPr lang="en-US" sz="2000" dirty="0">
                <a:solidFill>
                  <a:schemeClr val="tx1"/>
                </a:solidFill>
              </a:rPr>
              <a:t>.</a:t>
            </a:r>
            <a:br>
              <a:rPr lang="en-US" sz="2000" dirty="0">
                <a:solidFill>
                  <a:schemeClr val="tx1"/>
                </a:solidFill>
              </a:rPr>
            </a:br>
            <a:endParaRPr lang="en-US" sz="2000" dirty="0">
              <a:solidFill>
                <a:schemeClr val="tx1"/>
              </a:solidFill>
            </a:endParaRPr>
          </a:p>
          <a:p>
            <a:pPr marL="285750" indent="-285750">
              <a:lnSpc>
                <a:spcPts val="2600"/>
              </a:lnSpc>
              <a:spcBef>
                <a:spcPct val="0"/>
              </a:spcBef>
              <a:spcAft>
                <a:spcPct val="0"/>
              </a:spcAft>
              <a:buFont typeface="Arial,Sans-Serif"/>
              <a:buChar char="•"/>
            </a:pPr>
            <a:r>
              <a:rPr lang="en-US" sz="2000" dirty="0"/>
              <a:t>To open a TFSA, you must be a Canadian resident with a valid Social Insurance Number, and 18-years-old or older. </a:t>
            </a:r>
          </a:p>
          <a:p>
            <a:pPr marL="285750" indent="-285750">
              <a:lnSpc>
                <a:spcPts val="2600"/>
              </a:lnSpc>
              <a:spcBef>
                <a:spcPct val="0"/>
              </a:spcBef>
              <a:spcAft>
                <a:spcPct val="0"/>
              </a:spcAft>
              <a:buFont typeface="Arial,Sans-Serif"/>
              <a:buChar char="•"/>
            </a:pPr>
            <a:endParaRPr lang="en-US" sz="2000" dirty="0"/>
          </a:p>
          <a:p>
            <a:pPr marL="285750" indent="-285750">
              <a:lnSpc>
                <a:spcPts val="2600"/>
              </a:lnSpc>
              <a:spcBef>
                <a:spcPct val="0"/>
              </a:spcBef>
              <a:spcAft>
                <a:spcPct val="0"/>
              </a:spcAft>
              <a:buFont typeface="Arial,Sans-Serif"/>
              <a:buChar char="•"/>
            </a:pPr>
            <a:r>
              <a:rPr lang="en-US" sz="2000" dirty="0"/>
              <a:t>TFSA is the best savings/investment account you can have. It allows you to set money aside </a:t>
            </a:r>
            <a:r>
              <a:rPr lang="en-US" sz="2000" dirty="0">
                <a:solidFill>
                  <a:schemeClr val="accent1"/>
                </a:solidFill>
              </a:rPr>
              <a:t>tax-free</a:t>
            </a:r>
            <a:r>
              <a:rPr lang="en-US" sz="2000" dirty="0"/>
              <a:t> throughout your life. You can pull money out of the account without paying additional taxes.</a:t>
            </a:r>
          </a:p>
          <a:p>
            <a:pPr marL="285750" indent="-285750">
              <a:lnSpc>
                <a:spcPts val="2600"/>
              </a:lnSpc>
              <a:spcBef>
                <a:spcPct val="0"/>
              </a:spcBef>
              <a:spcAft>
                <a:spcPct val="0"/>
              </a:spcAft>
              <a:buFont typeface="Arial,Sans-Serif"/>
              <a:buChar char="•"/>
            </a:pPr>
            <a:endParaRPr lang="en-US" sz="2000" dirty="0"/>
          </a:p>
          <a:p>
            <a:pPr marL="285750" indent="-285750">
              <a:lnSpc>
                <a:spcPts val="2600"/>
              </a:lnSpc>
              <a:spcBef>
                <a:spcPct val="0"/>
              </a:spcBef>
              <a:spcAft>
                <a:spcPct val="0"/>
              </a:spcAft>
              <a:buFont typeface="Arial,Sans-Serif"/>
              <a:buChar char="•"/>
            </a:pPr>
            <a:r>
              <a:rPr lang="en-US" sz="2000" dirty="0"/>
              <a:t>You can hold investments in your TFSA, including bonds, stocks, GICs, and mutual funds. </a:t>
            </a:r>
            <a:r>
              <a:rPr lang="en-US" sz="2000" b="1" dirty="0">
                <a:solidFill>
                  <a:schemeClr val="accent1"/>
                </a:solidFill>
              </a:rPr>
              <a:t>Any income you earn from these investments become tax-free! </a:t>
            </a:r>
          </a:p>
          <a:p>
            <a:pPr marL="285750" indent="-285750">
              <a:lnSpc>
                <a:spcPts val="2600"/>
              </a:lnSpc>
              <a:spcBef>
                <a:spcPct val="0"/>
              </a:spcBef>
              <a:spcAft>
                <a:spcPct val="0"/>
              </a:spcAft>
              <a:buFont typeface="Arial,Sans-Serif"/>
              <a:buChar char="•"/>
            </a:pPr>
            <a:endParaRPr lang="en-US" sz="2000" b="1" dirty="0">
              <a:solidFill>
                <a:schemeClr val="accent1"/>
              </a:solidFill>
            </a:endParaRPr>
          </a:p>
          <a:p>
            <a:pPr marL="285750" indent="-285750">
              <a:lnSpc>
                <a:spcPts val="2600"/>
              </a:lnSpc>
              <a:spcBef>
                <a:spcPct val="0"/>
              </a:spcBef>
              <a:spcAft>
                <a:spcPct val="0"/>
              </a:spcAft>
              <a:buFont typeface="Arial,Sans-Serif"/>
              <a:buChar char="•"/>
            </a:pPr>
            <a:r>
              <a:rPr lang="en-US" sz="2000" dirty="0"/>
              <a:t>This is huge because the government usually taxes you when you earn </a:t>
            </a:r>
            <a:r>
              <a:rPr lang="en-US" sz="2000" b="1" dirty="0"/>
              <a:t>interest</a:t>
            </a:r>
            <a:r>
              <a:rPr lang="en-US" sz="2000" dirty="0"/>
              <a:t>, </a:t>
            </a:r>
            <a:r>
              <a:rPr lang="en-US" sz="2000" b="1" dirty="0"/>
              <a:t>dividend</a:t>
            </a:r>
            <a:r>
              <a:rPr lang="en-US" sz="2000" dirty="0"/>
              <a:t>, or </a:t>
            </a:r>
            <a:r>
              <a:rPr lang="en-US" sz="2000" b="1" dirty="0"/>
              <a:t>capital gains</a:t>
            </a:r>
            <a:r>
              <a:rPr lang="en-US" sz="2000" dirty="0"/>
              <a:t>. </a:t>
            </a:r>
          </a:p>
          <a:p>
            <a:pPr marL="342265" lvl="1" indent="0">
              <a:lnSpc>
                <a:spcPct val="100000"/>
              </a:lnSpc>
              <a:spcBef>
                <a:spcPct val="0"/>
              </a:spcBef>
              <a:spcAft>
                <a:spcPct val="0"/>
              </a:spcAft>
              <a:buNone/>
            </a:pPr>
            <a:endParaRPr lang="en-US" sz="2000" dirty="0"/>
          </a:p>
        </p:txBody>
      </p:sp>
      <p:pic>
        <p:nvPicPr>
          <p:cNvPr id="4" name="Picture 4" descr="Icon&#10;&#10;Description automatically generated">
            <a:extLst>
              <a:ext uri="{FF2B5EF4-FFF2-40B4-BE49-F238E27FC236}">
                <a16:creationId xmlns:a16="http://schemas.microsoft.com/office/drawing/2014/main" id="{8307FA0E-D5DC-04BC-F4E1-348CF8653946}"/>
              </a:ext>
            </a:extLst>
          </p:cNvPr>
          <p:cNvPicPr>
            <a:picLocks noChangeAspect="1"/>
          </p:cNvPicPr>
          <p:nvPr/>
        </p:nvPicPr>
        <p:blipFill>
          <a:blip r:embed="rId2"/>
          <a:stretch>
            <a:fillRect/>
          </a:stretch>
        </p:blipFill>
        <p:spPr>
          <a:xfrm>
            <a:off x="7486650" y="589355"/>
            <a:ext cx="1035195" cy="873495"/>
          </a:xfrm>
          <a:prstGeom prst="rect">
            <a:avLst/>
          </a:prstGeom>
        </p:spPr>
      </p:pic>
    </p:spTree>
    <p:extLst>
      <p:ext uri="{BB962C8B-B14F-4D97-AF65-F5344CB8AC3E}">
        <p14:creationId xmlns:p14="http://schemas.microsoft.com/office/powerpoint/2010/main" val="166101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5E82-6668-6917-64D7-806D65DE852A}"/>
              </a:ext>
            </a:extLst>
          </p:cNvPr>
          <p:cNvSpPr>
            <a:spLocks noGrp="1"/>
          </p:cNvSpPr>
          <p:nvPr>
            <p:ph type="title"/>
          </p:nvPr>
        </p:nvSpPr>
        <p:spPr/>
        <p:txBody>
          <a:bodyPr/>
          <a:lstStyle/>
          <a:p>
            <a:r>
              <a:rPr lang="en-CA" sz="3600"/>
              <a:t>TFSAs</a:t>
            </a:r>
          </a:p>
        </p:txBody>
      </p:sp>
      <p:sp>
        <p:nvSpPr>
          <p:cNvPr id="3" name="Text Placeholder 2">
            <a:extLst>
              <a:ext uri="{FF2B5EF4-FFF2-40B4-BE49-F238E27FC236}">
                <a16:creationId xmlns:a16="http://schemas.microsoft.com/office/drawing/2014/main" id="{6EF44B82-6188-8A52-5294-BF72BBA66C3D}"/>
              </a:ext>
            </a:extLst>
          </p:cNvPr>
          <p:cNvSpPr>
            <a:spLocks noGrp="1"/>
          </p:cNvSpPr>
          <p:nvPr>
            <p:ph type="body" idx="1"/>
          </p:nvPr>
        </p:nvSpPr>
        <p:spPr>
          <a:xfrm>
            <a:off x="251406" y="1825625"/>
            <a:ext cx="8638967" cy="4837993"/>
          </a:xfrm>
        </p:spPr>
        <p:txBody>
          <a:bodyPr>
            <a:normAutofit/>
          </a:bodyPr>
          <a:lstStyle/>
          <a:p>
            <a:pPr marL="0" indent="0">
              <a:lnSpc>
                <a:spcPts val="2400"/>
              </a:lnSpc>
              <a:spcBef>
                <a:spcPct val="0"/>
              </a:spcBef>
              <a:spcAft>
                <a:spcPct val="0"/>
              </a:spcAft>
              <a:buNone/>
            </a:pPr>
            <a:r>
              <a:rPr lang="en-US" sz="2000"/>
              <a:t>TFSAs have a contribution limit, which is a limit on how much money you can put into the account. The Government of Canada determines this limit, called </a:t>
            </a:r>
            <a:r>
              <a:rPr lang="en-US" sz="2000" b="1"/>
              <a:t>contribution room</a:t>
            </a:r>
            <a:r>
              <a:rPr lang="en-US" sz="2000"/>
              <a:t>.</a:t>
            </a:r>
          </a:p>
          <a:p>
            <a:pPr marL="0" indent="0">
              <a:lnSpc>
                <a:spcPts val="2400"/>
              </a:lnSpc>
              <a:spcBef>
                <a:spcPct val="0"/>
              </a:spcBef>
              <a:spcAft>
                <a:spcPct val="0"/>
              </a:spcAft>
              <a:buNone/>
            </a:pPr>
            <a:endParaRPr lang="en-US" sz="2000"/>
          </a:p>
          <a:p>
            <a:pPr marL="0" indent="0">
              <a:lnSpc>
                <a:spcPts val="2400"/>
              </a:lnSpc>
              <a:spcBef>
                <a:spcPct val="0"/>
              </a:spcBef>
              <a:spcAft>
                <a:spcPct val="0"/>
              </a:spcAft>
              <a:buNone/>
            </a:pPr>
            <a:r>
              <a:rPr lang="en-US" sz="2000"/>
              <a:t>For example: In 2022, you were able to contribute $6,000 a year in your TFSA.</a:t>
            </a:r>
          </a:p>
          <a:p>
            <a:pPr marL="0" indent="0">
              <a:lnSpc>
                <a:spcPts val="2400"/>
              </a:lnSpc>
              <a:spcBef>
                <a:spcPct val="0"/>
              </a:spcBef>
              <a:spcAft>
                <a:spcPct val="0"/>
              </a:spcAft>
              <a:buNone/>
            </a:pPr>
            <a:endParaRPr lang="en-US" sz="2000"/>
          </a:p>
          <a:p>
            <a:pPr marL="0" indent="0">
              <a:lnSpc>
                <a:spcPts val="2400"/>
              </a:lnSpc>
              <a:spcBef>
                <a:spcPct val="0"/>
              </a:spcBef>
              <a:spcAft>
                <a:spcPct val="0"/>
              </a:spcAft>
              <a:buNone/>
            </a:pPr>
            <a:r>
              <a:rPr lang="en-US" sz="2000"/>
              <a:t>To find the contribution room, go to: </a:t>
            </a:r>
          </a:p>
          <a:p>
            <a:pPr marL="628015" lvl="1" indent="-285750">
              <a:lnSpc>
                <a:spcPts val="2400"/>
              </a:lnSpc>
              <a:spcBef>
                <a:spcPct val="0"/>
              </a:spcBef>
              <a:spcAft>
                <a:spcPct val="0"/>
              </a:spcAft>
              <a:buFont typeface="Arial,Sans-Serif"/>
              <a:buChar char="•"/>
            </a:pPr>
            <a:r>
              <a:rPr lang="en-US" sz="2000">
                <a:hlinkClick r:id="rId2"/>
              </a:rPr>
              <a:t>Tax-free Savings Account Contributions</a:t>
            </a:r>
            <a:endParaRPr lang="en-US" sz="2000"/>
          </a:p>
          <a:p>
            <a:pPr marL="628015" lvl="1" indent="-285750">
              <a:lnSpc>
                <a:spcPts val="2400"/>
              </a:lnSpc>
              <a:spcBef>
                <a:spcPct val="0"/>
              </a:spcBef>
              <a:spcAft>
                <a:spcPct val="0"/>
              </a:spcAft>
              <a:buFont typeface="Arial,Sans-Serif"/>
              <a:buChar char="•"/>
            </a:pPr>
            <a:r>
              <a:rPr lang="en-US" sz="2000">
                <a:hlinkClick r:id="rId3"/>
              </a:rPr>
              <a:t>TFSA Annual Limit Contribution Room Penalties</a:t>
            </a:r>
            <a:endParaRPr lang="en-US" sz="2000"/>
          </a:p>
          <a:p>
            <a:pPr marL="342265" indent="-304165"/>
            <a:endParaRPr lang="en-CA"/>
          </a:p>
        </p:txBody>
      </p:sp>
    </p:spTree>
    <p:extLst>
      <p:ext uri="{BB962C8B-B14F-4D97-AF65-F5344CB8AC3E}">
        <p14:creationId xmlns:p14="http://schemas.microsoft.com/office/powerpoint/2010/main" val="203836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TFSA Warnings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002757"/>
          </a:xfrm>
        </p:spPr>
        <p:txBody>
          <a:bodyPr>
            <a:normAutofit/>
          </a:bodyPr>
          <a:lstStyle/>
          <a:p>
            <a:pPr marL="0" indent="0">
              <a:lnSpc>
                <a:spcPts val="2400"/>
              </a:lnSpc>
              <a:buNone/>
            </a:pPr>
            <a:r>
              <a:rPr lang="en-US" sz="1800" b="1">
                <a:solidFill>
                  <a:schemeClr val="accent1"/>
                </a:solidFill>
              </a:rPr>
              <a:t>Warning #1: </a:t>
            </a:r>
          </a:p>
          <a:p>
            <a:pPr marL="285750" indent="-285750">
              <a:lnSpc>
                <a:spcPts val="2400"/>
              </a:lnSpc>
            </a:pPr>
            <a:r>
              <a:rPr lang="en-US" sz="1800"/>
              <a:t>Do not overcontribute! Overcontributing leads to heavy fines from the Canadian government.</a:t>
            </a:r>
          </a:p>
          <a:p>
            <a:pPr marL="0" indent="0">
              <a:lnSpc>
                <a:spcPts val="2400"/>
              </a:lnSpc>
              <a:buNone/>
            </a:pPr>
            <a:r>
              <a:rPr lang="en-US" sz="1800" b="1">
                <a:solidFill>
                  <a:schemeClr val="accent1"/>
                </a:solidFill>
              </a:rPr>
              <a:t>Warning #2: </a:t>
            </a:r>
          </a:p>
          <a:p>
            <a:pPr marL="285750" indent="-285750">
              <a:lnSpc>
                <a:spcPts val="2400"/>
              </a:lnSpc>
            </a:pPr>
            <a:r>
              <a:rPr lang="en-US" sz="1800"/>
              <a:t>Do not open more than one TFSA account and add the maximum to each account. </a:t>
            </a:r>
          </a:p>
          <a:p>
            <a:pPr marL="285750" indent="-285750">
              <a:lnSpc>
                <a:spcPts val="2400"/>
              </a:lnSpc>
            </a:pPr>
            <a:r>
              <a:rPr lang="en-US" sz="1800"/>
              <a:t>While you can open many different TFSA accounts, the maximum contributed across all TFSA accounts cannot exceed the </a:t>
            </a:r>
            <a:r>
              <a:rPr lang="en-US" sz="1800" b="1"/>
              <a:t>contribution room</a:t>
            </a:r>
            <a:r>
              <a:rPr lang="en-US" sz="1800"/>
              <a:t>.</a:t>
            </a:r>
          </a:p>
          <a:p>
            <a:pPr marL="0" indent="0">
              <a:lnSpc>
                <a:spcPts val="2400"/>
              </a:lnSpc>
              <a:buNone/>
            </a:pPr>
            <a:r>
              <a:rPr lang="en-US" sz="1800" b="1">
                <a:solidFill>
                  <a:schemeClr val="accent1"/>
                </a:solidFill>
              </a:rPr>
              <a:t>Warning #3: </a:t>
            </a:r>
          </a:p>
          <a:p>
            <a:pPr marL="285750" indent="-285750">
              <a:lnSpc>
                <a:spcPts val="2400"/>
              </a:lnSpc>
            </a:pPr>
            <a:r>
              <a:rPr lang="en-US" sz="1800"/>
              <a:t>If you withdraw from your TFSA, you can add money back in </a:t>
            </a:r>
            <a:r>
              <a:rPr lang="en-US" sz="1800" i="1"/>
              <a:t>only if </a:t>
            </a:r>
            <a:r>
              <a:rPr lang="en-US" sz="1800"/>
              <a:t>you have remaining contribution room.</a:t>
            </a:r>
          </a:p>
          <a:p>
            <a:pPr marL="285750" indent="-285750">
              <a:lnSpc>
                <a:spcPts val="2400"/>
              </a:lnSpc>
            </a:pPr>
            <a:r>
              <a:rPr lang="en-US" sz="1800"/>
              <a:t>For an example, see here: </a:t>
            </a:r>
            <a:r>
              <a:rPr lang="en-US" sz="1800">
                <a:hlinkClick r:id="rId2"/>
              </a:rPr>
              <a:t>Making and Replacing Withdrawals in a TFSA</a:t>
            </a:r>
            <a:endParaRPr lang="en-US" sz="1800"/>
          </a:p>
          <a:p>
            <a:pPr marL="285750" indent="-285750">
              <a:lnSpc>
                <a:spcPts val="2500"/>
              </a:lnSpc>
            </a:pPr>
            <a:endParaRPr lang="en-US" sz="1800"/>
          </a:p>
          <a:p>
            <a:pPr marL="0" indent="0">
              <a:lnSpc>
                <a:spcPts val="2500"/>
              </a:lnSpc>
              <a:buNone/>
            </a:pPr>
            <a:endParaRPr lang="en-US" sz="2000"/>
          </a:p>
          <a:p>
            <a:pPr marL="0" indent="0">
              <a:lnSpc>
                <a:spcPts val="2500"/>
              </a:lnSpc>
              <a:buNone/>
            </a:pPr>
            <a:endParaRPr lang="en-US" sz="2000"/>
          </a:p>
        </p:txBody>
      </p:sp>
      <p:pic>
        <p:nvPicPr>
          <p:cNvPr id="4" name="Picture 4" descr="Icon&#10;&#10;Description automatically generated">
            <a:extLst>
              <a:ext uri="{FF2B5EF4-FFF2-40B4-BE49-F238E27FC236}">
                <a16:creationId xmlns:a16="http://schemas.microsoft.com/office/drawing/2014/main" id="{B8F6FEE6-BCF1-E6CA-EDF3-A354C962B4EB}"/>
              </a:ext>
            </a:extLst>
          </p:cNvPr>
          <p:cNvPicPr>
            <a:picLocks noChangeAspect="1"/>
          </p:cNvPicPr>
          <p:nvPr/>
        </p:nvPicPr>
        <p:blipFill>
          <a:blip r:embed="rId3"/>
          <a:stretch>
            <a:fillRect/>
          </a:stretch>
        </p:blipFill>
        <p:spPr>
          <a:xfrm>
            <a:off x="6939963" y="411334"/>
            <a:ext cx="1468932" cy="1232810"/>
          </a:xfrm>
          <a:prstGeom prst="rect">
            <a:avLst/>
          </a:prstGeom>
        </p:spPr>
      </p:pic>
    </p:spTree>
    <p:extLst>
      <p:ext uri="{BB962C8B-B14F-4D97-AF65-F5344CB8AC3E}">
        <p14:creationId xmlns:p14="http://schemas.microsoft.com/office/powerpoint/2010/main" val="209908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TFSAs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5202686"/>
          </a:xfrm>
        </p:spPr>
        <p:txBody>
          <a:bodyPr>
            <a:normAutofit/>
          </a:bodyPr>
          <a:lstStyle/>
          <a:p>
            <a:pPr marL="285750" indent="-285750">
              <a:lnSpc>
                <a:spcPts val="2400"/>
              </a:lnSpc>
            </a:pPr>
            <a:endParaRPr lang="en-US" sz="2000"/>
          </a:p>
          <a:p>
            <a:pPr marL="285750" indent="-285750">
              <a:lnSpc>
                <a:spcPts val="2400"/>
              </a:lnSpc>
            </a:pPr>
            <a:r>
              <a:rPr lang="en-US" sz="2000"/>
              <a:t>As long as you understand the </a:t>
            </a:r>
            <a:r>
              <a:rPr lang="en-US" sz="2000" b="1"/>
              <a:t>contribution room </a:t>
            </a:r>
            <a:r>
              <a:rPr lang="en-US" sz="2000"/>
              <a:t>and do not exceed it, a TFSA is a very useful tool for saving and investment!</a:t>
            </a:r>
            <a:endParaRPr lang="en-US"/>
          </a:p>
          <a:p>
            <a:pPr marL="285750" indent="-285750">
              <a:lnSpc>
                <a:spcPts val="2400"/>
              </a:lnSpc>
            </a:pPr>
            <a:r>
              <a:rPr lang="en-US" sz="2000"/>
              <a:t>With a TFSA, you compound your investment income </a:t>
            </a:r>
            <a:r>
              <a:rPr lang="en-US" sz="2000">
                <a:solidFill>
                  <a:schemeClr val="accent1"/>
                </a:solidFill>
              </a:rPr>
              <a:t>tax-free</a:t>
            </a:r>
            <a:r>
              <a:rPr lang="en-US" sz="2000"/>
              <a:t>. This will lead to much higher </a:t>
            </a:r>
            <a:r>
              <a:rPr lang="en-US" sz="2000" b="1"/>
              <a:t>returns</a:t>
            </a:r>
            <a:r>
              <a:rPr lang="en-US" sz="2000"/>
              <a:t> over time.</a:t>
            </a:r>
          </a:p>
          <a:p>
            <a:pPr marL="0" indent="0">
              <a:lnSpc>
                <a:spcPts val="2400"/>
              </a:lnSpc>
              <a:buNone/>
            </a:pPr>
            <a:endParaRPr lang="en-US" sz="2000"/>
          </a:p>
          <a:p>
            <a:pPr marL="0" indent="0">
              <a:lnSpc>
                <a:spcPts val="2400"/>
              </a:lnSpc>
              <a:buNone/>
            </a:pPr>
            <a:endParaRPr lang="en-US" sz="2000"/>
          </a:p>
          <a:p>
            <a:pPr marL="0" indent="0">
              <a:lnSpc>
                <a:spcPts val="2400"/>
              </a:lnSpc>
              <a:buNone/>
            </a:pPr>
            <a:endParaRPr lang="en-US" sz="2000"/>
          </a:p>
          <a:p>
            <a:pPr marL="0" indent="0">
              <a:lnSpc>
                <a:spcPts val="2400"/>
              </a:lnSpc>
              <a:buNone/>
            </a:pPr>
            <a:endParaRPr lang="en-US"/>
          </a:p>
          <a:p>
            <a:pPr marL="0" indent="0">
              <a:lnSpc>
                <a:spcPts val="2400"/>
              </a:lnSpc>
              <a:buNone/>
            </a:pPr>
            <a:endParaRPr lang="en-US"/>
          </a:p>
        </p:txBody>
      </p:sp>
      <p:pic>
        <p:nvPicPr>
          <p:cNvPr id="5" name="Picture 5" descr="Icon&#10;&#10;Description automatically generated">
            <a:extLst>
              <a:ext uri="{FF2B5EF4-FFF2-40B4-BE49-F238E27FC236}">
                <a16:creationId xmlns:a16="http://schemas.microsoft.com/office/drawing/2014/main" id="{D5FA28B9-27BB-A2DD-51A9-9F0AE8E9EB54}"/>
              </a:ext>
            </a:extLst>
          </p:cNvPr>
          <p:cNvPicPr>
            <a:picLocks noChangeAspect="1"/>
          </p:cNvPicPr>
          <p:nvPr/>
        </p:nvPicPr>
        <p:blipFill>
          <a:blip r:embed="rId2"/>
          <a:stretch>
            <a:fillRect/>
          </a:stretch>
        </p:blipFill>
        <p:spPr>
          <a:xfrm>
            <a:off x="3200400" y="4376494"/>
            <a:ext cx="2743200" cy="1614055"/>
          </a:xfrm>
          <a:prstGeom prst="rect">
            <a:avLst/>
          </a:prstGeom>
        </p:spPr>
      </p:pic>
    </p:spTree>
    <p:extLst>
      <p:ext uri="{BB962C8B-B14F-4D97-AF65-F5344CB8AC3E}">
        <p14:creationId xmlns:p14="http://schemas.microsoft.com/office/powerpoint/2010/main" val="3984881317"/>
      </p:ext>
    </p:extLst>
  </p:cSld>
  <p:clrMapOvr>
    <a:masterClrMapping/>
  </p:clrMapOvr>
</p:sld>
</file>

<file path=ppt/theme/theme1.xml><?xml version="1.0" encoding="utf-8"?>
<a:theme xmlns:a="http://schemas.openxmlformats.org/drawingml/2006/main" name="Office Theme">
  <a:themeElements>
    <a:clrScheme name="United for Literacy">
      <a:dk1>
        <a:srgbClr val="000000"/>
      </a:dk1>
      <a:lt1>
        <a:srgbClr val="FFFFFF"/>
      </a:lt1>
      <a:dk2>
        <a:srgbClr val="093254"/>
      </a:dk2>
      <a:lt2>
        <a:srgbClr val="FFFFFF"/>
      </a:lt2>
      <a:accent1>
        <a:srgbClr val="005659"/>
      </a:accent1>
      <a:accent2>
        <a:srgbClr val="093254"/>
      </a:accent2>
      <a:accent3>
        <a:srgbClr val="3FA947"/>
      </a:accent3>
      <a:accent4>
        <a:srgbClr val="00734F"/>
      </a:accent4>
      <a:accent5>
        <a:srgbClr val="92C82E"/>
      </a:accent5>
      <a:accent6>
        <a:srgbClr val="F36C20"/>
      </a:accent6>
      <a:hlink>
        <a:srgbClr val="00BFDF"/>
      </a:hlink>
      <a:folHlink>
        <a:srgbClr val="7330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FBC8EA80-A3DA-E54B-88C8-85CC3B551E85}" vid="{D8FACF28-C2FD-DE47-9339-3293D0449437}"/>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7E63EF2496EC4A8317235C224509C7" ma:contentTypeVersion="15" ma:contentTypeDescription="Create a new document." ma:contentTypeScope="" ma:versionID="2567e716e479f0fe1fad83c07d0475b4">
  <xsd:schema xmlns:xsd="http://www.w3.org/2001/XMLSchema" xmlns:xs="http://www.w3.org/2001/XMLSchema" xmlns:p="http://schemas.microsoft.com/office/2006/metadata/properties" xmlns:ns2="f6493094-0435-4eae-a32c-76983131fc0f" xmlns:ns3="1bca0e2f-16d9-4d6a-8327-7fd70d55969c" targetNamespace="http://schemas.microsoft.com/office/2006/metadata/properties" ma:root="true" ma:fieldsID="012dbca595c35fff498512ea9a6f57f6" ns2:_="" ns3:_="">
    <xsd:import namespace="f6493094-0435-4eae-a32c-76983131fc0f"/>
    <xsd:import namespace="1bca0e2f-16d9-4d6a-8327-7fd70d5596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93094-0435-4eae-a32c-76983131f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24ab7d2-68ae-4300-a5cd-dbcd0e7db7b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ca0e2f-16d9-4d6a-8327-7fd70d55969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ae85c5a-a45e-43e1-b40a-0ff7d4a9c2a1}" ma:internalName="TaxCatchAll" ma:showField="CatchAllData" ma:web="1bca0e2f-16d9-4d6a-8327-7fd70d5596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bca0e2f-16d9-4d6a-8327-7fd70d55969c" xsi:nil="true"/>
    <lcf76f155ced4ddcb4097134ff3c332f xmlns="f6493094-0435-4eae-a32c-76983131fc0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99C40F6-8444-4A31-9563-633135A100D0}">
  <ds:schemaRefs>
    <ds:schemaRef ds:uri="http://schemas.microsoft.com/sharepoint/v3/contenttype/forms"/>
  </ds:schemaRefs>
</ds:datastoreItem>
</file>

<file path=customXml/itemProps2.xml><?xml version="1.0" encoding="utf-8"?>
<ds:datastoreItem xmlns:ds="http://schemas.openxmlformats.org/officeDocument/2006/customXml" ds:itemID="{650372E9-67F0-4A83-AF75-3A453DD58123}">
  <ds:schemaRefs>
    <ds:schemaRef ds:uri="1bca0e2f-16d9-4d6a-8327-7fd70d55969c"/>
    <ds:schemaRef ds:uri="f6493094-0435-4eae-a32c-76983131f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C87D6BF-1C48-4ECD-BAE1-4F9AAC320509}">
  <ds:schemaRefs>
    <ds:schemaRef ds:uri="http://schemas.microsoft.com/office/infopath/2007/PartnerControls"/>
    <ds:schemaRef ds:uri="f6493094-0435-4eae-a32c-76983131fc0f"/>
    <ds:schemaRef ds:uri="http://purl.org/dc/dcmitype/"/>
    <ds:schemaRef ds:uri="http://schemas.microsoft.com/office/2006/documentManagement/types"/>
    <ds:schemaRef ds:uri="http://purl.org/dc/terms/"/>
    <ds:schemaRef ds:uri="http://schemas.openxmlformats.org/package/2006/metadata/core-properties"/>
    <ds:schemaRef ds:uri="http://schemas.microsoft.com/office/2006/metadata/properties"/>
    <ds:schemaRef ds:uri="1bca0e2f-16d9-4d6a-8327-7fd70d55969c"/>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2022 U4L PowerPoint template 4x3 URL EN v1 (1)</Template>
  <TotalTime>0</TotalTime>
  <Words>1584</Words>
  <Application>Microsoft Office PowerPoint</Application>
  <PresentationFormat>On-screen Show (4:3)</PresentationFormat>
  <Paragraphs>187</Paragraphs>
  <Slides>24</Slides>
  <Notes>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Arial,Sans-Serif</vt:lpstr>
      <vt:lpstr>Calibri</vt:lpstr>
      <vt:lpstr>Cambria Math</vt:lpstr>
      <vt:lpstr>Office Theme</vt:lpstr>
      <vt:lpstr>Why ‘Interest’ Should Interest You: TFSAs</vt:lpstr>
      <vt:lpstr>A Special Note for Teachers</vt:lpstr>
      <vt:lpstr>Introduction</vt:lpstr>
      <vt:lpstr>In this activity…</vt:lpstr>
      <vt:lpstr>Minds On Activity</vt:lpstr>
      <vt:lpstr>TFSAs</vt:lpstr>
      <vt:lpstr>TFSAs</vt:lpstr>
      <vt:lpstr>TFSA Warnings</vt:lpstr>
      <vt:lpstr>TFSAs</vt:lpstr>
      <vt:lpstr>TFSA Exploration Activity</vt:lpstr>
      <vt:lpstr>TFSAs: Compounding Comparison</vt:lpstr>
      <vt:lpstr>TFSAs: Compounding Comparison</vt:lpstr>
      <vt:lpstr>TFSAs: Compounding Comparison</vt:lpstr>
      <vt:lpstr>Quick Reflection</vt:lpstr>
      <vt:lpstr>Quick Note</vt:lpstr>
      <vt:lpstr>TFSAs: Compounding Comparison</vt:lpstr>
      <vt:lpstr>TFSAs and Compound Interest</vt:lpstr>
      <vt:lpstr>TFSAs and Compound Interest</vt:lpstr>
      <vt:lpstr>TFSAs and Compound Interest</vt:lpstr>
      <vt:lpstr>TFSAs and Compound Interest</vt:lpstr>
      <vt:lpstr>TFSAs and Compound Interest</vt:lpstr>
      <vt:lpstr>Reflection Questions</vt:lpstr>
      <vt:lpstr>TFSAs and Compound Interest</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2022-10-13T17:49:18Z</dcterms:created>
  <dcterms:modified xsi:type="dcterms:W3CDTF">2023-03-28T23:58:59Z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0x0101006F7E63EF2496EC4A8317235C224509C7</vt:lpwstr>
  </property>
  <property fmtid="{D5CDD505-2E9C-101B-9397-08002B2CF9AE}" pid="3" name="MediaServiceImageTags">
    <vt:lpwstr/>
  </property>
</Properties>
</file>