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Lst>
  <p:notesMasterIdLst>
    <p:notesMasterId r:id="rId55"/>
  </p:notesMasterIdLst>
  <p:handoutMasterIdLst>
    <p:handoutMasterId r:id="rId56"/>
  </p:handoutMasterIdLst>
  <p:sldIdLst>
    <p:sldId id="257" r:id="rId6"/>
    <p:sldId id="314" r:id="rId7"/>
    <p:sldId id="258" r:id="rId8"/>
    <p:sldId id="270" r:id="rId9"/>
    <p:sldId id="266"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310" r:id="rId26"/>
    <p:sldId id="311" r:id="rId27"/>
    <p:sldId id="312" r:id="rId28"/>
    <p:sldId id="286"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3"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6WllimHJeK4cJgYM4rKNOA==" hashData="Q1GTLOjNpS2oveCBEF0OJRtH4MZaiFPfbxkwOgqvoDgarxAovq+LODVkyM5ViGwuWB3LbNkOrRLc+HWcjgzO6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E27"/>
    <a:srgbClr val="F8E9B9"/>
    <a:srgbClr val="9CE1E1"/>
    <a:srgbClr val="FDCE3A"/>
    <a:srgbClr val="005954"/>
    <a:srgbClr val="98BF1E"/>
    <a:srgbClr val="5C4A89"/>
    <a:srgbClr val="00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5CD48-E116-4B4C-9BE6-3C5F6C4D5438}" v="7" dt="2021-12-06T15:42:13.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7" d="100"/>
          <a:sy n="67" d="100"/>
        </p:scale>
        <p:origin x="12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4F85-49FD-4247-ACE8-E049A0C5F2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63309B3-691A-4C3F-A1FC-7C75CAC17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5B08C4-2137-426E-89AF-990054B89F97}" type="datetimeFigureOut">
              <a:rPr lang="en-US"/>
              <a:pPr>
                <a:defRPr/>
              </a:pPr>
              <a:t>12/6/2021</a:t>
            </a:fld>
            <a:endParaRPr lang="en-US"/>
          </a:p>
        </p:txBody>
      </p:sp>
      <p:sp>
        <p:nvSpPr>
          <p:cNvPr id="4" name="Footer Placeholder 3">
            <a:extLst>
              <a:ext uri="{FF2B5EF4-FFF2-40B4-BE49-F238E27FC236}">
                <a16:creationId xmlns:a16="http://schemas.microsoft.com/office/drawing/2014/main" id="{1D967E08-AB9C-4946-B463-C7C15C454B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9633C49-D3B6-41CD-ACA7-2751554E601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754E0-4609-40BC-8D04-2D92DEB0D3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607ACF-F20A-45E6-BE88-04859A2C48C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6A5922B9-0351-4B2E-918D-F938727B4594}"/>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1B7A27C5-B96E-44C1-A972-E8719DE099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08B9D4D-63B1-4786-A249-2039B040E26D}"/>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54D96DC8-2FB0-467E-85B0-22D66BE9F214}"/>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15060F9C-4BA0-4F7E-B9DC-7FE1BBBF8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6F3BDF90-9B25-453B-83E0-7C6DEAB5F8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60350"/>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1"/>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60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5"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7803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845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3"/>
          </p:nvPr>
        </p:nvSpPr>
        <p:spPr>
          <a:xfrm>
            <a:off x="4499993" y="1413680"/>
            <a:ext cx="3888358" cy="417590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4461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4" y="1484784"/>
            <a:ext cx="7920807" cy="403244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62234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4" y="1484785"/>
            <a:ext cx="7920807" cy="3384376"/>
          </a:xfrm>
        </p:spPr>
        <p:txBody>
          <a:bodyPr/>
          <a:lstStyle>
            <a:lvl1pPr>
              <a:defRPr baseline="0"/>
            </a:lvl1pPr>
          </a:lstStyle>
          <a:p>
            <a:pPr lvl="0"/>
            <a:r>
              <a:rPr lang="en-US" noProof="0"/>
              <a:t>Drag picture to placeholder or click icon to add</a:t>
            </a:r>
            <a:endParaRPr lang="en-US" noProof="0" dirty="0"/>
          </a:p>
        </p:txBody>
      </p:sp>
      <p:sp>
        <p:nvSpPr>
          <p:cNvPr id="4" name="Text Placeholder 3"/>
          <p:cNvSpPr>
            <a:spLocks noGrp="1"/>
          </p:cNvSpPr>
          <p:nvPr>
            <p:ph type="body" sz="quarter" idx="14"/>
          </p:nvPr>
        </p:nvSpPr>
        <p:spPr>
          <a:xfrm>
            <a:off x="468313" y="5084763"/>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4013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5"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2673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7" name="Text Placeholder 3"/>
          <p:cNvSpPr>
            <a:spLocks noGrp="1"/>
          </p:cNvSpPr>
          <p:nvPr>
            <p:ph type="body" sz="quarter" idx="15"/>
          </p:nvPr>
        </p:nvSpPr>
        <p:spPr>
          <a:xfrm>
            <a:off x="468313"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2"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17146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9801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5288" y="1850425"/>
            <a:ext cx="8424862" cy="1079500"/>
          </a:xfrm>
        </p:spPr>
        <p:txBody>
          <a:bodyPr/>
          <a:lstStyle/>
          <a:p>
            <a:pPr eaLnBrk="1" hangingPunct="1"/>
            <a:r>
              <a:rPr lang="en-US" altLang="en-US" sz="4400" dirty="0">
                <a:solidFill>
                  <a:srgbClr val="005954"/>
                </a:solidFill>
                <a:latin typeface="Open Sans" panose="020B0606030504020204" pitchFamily="34" charset="0"/>
              </a:rPr>
              <a:t>How To Use Money Manipulatives</a:t>
            </a: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en-US" altLang="en-US" dirty="0">
                <a:solidFill>
                  <a:srgbClr val="98BF1E"/>
                </a:solidFill>
                <a:latin typeface="Open Sans" panose="020B0606030504020204" pitchFamily="34" charset="0"/>
              </a:rPr>
              <a:t>All Grade Levels</a:t>
            </a:r>
          </a:p>
        </p:txBody>
      </p:sp>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24175"/>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3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35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3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close up of a coin&#10;&#10;Description automatically generated with medium confidence">
            <a:extLst>
              <a:ext uri="{FF2B5EF4-FFF2-40B4-BE49-F238E27FC236}">
                <a16:creationId xmlns:a16="http://schemas.microsoft.com/office/drawing/2014/main" id="{5F661091-707A-464D-ADFC-C08841CD2195}"/>
              </a:ext>
            </a:extLst>
          </p:cNvPr>
          <p:cNvPicPr>
            <a:picLocks noChangeAspect="1"/>
          </p:cNvPicPr>
          <p:nvPr/>
        </p:nvPicPr>
        <p:blipFill>
          <a:blip r:embed="rId2"/>
          <a:stretch>
            <a:fillRect/>
          </a:stretch>
        </p:blipFill>
        <p:spPr bwMode="auto">
          <a:xfrm>
            <a:off x="419917" y="2852936"/>
            <a:ext cx="1713845" cy="178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7">
            <a:extLst>
              <a:ext uri="{FF2B5EF4-FFF2-40B4-BE49-F238E27FC236}">
                <a16:creationId xmlns:a16="http://schemas.microsoft.com/office/drawing/2014/main" id="{071B4C02-BD7D-4A4D-8052-3A06D02C1CA0}"/>
              </a:ext>
            </a:extLst>
          </p:cNvPr>
          <p:cNvPicPr>
            <a:picLocks noChangeAspect="1"/>
          </p:cNvPicPr>
          <p:nvPr/>
        </p:nvPicPr>
        <p:blipFill>
          <a:blip r:embed="rId3"/>
          <a:stretch>
            <a:fillRect/>
          </a:stretch>
        </p:blipFill>
        <p:spPr bwMode="auto">
          <a:xfrm>
            <a:off x="2211007" y="3742976"/>
            <a:ext cx="1741521" cy="178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940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3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close up of a coin&#10;&#10;Description automatically generated with medium confidence">
            <a:extLst>
              <a:ext uri="{FF2B5EF4-FFF2-40B4-BE49-F238E27FC236}">
                <a16:creationId xmlns:a16="http://schemas.microsoft.com/office/drawing/2014/main" id="{5F661091-707A-464D-ADFC-C08841CD2195}"/>
              </a:ext>
            </a:extLst>
          </p:cNvPr>
          <p:cNvPicPr>
            <a:picLocks noChangeAspect="1"/>
          </p:cNvPicPr>
          <p:nvPr/>
        </p:nvPicPr>
        <p:blipFill>
          <a:blip r:embed="rId2"/>
          <a:stretch>
            <a:fillRect/>
          </a:stretch>
        </p:blipFill>
        <p:spPr bwMode="auto">
          <a:xfrm>
            <a:off x="367219" y="2766780"/>
            <a:ext cx="1411269" cy="146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7" descr="A close up of a coin&#10;&#10;Description automatically generated with medium confidence">
            <a:extLst>
              <a:ext uri="{FF2B5EF4-FFF2-40B4-BE49-F238E27FC236}">
                <a16:creationId xmlns:a16="http://schemas.microsoft.com/office/drawing/2014/main" id="{DD32D474-264F-4FC4-9276-07A4071FBE1D}"/>
              </a:ext>
            </a:extLst>
          </p:cNvPr>
          <p:cNvPicPr>
            <a:picLocks noChangeAspect="1"/>
          </p:cNvPicPr>
          <p:nvPr/>
        </p:nvPicPr>
        <p:blipFill>
          <a:blip r:embed="rId2"/>
          <a:stretch>
            <a:fillRect/>
          </a:stretch>
        </p:blipFill>
        <p:spPr bwMode="auto">
          <a:xfrm>
            <a:off x="1202069" y="4116697"/>
            <a:ext cx="1411269" cy="146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7" descr="A close up of a coin&#10;&#10;Description automatically generated with medium confidence">
            <a:extLst>
              <a:ext uri="{FF2B5EF4-FFF2-40B4-BE49-F238E27FC236}">
                <a16:creationId xmlns:a16="http://schemas.microsoft.com/office/drawing/2014/main" id="{7A2D1C45-E056-4957-BE95-7C89F115614C}"/>
              </a:ext>
            </a:extLst>
          </p:cNvPr>
          <p:cNvPicPr>
            <a:picLocks noChangeAspect="1"/>
          </p:cNvPicPr>
          <p:nvPr/>
        </p:nvPicPr>
        <p:blipFill>
          <a:blip r:embed="rId2"/>
          <a:stretch>
            <a:fillRect/>
          </a:stretch>
        </p:blipFill>
        <p:spPr bwMode="auto">
          <a:xfrm>
            <a:off x="2354908" y="3074802"/>
            <a:ext cx="1411269" cy="146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38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03BB17-88BF-4513-B710-B09E3AD7F6D0}"/>
              </a:ext>
            </a:extLst>
          </p:cNvPr>
          <p:cNvPicPr>
            <a:picLocks noChangeAspect="1"/>
          </p:cNvPicPr>
          <p:nvPr/>
        </p:nvPicPr>
        <p:blipFill>
          <a:blip r:embed="rId2"/>
          <a:stretch>
            <a:fillRect/>
          </a:stretch>
        </p:blipFill>
        <p:spPr>
          <a:xfrm>
            <a:off x="610009" y="2329729"/>
            <a:ext cx="7923981" cy="3259511"/>
          </a:xfrm>
          <a:prstGeom prst="rect">
            <a:avLst/>
          </a:prstGeom>
        </p:spPr>
      </p:pic>
    </p:spTree>
    <p:extLst>
      <p:ext uri="{BB962C8B-B14F-4D97-AF65-F5344CB8AC3E}">
        <p14:creationId xmlns:p14="http://schemas.microsoft.com/office/powerpoint/2010/main" val="52895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  .  25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537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  .  25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descr="A picture containing object, coin&#10;&#10;Description automatically generated">
            <a:extLst>
              <a:ext uri="{FF2B5EF4-FFF2-40B4-BE49-F238E27FC236}">
                <a16:creationId xmlns:a16="http://schemas.microsoft.com/office/drawing/2014/main" id="{C3FC0948-8AA7-45C4-BB5D-F1D102BF597D}"/>
              </a:ext>
            </a:extLst>
          </p:cNvPr>
          <p:cNvPicPr>
            <a:picLocks noGrp="1" noChangeAspect="1"/>
          </p:cNvPicPr>
          <p:nvPr>
            <p:ph idx="1"/>
          </p:nvPr>
        </p:nvPicPr>
        <p:blipFill>
          <a:blip r:embed="rId2"/>
          <a:stretch>
            <a:fillRect/>
          </a:stretch>
        </p:blipFill>
        <p:spPr>
          <a:xfrm>
            <a:off x="6001154" y="3221600"/>
            <a:ext cx="1756898" cy="1796019"/>
          </a:xfrm>
        </p:spPr>
      </p:pic>
      <p:pic>
        <p:nvPicPr>
          <p:cNvPr id="14" name="Content Placeholder 7" descr="A close up of a coin&#10;&#10;Description automatically generated with medium confidence">
            <a:extLst>
              <a:ext uri="{FF2B5EF4-FFF2-40B4-BE49-F238E27FC236}">
                <a16:creationId xmlns:a16="http://schemas.microsoft.com/office/drawing/2014/main" id="{95E5F6B3-9C05-484D-9851-D5AFD6ECE225}"/>
              </a:ext>
            </a:extLst>
          </p:cNvPr>
          <p:cNvPicPr>
            <a:picLocks noChangeAspect="1"/>
          </p:cNvPicPr>
          <p:nvPr/>
        </p:nvPicPr>
        <p:blipFill>
          <a:blip r:embed="rId3"/>
          <a:stretch>
            <a:fillRect/>
          </a:stretch>
        </p:blipFill>
        <p:spPr bwMode="auto">
          <a:xfrm>
            <a:off x="1331640" y="3199686"/>
            <a:ext cx="1808010" cy="187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14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  .  25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close up of a coin&#10;&#10;Description automatically generated with medium confidence">
            <a:extLst>
              <a:ext uri="{FF2B5EF4-FFF2-40B4-BE49-F238E27FC236}">
                <a16:creationId xmlns:a16="http://schemas.microsoft.com/office/drawing/2014/main" id="{A73BC1D0-D06B-4D50-AFE3-DBF067D4DAD7}"/>
              </a:ext>
            </a:extLst>
          </p:cNvPr>
          <p:cNvPicPr>
            <a:picLocks noChangeAspect="1"/>
          </p:cNvPicPr>
          <p:nvPr/>
        </p:nvPicPr>
        <p:blipFill>
          <a:blip r:embed="rId2"/>
          <a:stretch>
            <a:fillRect/>
          </a:stretch>
        </p:blipFill>
        <p:spPr bwMode="auto">
          <a:xfrm>
            <a:off x="1331640" y="3199686"/>
            <a:ext cx="1808010" cy="187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11" descr="A picture containing object, coin&#10;&#10;Description automatically generated">
            <a:extLst>
              <a:ext uri="{FF2B5EF4-FFF2-40B4-BE49-F238E27FC236}">
                <a16:creationId xmlns:a16="http://schemas.microsoft.com/office/drawing/2014/main" id="{4BE01295-3A48-4545-BA57-5AEC0071EB49}"/>
              </a:ext>
            </a:extLst>
          </p:cNvPr>
          <p:cNvPicPr>
            <a:picLocks noGrp="1" noChangeAspect="1"/>
          </p:cNvPicPr>
          <p:nvPr>
            <p:ph idx="1"/>
          </p:nvPr>
        </p:nvPicPr>
        <p:blipFill>
          <a:blip r:embed="rId3"/>
          <a:stretch>
            <a:fillRect/>
          </a:stretch>
        </p:blipFill>
        <p:spPr>
          <a:xfrm>
            <a:off x="5456223" y="2815305"/>
            <a:ext cx="1299806" cy="1323439"/>
          </a:xfrm>
        </p:spPr>
      </p:pic>
      <p:pic>
        <p:nvPicPr>
          <p:cNvPr id="14" name="Picture 13" descr="A silver coin with a seal on it&#10;&#10;Description automatically generated with low confidence">
            <a:extLst>
              <a:ext uri="{FF2B5EF4-FFF2-40B4-BE49-F238E27FC236}">
                <a16:creationId xmlns:a16="http://schemas.microsoft.com/office/drawing/2014/main" id="{A63576D5-E9EC-46FC-8998-22D39F069E39}"/>
              </a:ext>
            </a:extLst>
          </p:cNvPr>
          <p:cNvPicPr>
            <a:picLocks noChangeAspect="1"/>
          </p:cNvPicPr>
          <p:nvPr/>
        </p:nvPicPr>
        <p:blipFill>
          <a:blip r:embed="rId4"/>
          <a:stretch>
            <a:fillRect/>
          </a:stretch>
        </p:blipFill>
        <p:spPr>
          <a:xfrm>
            <a:off x="6105351" y="4060511"/>
            <a:ext cx="1652701" cy="1662657"/>
          </a:xfrm>
          <a:prstGeom prst="rect">
            <a:avLst/>
          </a:prstGeom>
        </p:spPr>
      </p:pic>
      <p:pic>
        <p:nvPicPr>
          <p:cNvPr id="16" name="Content Placeholder 11" descr="A picture containing object, coin&#10;&#10;Description automatically generated">
            <a:extLst>
              <a:ext uri="{FF2B5EF4-FFF2-40B4-BE49-F238E27FC236}">
                <a16:creationId xmlns:a16="http://schemas.microsoft.com/office/drawing/2014/main" id="{ABF431C6-98E0-4FE3-A244-558F10DB2D1E}"/>
              </a:ext>
            </a:extLst>
          </p:cNvPr>
          <p:cNvPicPr>
            <a:picLocks noChangeAspect="1"/>
          </p:cNvPicPr>
          <p:nvPr/>
        </p:nvPicPr>
        <p:blipFill>
          <a:blip r:embed="rId3"/>
          <a:stretch>
            <a:fillRect/>
          </a:stretch>
        </p:blipFill>
        <p:spPr bwMode="auto">
          <a:xfrm>
            <a:off x="7175116" y="2815305"/>
            <a:ext cx="129980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7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03BB17-88BF-4513-B710-B09E3AD7F6D0}"/>
              </a:ext>
            </a:extLst>
          </p:cNvPr>
          <p:cNvPicPr>
            <a:picLocks noChangeAspect="1"/>
          </p:cNvPicPr>
          <p:nvPr/>
        </p:nvPicPr>
        <p:blipFill>
          <a:blip r:embed="rId2"/>
          <a:stretch>
            <a:fillRect/>
          </a:stretch>
        </p:blipFill>
        <p:spPr>
          <a:xfrm>
            <a:off x="610009" y="2329729"/>
            <a:ext cx="7923981" cy="3259511"/>
          </a:xfrm>
          <a:prstGeom prst="rect">
            <a:avLst/>
          </a:prstGeom>
        </p:spPr>
      </p:pic>
    </p:spTree>
    <p:extLst>
      <p:ext uri="{BB962C8B-B14F-4D97-AF65-F5344CB8AC3E}">
        <p14:creationId xmlns:p14="http://schemas.microsoft.com/office/powerpoint/2010/main" val="424834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  .  30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descr="A picture containing text&#10;&#10;Description automatically generated">
            <a:extLst>
              <a:ext uri="{FF2B5EF4-FFF2-40B4-BE49-F238E27FC236}">
                <a16:creationId xmlns:a16="http://schemas.microsoft.com/office/drawing/2014/main" id="{7FF755EC-7C9F-4D2A-BD8C-B19A4C8437D1}"/>
              </a:ext>
            </a:extLst>
          </p:cNvPr>
          <p:cNvPicPr>
            <a:picLocks noGrp="1" noChangeAspect="1"/>
          </p:cNvPicPr>
          <p:nvPr>
            <p:ph idx="1"/>
          </p:nvPr>
        </p:nvPicPr>
        <p:blipFill>
          <a:blip r:embed="rId2"/>
          <a:stretch>
            <a:fillRect/>
          </a:stretch>
        </p:blipFill>
        <p:spPr>
          <a:xfrm>
            <a:off x="7654795" y="116632"/>
            <a:ext cx="1205043" cy="1303414"/>
          </a:xfrm>
        </p:spPr>
      </p:pic>
    </p:spTree>
    <p:extLst>
      <p:ext uri="{BB962C8B-B14F-4D97-AF65-F5344CB8AC3E}">
        <p14:creationId xmlns:p14="http://schemas.microsoft.com/office/powerpoint/2010/main" val="308242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  .  30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close up of a coin&#10;&#10;Description automatically generated with medium confidence">
            <a:extLst>
              <a:ext uri="{FF2B5EF4-FFF2-40B4-BE49-F238E27FC236}">
                <a16:creationId xmlns:a16="http://schemas.microsoft.com/office/drawing/2014/main" id="{ABFE1B9A-64C0-4E61-BCBA-166A5F56FB0D}"/>
              </a:ext>
            </a:extLst>
          </p:cNvPr>
          <p:cNvPicPr>
            <a:picLocks noChangeAspect="1"/>
          </p:cNvPicPr>
          <p:nvPr/>
        </p:nvPicPr>
        <p:blipFill>
          <a:blip r:embed="rId2"/>
          <a:stretch>
            <a:fillRect/>
          </a:stretch>
        </p:blipFill>
        <p:spPr bwMode="auto">
          <a:xfrm>
            <a:off x="1331640" y="3240755"/>
            <a:ext cx="1808010" cy="187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11" descr="A picture containing object, coin&#10;&#10;Description automatically generated">
            <a:extLst>
              <a:ext uri="{FF2B5EF4-FFF2-40B4-BE49-F238E27FC236}">
                <a16:creationId xmlns:a16="http://schemas.microsoft.com/office/drawing/2014/main" id="{E9E4CBBC-CF59-47E5-AD6B-98F830F9CE19}"/>
              </a:ext>
            </a:extLst>
          </p:cNvPr>
          <p:cNvPicPr>
            <a:picLocks noChangeAspect="1"/>
          </p:cNvPicPr>
          <p:nvPr/>
        </p:nvPicPr>
        <p:blipFill>
          <a:blip r:embed="rId3"/>
          <a:stretch>
            <a:fillRect/>
          </a:stretch>
        </p:blipFill>
        <p:spPr bwMode="auto">
          <a:xfrm>
            <a:off x="5123905" y="4240997"/>
            <a:ext cx="129980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1" descr="A picture containing object, coin&#10;&#10;Description automatically generated">
            <a:extLst>
              <a:ext uri="{FF2B5EF4-FFF2-40B4-BE49-F238E27FC236}">
                <a16:creationId xmlns:a16="http://schemas.microsoft.com/office/drawing/2014/main" id="{1E6BD11A-BE00-4FA0-9C39-DC5340438CD4}"/>
              </a:ext>
            </a:extLst>
          </p:cNvPr>
          <p:cNvPicPr>
            <a:picLocks noChangeAspect="1"/>
          </p:cNvPicPr>
          <p:nvPr/>
        </p:nvPicPr>
        <p:blipFill>
          <a:blip r:embed="rId3"/>
          <a:stretch>
            <a:fillRect/>
          </a:stretch>
        </p:blipFill>
        <p:spPr bwMode="auto">
          <a:xfrm>
            <a:off x="6363808" y="3332744"/>
            <a:ext cx="129980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11" descr="A picture containing object, coin&#10;&#10;Description automatically generated">
            <a:extLst>
              <a:ext uri="{FF2B5EF4-FFF2-40B4-BE49-F238E27FC236}">
                <a16:creationId xmlns:a16="http://schemas.microsoft.com/office/drawing/2014/main" id="{BD6F6AFF-7B50-4040-A7D6-C7F35CE1B348}"/>
              </a:ext>
            </a:extLst>
          </p:cNvPr>
          <p:cNvPicPr>
            <a:picLocks noChangeAspect="1"/>
          </p:cNvPicPr>
          <p:nvPr/>
        </p:nvPicPr>
        <p:blipFill>
          <a:blip r:embed="rId3"/>
          <a:stretch>
            <a:fillRect/>
          </a:stretch>
        </p:blipFill>
        <p:spPr bwMode="auto">
          <a:xfrm>
            <a:off x="7558247" y="2361936"/>
            <a:ext cx="129980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71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a:ea typeface="MS PGothic"/>
              </a:rPr>
              <a:t>A Special Note For Teachers</a:t>
            </a:r>
            <a:endParaRPr lang="en-US" altLang="en-US" dirty="0">
              <a:solidFill>
                <a:srgbClr val="005954"/>
              </a:solidFill>
              <a:latin typeface="Open Sans" panose="020B0606030504020204" pitchFamily="34" charset="0"/>
            </a:endParaRP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0AA7A99F-5A5E-4725-93BE-836BF9A3B204}"/>
              </a:ext>
            </a:extLst>
          </p:cNvPr>
          <p:cNvPicPr>
            <a:picLocks noChangeAspect="1"/>
          </p:cNvPicPr>
          <p:nvPr/>
        </p:nvPicPr>
        <p:blipFill rotWithShape="1">
          <a:blip r:embed="rId2"/>
          <a:srcRect l="1455" r="1182"/>
          <a:stretch/>
        </p:blipFill>
        <p:spPr>
          <a:xfrm>
            <a:off x="1805040" y="1268412"/>
            <a:ext cx="5533920" cy="4691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  .  30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close up of a coin&#10;&#10;Description automatically generated with medium confidence">
            <a:extLst>
              <a:ext uri="{FF2B5EF4-FFF2-40B4-BE49-F238E27FC236}">
                <a16:creationId xmlns:a16="http://schemas.microsoft.com/office/drawing/2014/main" id="{ABFE1B9A-64C0-4E61-BCBA-166A5F56FB0D}"/>
              </a:ext>
            </a:extLst>
          </p:cNvPr>
          <p:cNvPicPr>
            <a:picLocks noChangeAspect="1"/>
          </p:cNvPicPr>
          <p:nvPr/>
        </p:nvPicPr>
        <p:blipFill>
          <a:blip r:embed="rId2"/>
          <a:stretch>
            <a:fillRect/>
          </a:stretch>
        </p:blipFill>
        <p:spPr bwMode="auto">
          <a:xfrm>
            <a:off x="1331640" y="3240755"/>
            <a:ext cx="1808010" cy="187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Content Placeholder 7" descr="A picture containing object, coin&#10;&#10;Description automatically generated">
            <a:extLst>
              <a:ext uri="{FF2B5EF4-FFF2-40B4-BE49-F238E27FC236}">
                <a16:creationId xmlns:a16="http://schemas.microsoft.com/office/drawing/2014/main" id="{3F5D2038-4BED-4227-BB85-F96B515A6597}"/>
              </a:ext>
            </a:extLst>
          </p:cNvPr>
          <p:cNvPicPr>
            <a:picLocks noChangeAspect="1"/>
          </p:cNvPicPr>
          <p:nvPr/>
        </p:nvPicPr>
        <p:blipFill>
          <a:blip r:embed="rId3"/>
          <a:stretch>
            <a:fillRect/>
          </a:stretch>
        </p:blipFill>
        <p:spPr bwMode="auto">
          <a:xfrm>
            <a:off x="5483978" y="3604840"/>
            <a:ext cx="1800200" cy="184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A silver coin with a seal on it&#10;&#10;Description automatically generated with low confidence">
            <a:extLst>
              <a:ext uri="{FF2B5EF4-FFF2-40B4-BE49-F238E27FC236}">
                <a16:creationId xmlns:a16="http://schemas.microsoft.com/office/drawing/2014/main" id="{D134CA44-F01F-47FF-815D-8575AE1EE591}"/>
              </a:ext>
            </a:extLst>
          </p:cNvPr>
          <p:cNvPicPr>
            <a:picLocks noChangeAspect="1"/>
          </p:cNvPicPr>
          <p:nvPr/>
        </p:nvPicPr>
        <p:blipFill>
          <a:blip r:embed="rId4"/>
          <a:stretch>
            <a:fillRect/>
          </a:stretch>
        </p:blipFill>
        <p:spPr>
          <a:xfrm>
            <a:off x="7235999" y="2911440"/>
            <a:ext cx="1498418" cy="1507445"/>
          </a:xfrm>
          <a:prstGeom prst="rect">
            <a:avLst/>
          </a:prstGeom>
        </p:spPr>
      </p:pic>
    </p:spTree>
    <p:extLst>
      <p:ext uri="{BB962C8B-B14F-4D97-AF65-F5344CB8AC3E}">
        <p14:creationId xmlns:p14="http://schemas.microsoft.com/office/powerpoint/2010/main" val="426943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2  .  15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text&#10;&#10;Description automatically generated">
            <a:extLst>
              <a:ext uri="{FF2B5EF4-FFF2-40B4-BE49-F238E27FC236}">
                <a16:creationId xmlns:a16="http://schemas.microsoft.com/office/drawing/2014/main" id="{39F892EA-B33D-4CA8-9477-5041494E2078}"/>
              </a:ext>
            </a:extLst>
          </p:cNvPr>
          <p:cNvPicPr>
            <a:picLocks noChangeAspect="1"/>
          </p:cNvPicPr>
          <p:nvPr/>
        </p:nvPicPr>
        <p:blipFill>
          <a:blip r:embed="rId2"/>
          <a:stretch>
            <a:fillRect/>
          </a:stretch>
        </p:blipFill>
        <p:spPr bwMode="auto">
          <a:xfrm>
            <a:off x="7654795" y="116632"/>
            <a:ext cx="1205043" cy="130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14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2  .  15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Content Placeholder 7">
            <a:extLst>
              <a:ext uri="{FF2B5EF4-FFF2-40B4-BE49-F238E27FC236}">
                <a16:creationId xmlns:a16="http://schemas.microsoft.com/office/drawing/2014/main" id="{F595F815-5AB6-4B18-99C4-042D81986E23}"/>
              </a:ext>
            </a:extLst>
          </p:cNvPr>
          <p:cNvPicPr>
            <a:picLocks noChangeAspect="1"/>
          </p:cNvPicPr>
          <p:nvPr/>
        </p:nvPicPr>
        <p:blipFill>
          <a:blip r:embed="rId2"/>
          <a:stretch>
            <a:fillRect/>
          </a:stretch>
        </p:blipFill>
        <p:spPr bwMode="auto">
          <a:xfrm>
            <a:off x="1619672" y="3429000"/>
            <a:ext cx="1741521" cy="178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A silver coin with a seal on it&#10;&#10;Description automatically generated with low confidence">
            <a:extLst>
              <a:ext uri="{FF2B5EF4-FFF2-40B4-BE49-F238E27FC236}">
                <a16:creationId xmlns:a16="http://schemas.microsoft.com/office/drawing/2014/main" id="{C470BE7D-032C-49AB-BEC6-47AF1E07D25F}"/>
              </a:ext>
            </a:extLst>
          </p:cNvPr>
          <p:cNvPicPr>
            <a:picLocks noChangeAspect="1"/>
          </p:cNvPicPr>
          <p:nvPr/>
        </p:nvPicPr>
        <p:blipFill>
          <a:blip r:embed="rId3"/>
          <a:stretch>
            <a:fillRect/>
          </a:stretch>
        </p:blipFill>
        <p:spPr>
          <a:xfrm>
            <a:off x="7164288" y="3452156"/>
            <a:ext cx="1498418" cy="1507445"/>
          </a:xfrm>
          <a:prstGeom prst="rect">
            <a:avLst/>
          </a:prstGeom>
        </p:spPr>
      </p:pic>
      <p:pic>
        <p:nvPicPr>
          <p:cNvPr id="14" name="Content Placeholder 11" descr="A picture containing object, coin&#10;&#10;Description automatically generated">
            <a:extLst>
              <a:ext uri="{FF2B5EF4-FFF2-40B4-BE49-F238E27FC236}">
                <a16:creationId xmlns:a16="http://schemas.microsoft.com/office/drawing/2014/main" id="{32F830F5-0EB2-48C0-9DA9-D75AAC7B3B00}"/>
              </a:ext>
            </a:extLst>
          </p:cNvPr>
          <p:cNvPicPr>
            <a:picLocks noChangeAspect="1"/>
          </p:cNvPicPr>
          <p:nvPr/>
        </p:nvPicPr>
        <p:blipFill>
          <a:blip r:embed="rId4"/>
          <a:stretch>
            <a:fillRect/>
          </a:stretch>
        </p:blipFill>
        <p:spPr bwMode="auto">
          <a:xfrm>
            <a:off x="5642059" y="4205878"/>
            <a:ext cx="129980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079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2  .  15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Content Placeholder 7">
            <a:extLst>
              <a:ext uri="{FF2B5EF4-FFF2-40B4-BE49-F238E27FC236}">
                <a16:creationId xmlns:a16="http://schemas.microsoft.com/office/drawing/2014/main" id="{F595F815-5AB6-4B18-99C4-042D81986E23}"/>
              </a:ext>
            </a:extLst>
          </p:cNvPr>
          <p:cNvPicPr>
            <a:picLocks noChangeAspect="1"/>
          </p:cNvPicPr>
          <p:nvPr/>
        </p:nvPicPr>
        <p:blipFill>
          <a:blip r:embed="rId2"/>
          <a:stretch>
            <a:fillRect/>
          </a:stretch>
        </p:blipFill>
        <p:spPr bwMode="auto">
          <a:xfrm>
            <a:off x="1619672" y="3429000"/>
            <a:ext cx="1741521" cy="178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A silver coin with a seal on it&#10;&#10;Description automatically generated with low confidence">
            <a:extLst>
              <a:ext uri="{FF2B5EF4-FFF2-40B4-BE49-F238E27FC236}">
                <a16:creationId xmlns:a16="http://schemas.microsoft.com/office/drawing/2014/main" id="{C470BE7D-032C-49AB-BEC6-47AF1E07D25F}"/>
              </a:ext>
            </a:extLst>
          </p:cNvPr>
          <p:cNvPicPr>
            <a:picLocks noChangeAspect="1"/>
          </p:cNvPicPr>
          <p:nvPr/>
        </p:nvPicPr>
        <p:blipFill>
          <a:blip r:embed="rId3"/>
          <a:stretch>
            <a:fillRect/>
          </a:stretch>
        </p:blipFill>
        <p:spPr>
          <a:xfrm>
            <a:off x="5249206" y="3097912"/>
            <a:ext cx="1498418" cy="1507445"/>
          </a:xfrm>
          <a:prstGeom prst="rect">
            <a:avLst/>
          </a:prstGeom>
        </p:spPr>
      </p:pic>
      <p:pic>
        <p:nvPicPr>
          <p:cNvPr id="15" name="Picture 14" descr="A silver coin with a seal on it&#10;&#10;Description automatically generated with low confidence">
            <a:extLst>
              <a:ext uri="{FF2B5EF4-FFF2-40B4-BE49-F238E27FC236}">
                <a16:creationId xmlns:a16="http://schemas.microsoft.com/office/drawing/2014/main" id="{3FE5AB87-3AB7-462F-8B6A-3C5542DEDCE4}"/>
              </a:ext>
            </a:extLst>
          </p:cNvPr>
          <p:cNvPicPr>
            <a:picLocks noChangeAspect="1"/>
          </p:cNvPicPr>
          <p:nvPr/>
        </p:nvPicPr>
        <p:blipFill>
          <a:blip r:embed="rId3"/>
          <a:stretch>
            <a:fillRect/>
          </a:stretch>
        </p:blipFill>
        <p:spPr>
          <a:xfrm>
            <a:off x="6447394" y="4164821"/>
            <a:ext cx="1498418" cy="1507445"/>
          </a:xfrm>
          <a:prstGeom prst="rect">
            <a:avLst/>
          </a:prstGeom>
        </p:spPr>
      </p:pic>
      <p:pic>
        <p:nvPicPr>
          <p:cNvPr id="16" name="Picture 15" descr="A silver coin with a seal on it&#10;&#10;Description automatically generated with low confidence">
            <a:extLst>
              <a:ext uri="{FF2B5EF4-FFF2-40B4-BE49-F238E27FC236}">
                <a16:creationId xmlns:a16="http://schemas.microsoft.com/office/drawing/2014/main" id="{57E924B2-AA66-49BF-B63F-0291BAF02427}"/>
              </a:ext>
            </a:extLst>
          </p:cNvPr>
          <p:cNvPicPr>
            <a:picLocks noChangeAspect="1"/>
          </p:cNvPicPr>
          <p:nvPr/>
        </p:nvPicPr>
        <p:blipFill>
          <a:blip r:embed="rId3"/>
          <a:stretch>
            <a:fillRect/>
          </a:stretch>
        </p:blipFill>
        <p:spPr>
          <a:xfrm>
            <a:off x="7249913" y="2780420"/>
            <a:ext cx="1498418" cy="1507445"/>
          </a:xfrm>
          <a:prstGeom prst="rect">
            <a:avLst/>
          </a:prstGeom>
        </p:spPr>
      </p:pic>
    </p:spTree>
    <p:extLst>
      <p:ext uri="{BB962C8B-B14F-4D97-AF65-F5344CB8AC3E}">
        <p14:creationId xmlns:p14="http://schemas.microsoft.com/office/powerpoint/2010/main" val="371469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10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6">
            <a:extLst>
              <a:ext uri="{FF2B5EF4-FFF2-40B4-BE49-F238E27FC236}">
                <a16:creationId xmlns:a16="http://schemas.microsoft.com/office/drawing/2014/main" id="{AA424673-AD4F-4AD0-9F0F-A41A71B84BF7}"/>
              </a:ext>
            </a:extLst>
          </p:cNvPr>
          <p:cNvSpPr>
            <a:spLocks noGrp="1"/>
          </p:cNvSpPr>
          <p:nvPr>
            <p:ph idx="1"/>
          </p:nvPr>
        </p:nvSpPr>
        <p:spPr/>
        <p:txBody>
          <a:bodyPr/>
          <a:lstStyle/>
          <a:p>
            <a:endParaRPr lang="en-CA"/>
          </a:p>
        </p:txBody>
      </p:sp>
      <p:pic>
        <p:nvPicPr>
          <p:cNvPr id="11" name="Content Placeholder 7" descr="A picture containing text&#10;&#10;Description automatically generated">
            <a:extLst>
              <a:ext uri="{FF2B5EF4-FFF2-40B4-BE49-F238E27FC236}">
                <a16:creationId xmlns:a16="http://schemas.microsoft.com/office/drawing/2014/main" id="{39F892EA-B33D-4CA8-9477-5041494E2078}"/>
              </a:ext>
            </a:extLst>
          </p:cNvPr>
          <p:cNvPicPr>
            <a:picLocks noChangeAspect="1"/>
          </p:cNvPicPr>
          <p:nvPr/>
        </p:nvPicPr>
        <p:blipFill>
          <a:blip r:embed="rId2"/>
          <a:stretch>
            <a:fillRect/>
          </a:stretch>
        </p:blipFill>
        <p:spPr bwMode="auto">
          <a:xfrm>
            <a:off x="7654795" y="116632"/>
            <a:ext cx="1205043" cy="130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894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10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descr="A picture containing map&#10;&#10;Description automatically generated">
            <a:extLst>
              <a:ext uri="{FF2B5EF4-FFF2-40B4-BE49-F238E27FC236}">
                <a16:creationId xmlns:a16="http://schemas.microsoft.com/office/drawing/2014/main" id="{748D6EB6-204A-4C6E-A9F1-682F84D6E857}"/>
              </a:ext>
            </a:extLst>
          </p:cNvPr>
          <p:cNvPicPr>
            <a:picLocks noGrp="1" noChangeAspect="1"/>
          </p:cNvPicPr>
          <p:nvPr>
            <p:ph idx="1"/>
          </p:nvPr>
        </p:nvPicPr>
        <p:blipFill>
          <a:blip r:embed="rId2"/>
          <a:stretch>
            <a:fillRect/>
          </a:stretch>
        </p:blipFill>
        <p:spPr>
          <a:xfrm>
            <a:off x="786364" y="3429000"/>
            <a:ext cx="3137564" cy="1461459"/>
          </a:xfrm>
        </p:spPr>
      </p:pic>
    </p:spTree>
    <p:extLst>
      <p:ext uri="{BB962C8B-B14F-4D97-AF65-F5344CB8AC3E}">
        <p14:creationId xmlns:p14="http://schemas.microsoft.com/office/powerpoint/2010/main" val="29053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10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10" descr="Map&#10;&#10;Description automatically generated">
            <a:extLst>
              <a:ext uri="{FF2B5EF4-FFF2-40B4-BE49-F238E27FC236}">
                <a16:creationId xmlns:a16="http://schemas.microsoft.com/office/drawing/2014/main" id="{FEBCB881-011F-48B6-9518-7BDBC909C101}"/>
              </a:ext>
            </a:extLst>
          </p:cNvPr>
          <p:cNvPicPr>
            <a:picLocks noGrp="1" noChangeAspect="1"/>
          </p:cNvPicPr>
          <p:nvPr>
            <p:ph idx="1"/>
          </p:nvPr>
        </p:nvPicPr>
        <p:blipFill>
          <a:blip r:embed="rId2"/>
          <a:stretch>
            <a:fillRect/>
          </a:stretch>
        </p:blipFill>
        <p:spPr>
          <a:xfrm>
            <a:off x="356887" y="3052508"/>
            <a:ext cx="2826584" cy="1323439"/>
          </a:xfrm>
        </p:spPr>
      </p:pic>
      <p:pic>
        <p:nvPicPr>
          <p:cNvPr id="13" name="Content Placeholder 10" descr="Map&#10;&#10;Description automatically generated">
            <a:extLst>
              <a:ext uri="{FF2B5EF4-FFF2-40B4-BE49-F238E27FC236}">
                <a16:creationId xmlns:a16="http://schemas.microsoft.com/office/drawing/2014/main" id="{E912B481-7F2B-4633-8227-F371BB9D6333}"/>
              </a:ext>
            </a:extLst>
          </p:cNvPr>
          <p:cNvPicPr>
            <a:picLocks noChangeAspect="1"/>
          </p:cNvPicPr>
          <p:nvPr/>
        </p:nvPicPr>
        <p:blipFill>
          <a:blip r:embed="rId2"/>
          <a:stretch>
            <a:fillRect/>
          </a:stretch>
        </p:blipFill>
        <p:spPr bwMode="auto">
          <a:xfrm>
            <a:off x="1259632" y="4317004"/>
            <a:ext cx="2826584"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75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10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10" descr="Map&#10;&#10;Description automatically generated">
            <a:extLst>
              <a:ext uri="{FF2B5EF4-FFF2-40B4-BE49-F238E27FC236}">
                <a16:creationId xmlns:a16="http://schemas.microsoft.com/office/drawing/2014/main" id="{FEBCB881-011F-48B6-9518-7BDBC909C101}"/>
              </a:ext>
            </a:extLst>
          </p:cNvPr>
          <p:cNvPicPr>
            <a:picLocks noGrp="1" noChangeAspect="1"/>
          </p:cNvPicPr>
          <p:nvPr>
            <p:ph idx="1"/>
          </p:nvPr>
        </p:nvPicPr>
        <p:blipFill>
          <a:blip r:embed="rId2"/>
          <a:stretch>
            <a:fillRect/>
          </a:stretch>
        </p:blipFill>
        <p:spPr>
          <a:xfrm>
            <a:off x="356887" y="3052508"/>
            <a:ext cx="2826584" cy="1323439"/>
          </a:xfrm>
        </p:spPr>
      </p:pic>
      <p:pic>
        <p:nvPicPr>
          <p:cNvPr id="12" name="Content Placeholder 7">
            <a:extLst>
              <a:ext uri="{FF2B5EF4-FFF2-40B4-BE49-F238E27FC236}">
                <a16:creationId xmlns:a16="http://schemas.microsoft.com/office/drawing/2014/main" id="{D346FE86-B1C8-459B-BF13-99790AEE7FDC}"/>
              </a:ext>
            </a:extLst>
          </p:cNvPr>
          <p:cNvPicPr>
            <a:picLocks noChangeAspect="1"/>
          </p:cNvPicPr>
          <p:nvPr/>
        </p:nvPicPr>
        <p:blipFill>
          <a:blip r:embed="rId3"/>
          <a:stretch>
            <a:fillRect/>
          </a:stretch>
        </p:blipFill>
        <p:spPr bwMode="auto">
          <a:xfrm>
            <a:off x="727859" y="4407559"/>
            <a:ext cx="1035829" cy="105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7">
            <a:extLst>
              <a:ext uri="{FF2B5EF4-FFF2-40B4-BE49-F238E27FC236}">
                <a16:creationId xmlns:a16="http://schemas.microsoft.com/office/drawing/2014/main" id="{7BA096E0-7C78-4A8F-984E-730EF31758CD}"/>
              </a:ext>
            </a:extLst>
          </p:cNvPr>
          <p:cNvPicPr>
            <a:picLocks noChangeAspect="1"/>
          </p:cNvPicPr>
          <p:nvPr/>
        </p:nvPicPr>
        <p:blipFill>
          <a:blip r:embed="rId3"/>
          <a:stretch>
            <a:fillRect/>
          </a:stretch>
        </p:blipFill>
        <p:spPr bwMode="auto">
          <a:xfrm>
            <a:off x="1868617" y="4396523"/>
            <a:ext cx="1035829" cy="105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Content Placeholder 7" descr="A close up of a coin&#10;&#10;Description automatically generated with medium confidence">
            <a:extLst>
              <a:ext uri="{FF2B5EF4-FFF2-40B4-BE49-F238E27FC236}">
                <a16:creationId xmlns:a16="http://schemas.microsoft.com/office/drawing/2014/main" id="{F53DAD4F-7944-46A3-9050-7BB598E73C4F}"/>
              </a:ext>
            </a:extLst>
          </p:cNvPr>
          <p:cNvPicPr>
            <a:picLocks noChangeAspect="1"/>
          </p:cNvPicPr>
          <p:nvPr/>
        </p:nvPicPr>
        <p:blipFill>
          <a:blip r:embed="rId4"/>
          <a:stretch>
            <a:fillRect/>
          </a:stretch>
        </p:blipFill>
        <p:spPr bwMode="auto">
          <a:xfrm>
            <a:off x="3017605" y="4533440"/>
            <a:ext cx="1019369" cy="105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25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text&#10;&#10;Description automatically generated">
            <a:extLst>
              <a:ext uri="{FF2B5EF4-FFF2-40B4-BE49-F238E27FC236}">
                <a16:creationId xmlns:a16="http://schemas.microsoft.com/office/drawing/2014/main" id="{39F892EA-B33D-4CA8-9477-5041494E2078}"/>
              </a:ext>
            </a:extLst>
          </p:cNvPr>
          <p:cNvPicPr>
            <a:picLocks noChangeAspect="1"/>
          </p:cNvPicPr>
          <p:nvPr/>
        </p:nvPicPr>
        <p:blipFill>
          <a:blip r:embed="rId2"/>
          <a:stretch>
            <a:fillRect/>
          </a:stretch>
        </p:blipFill>
        <p:spPr bwMode="auto">
          <a:xfrm>
            <a:off x="7654795" y="116632"/>
            <a:ext cx="1205043" cy="130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551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25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icture containing diagram&#10;&#10;Description automatically generated">
            <a:extLst>
              <a:ext uri="{FF2B5EF4-FFF2-40B4-BE49-F238E27FC236}">
                <a16:creationId xmlns:a16="http://schemas.microsoft.com/office/drawing/2014/main" id="{C161E4A2-5C93-41EC-8465-C2CBFEBBABB4}"/>
              </a:ext>
            </a:extLst>
          </p:cNvPr>
          <p:cNvPicPr>
            <a:picLocks noChangeAspect="1"/>
          </p:cNvPicPr>
          <p:nvPr/>
        </p:nvPicPr>
        <p:blipFill>
          <a:blip r:embed="rId2"/>
          <a:stretch>
            <a:fillRect/>
          </a:stretch>
        </p:blipFill>
        <p:spPr>
          <a:xfrm>
            <a:off x="313067" y="3039228"/>
            <a:ext cx="2826583" cy="1315939"/>
          </a:xfrm>
          <a:prstGeom prst="rect">
            <a:avLst/>
          </a:prstGeom>
        </p:spPr>
      </p:pic>
      <p:pic>
        <p:nvPicPr>
          <p:cNvPr id="12" name="Content Placeholder 10" descr="Map&#10;&#10;Description automatically generated">
            <a:extLst>
              <a:ext uri="{FF2B5EF4-FFF2-40B4-BE49-F238E27FC236}">
                <a16:creationId xmlns:a16="http://schemas.microsoft.com/office/drawing/2014/main" id="{B6DFB01F-4658-4831-BA31-73357C12391D}"/>
              </a:ext>
            </a:extLst>
          </p:cNvPr>
          <p:cNvPicPr>
            <a:picLocks noChangeAspect="1"/>
          </p:cNvPicPr>
          <p:nvPr/>
        </p:nvPicPr>
        <p:blipFill>
          <a:blip r:embed="rId3"/>
          <a:stretch>
            <a:fillRect/>
          </a:stretch>
        </p:blipFill>
        <p:spPr bwMode="auto">
          <a:xfrm>
            <a:off x="1259632" y="4267300"/>
            <a:ext cx="2826584"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96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Materials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en-US" altLang="en-US" sz="2400" dirty="0"/>
              <a:t>Money manipulatives</a:t>
            </a:r>
          </a:p>
          <a:p>
            <a:pPr eaLnBrk="1" hangingPunct="1"/>
            <a:r>
              <a:rPr lang="en-US" altLang="en-US" sz="2400" dirty="0"/>
              <a:t>Manipulative mat</a:t>
            </a:r>
          </a:p>
          <a:p>
            <a:pPr eaLnBrk="1" hangingPunct="1"/>
            <a:r>
              <a:rPr lang="en-US" altLang="en-US" sz="2400" dirty="0"/>
              <a:t>Scissors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25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map&#10;&#10;Description automatically generated">
            <a:extLst>
              <a:ext uri="{FF2B5EF4-FFF2-40B4-BE49-F238E27FC236}">
                <a16:creationId xmlns:a16="http://schemas.microsoft.com/office/drawing/2014/main" id="{46548663-D191-421C-8C71-06C160B0F8E9}"/>
              </a:ext>
            </a:extLst>
          </p:cNvPr>
          <p:cNvPicPr>
            <a:picLocks noChangeAspect="1"/>
          </p:cNvPicPr>
          <p:nvPr/>
        </p:nvPicPr>
        <p:blipFill>
          <a:blip r:embed="rId2"/>
          <a:stretch>
            <a:fillRect/>
          </a:stretch>
        </p:blipFill>
        <p:spPr>
          <a:xfrm>
            <a:off x="199045" y="2932592"/>
            <a:ext cx="2428739" cy="1131292"/>
          </a:xfrm>
          <a:prstGeom prst="rect">
            <a:avLst/>
          </a:prstGeom>
        </p:spPr>
      </p:pic>
      <p:pic>
        <p:nvPicPr>
          <p:cNvPr id="14" name="Picture 13" descr="A picture containing map&#10;&#10;Description automatically generated">
            <a:extLst>
              <a:ext uri="{FF2B5EF4-FFF2-40B4-BE49-F238E27FC236}">
                <a16:creationId xmlns:a16="http://schemas.microsoft.com/office/drawing/2014/main" id="{FAB157FF-9347-42A8-B71A-2368FA96291B}"/>
              </a:ext>
            </a:extLst>
          </p:cNvPr>
          <p:cNvPicPr>
            <a:picLocks noChangeAspect="1"/>
          </p:cNvPicPr>
          <p:nvPr/>
        </p:nvPicPr>
        <p:blipFill>
          <a:blip r:embed="rId2"/>
          <a:stretch>
            <a:fillRect/>
          </a:stretch>
        </p:blipFill>
        <p:spPr>
          <a:xfrm>
            <a:off x="1612459" y="3883777"/>
            <a:ext cx="2428739" cy="1131292"/>
          </a:xfrm>
          <a:prstGeom prst="rect">
            <a:avLst/>
          </a:prstGeom>
        </p:spPr>
      </p:pic>
      <p:pic>
        <p:nvPicPr>
          <p:cNvPr id="12" name="Content Placeholder 10" descr="Map&#10;&#10;Description automatically generated">
            <a:extLst>
              <a:ext uri="{FF2B5EF4-FFF2-40B4-BE49-F238E27FC236}">
                <a16:creationId xmlns:a16="http://schemas.microsoft.com/office/drawing/2014/main" id="{B6DFB01F-4658-4831-BA31-73357C12391D}"/>
              </a:ext>
            </a:extLst>
          </p:cNvPr>
          <p:cNvPicPr>
            <a:picLocks noChangeAspect="1"/>
          </p:cNvPicPr>
          <p:nvPr/>
        </p:nvPicPr>
        <p:blipFill>
          <a:blip r:embed="rId3"/>
          <a:stretch>
            <a:fillRect/>
          </a:stretch>
        </p:blipFill>
        <p:spPr bwMode="auto">
          <a:xfrm>
            <a:off x="211585" y="4745980"/>
            <a:ext cx="2416199" cy="113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80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25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map&#10;&#10;Description automatically generated">
            <a:extLst>
              <a:ext uri="{FF2B5EF4-FFF2-40B4-BE49-F238E27FC236}">
                <a16:creationId xmlns:a16="http://schemas.microsoft.com/office/drawing/2014/main" id="{46548663-D191-421C-8C71-06C160B0F8E9}"/>
              </a:ext>
            </a:extLst>
          </p:cNvPr>
          <p:cNvPicPr>
            <a:picLocks noChangeAspect="1"/>
          </p:cNvPicPr>
          <p:nvPr/>
        </p:nvPicPr>
        <p:blipFill>
          <a:blip r:embed="rId2"/>
          <a:stretch>
            <a:fillRect/>
          </a:stretch>
        </p:blipFill>
        <p:spPr>
          <a:xfrm>
            <a:off x="199045" y="2932592"/>
            <a:ext cx="2428739" cy="1131292"/>
          </a:xfrm>
          <a:prstGeom prst="rect">
            <a:avLst/>
          </a:prstGeom>
        </p:spPr>
      </p:pic>
      <p:pic>
        <p:nvPicPr>
          <p:cNvPr id="14" name="Picture 13" descr="A picture containing map&#10;&#10;Description automatically generated">
            <a:extLst>
              <a:ext uri="{FF2B5EF4-FFF2-40B4-BE49-F238E27FC236}">
                <a16:creationId xmlns:a16="http://schemas.microsoft.com/office/drawing/2014/main" id="{FAB157FF-9347-42A8-B71A-2368FA96291B}"/>
              </a:ext>
            </a:extLst>
          </p:cNvPr>
          <p:cNvPicPr>
            <a:picLocks noChangeAspect="1"/>
          </p:cNvPicPr>
          <p:nvPr/>
        </p:nvPicPr>
        <p:blipFill>
          <a:blip r:embed="rId2"/>
          <a:stretch>
            <a:fillRect/>
          </a:stretch>
        </p:blipFill>
        <p:spPr>
          <a:xfrm>
            <a:off x="1612459" y="3862263"/>
            <a:ext cx="2428739" cy="1131292"/>
          </a:xfrm>
          <a:prstGeom prst="rect">
            <a:avLst/>
          </a:prstGeom>
        </p:spPr>
      </p:pic>
      <p:pic>
        <p:nvPicPr>
          <p:cNvPr id="13" name="Content Placeholder 7">
            <a:extLst>
              <a:ext uri="{FF2B5EF4-FFF2-40B4-BE49-F238E27FC236}">
                <a16:creationId xmlns:a16="http://schemas.microsoft.com/office/drawing/2014/main" id="{07E866EE-E5C1-49D3-BBB2-2D0EC6AAB7D5}"/>
              </a:ext>
            </a:extLst>
          </p:cNvPr>
          <p:cNvPicPr>
            <a:picLocks noChangeAspect="1"/>
          </p:cNvPicPr>
          <p:nvPr/>
        </p:nvPicPr>
        <p:blipFill>
          <a:blip r:embed="rId3"/>
          <a:stretch>
            <a:fillRect/>
          </a:stretch>
        </p:blipFill>
        <p:spPr bwMode="auto">
          <a:xfrm>
            <a:off x="199045" y="4740467"/>
            <a:ext cx="821484" cy="83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Content Placeholder 7">
            <a:extLst>
              <a:ext uri="{FF2B5EF4-FFF2-40B4-BE49-F238E27FC236}">
                <a16:creationId xmlns:a16="http://schemas.microsoft.com/office/drawing/2014/main" id="{D4ABC048-9A69-4409-8DBC-86CC3B4A763C}"/>
              </a:ext>
            </a:extLst>
          </p:cNvPr>
          <p:cNvPicPr>
            <a:picLocks noChangeAspect="1"/>
          </p:cNvPicPr>
          <p:nvPr/>
        </p:nvPicPr>
        <p:blipFill>
          <a:blip r:embed="rId3"/>
          <a:stretch>
            <a:fillRect/>
          </a:stretch>
        </p:blipFill>
        <p:spPr bwMode="auto">
          <a:xfrm>
            <a:off x="1051289" y="4927439"/>
            <a:ext cx="821484" cy="83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ontent Placeholder 7" descr="A close up of a coin&#10;&#10;Description automatically generated with medium confidence">
            <a:extLst>
              <a:ext uri="{FF2B5EF4-FFF2-40B4-BE49-F238E27FC236}">
                <a16:creationId xmlns:a16="http://schemas.microsoft.com/office/drawing/2014/main" id="{0D475073-92ED-48FC-AABC-F21DF65343C3}"/>
              </a:ext>
            </a:extLst>
          </p:cNvPr>
          <p:cNvPicPr>
            <a:picLocks noChangeAspect="1"/>
          </p:cNvPicPr>
          <p:nvPr/>
        </p:nvPicPr>
        <p:blipFill>
          <a:blip r:embed="rId4"/>
          <a:stretch>
            <a:fillRect/>
          </a:stretch>
        </p:blipFill>
        <p:spPr bwMode="auto">
          <a:xfrm>
            <a:off x="1907704" y="4893480"/>
            <a:ext cx="808430" cy="83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281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14  .  25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text&#10;&#10;Description automatically generated">
            <a:extLst>
              <a:ext uri="{FF2B5EF4-FFF2-40B4-BE49-F238E27FC236}">
                <a16:creationId xmlns:a16="http://schemas.microsoft.com/office/drawing/2014/main" id="{39F892EA-B33D-4CA8-9477-5041494E2078}"/>
              </a:ext>
            </a:extLst>
          </p:cNvPr>
          <p:cNvPicPr>
            <a:picLocks noChangeAspect="1"/>
          </p:cNvPicPr>
          <p:nvPr/>
        </p:nvPicPr>
        <p:blipFill>
          <a:blip r:embed="rId2"/>
          <a:stretch>
            <a:fillRect/>
          </a:stretch>
        </p:blipFill>
        <p:spPr bwMode="auto">
          <a:xfrm>
            <a:off x="7654795" y="116632"/>
            <a:ext cx="1205043" cy="130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62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14  .  25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A picture containing map&#10;&#10;Description automatically generated">
            <a:extLst>
              <a:ext uri="{FF2B5EF4-FFF2-40B4-BE49-F238E27FC236}">
                <a16:creationId xmlns:a16="http://schemas.microsoft.com/office/drawing/2014/main" id="{C6A3025E-90E0-451E-A8A9-471276BE96AB}"/>
              </a:ext>
            </a:extLst>
          </p:cNvPr>
          <p:cNvPicPr>
            <a:picLocks noChangeAspect="1"/>
          </p:cNvPicPr>
          <p:nvPr/>
        </p:nvPicPr>
        <p:blipFill>
          <a:blip r:embed="rId2"/>
          <a:stretch>
            <a:fillRect/>
          </a:stretch>
        </p:blipFill>
        <p:spPr>
          <a:xfrm>
            <a:off x="405302" y="3088603"/>
            <a:ext cx="2428739" cy="1131292"/>
          </a:xfrm>
          <a:prstGeom prst="rect">
            <a:avLst/>
          </a:prstGeom>
        </p:spPr>
      </p:pic>
      <p:pic>
        <p:nvPicPr>
          <p:cNvPr id="13" name="Content Placeholder 7">
            <a:extLst>
              <a:ext uri="{FF2B5EF4-FFF2-40B4-BE49-F238E27FC236}">
                <a16:creationId xmlns:a16="http://schemas.microsoft.com/office/drawing/2014/main" id="{440F9252-5ED9-41A9-8EA5-EF32218F282C}"/>
              </a:ext>
            </a:extLst>
          </p:cNvPr>
          <p:cNvPicPr>
            <a:picLocks noChangeAspect="1"/>
          </p:cNvPicPr>
          <p:nvPr/>
        </p:nvPicPr>
        <p:blipFill>
          <a:blip r:embed="rId3"/>
          <a:stretch>
            <a:fillRect/>
          </a:stretch>
        </p:blipFill>
        <p:spPr bwMode="auto">
          <a:xfrm>
            <a:off x="1540643" y="4251347"/>
            <a:ext cx="1179291" cy="12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7">
            <a:extLst>
              <a:ext uri="{FF2B5EF4-FFF2-40B4-BE49-F238E27FC236}">
                <a16:creationId xmlns:a16="http://schemas.microsoft.com/office/drawing/2014/main" id="{8360C189-B3AD-451B-8A00-9A1CFF07A4E5}"/>
              </a:ext>
            </a:extLst>
          </p:cNvPr>
          <p:cNvPicPr>
            <a:picLocks noChangeAspect="1"/>
          </p:cNvPicPr>
          <p:nvPr/>
        </p:nvPicPr>
        <p:blipFill>
          <a:blip r:embed="rId3"/>
          <a:stretch>
            <a:fillRect/>
          </a:stretch>
        </p:blipFill>
        <p:spPr bwMode="auto">
          <a:xfrm>
            <a:off x="2777610" y="4462660"/>
            <a:ext cx="1179291" cy="12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Content Placeholder 7" descr="A picture containing object, coin&#10;&#10;Description automatically generated">
            <a:extLst>
              <a:ext uri="{FF2B5EF4-FFF2-40B4-BE49-F238E27FC236}">
                <a16:creationId xmlns:a16="http://schemas.microsoft.com/office/drawing/2014/main" id="{F499D69B-E8BE-418E-ABEF-5D4862349EE8}"/>
              </a:ext>
            </a:extLst>
          </p:cNvPr>
          <p:cNvPicPr>
            <a:picLocks noGrp="1" noChangeAspect="1"/>
          </p:cNvPicPr>
          <p:nvPr>
            <p:ph idx="1"/>
          </p:nvPr>
        </p:nvPicPr>
        <p:blipFill>
          <a:blip r:embed="rId4"/>
          <a:stretch>
            <a:fillRect/>
          </a:stretch>
        </p:blipFill>
        <p:spPr>
          <a:xfrm>
            <a:off x="6018105" y="3424330"/>
            <a:ext cx="1556471" cy="1591129"/>
          </a:xfrm>
        </p:spPr>
      </p:pic>
    </p:spTree>
    <p:extLst>
      <p:ext uri="{BB962C8B-B14F-4D97-AF65-F5344CB8AC3E}">
        <p14:creationId xmlns:p14="http://schemas.microsoft.com/office/powerpoint/2010/main" val="364008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14  .  25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A picture containing map&#10;&#10;Description automatically generated">
            <a:extLst>
              <a:ext uri="{FF2B5EF4-FFF2-40B4-BE49-F238E27FC236}">
                <a16:creationId xmlns:a16="http://schemas.microsoft.com/office/drawing/2014/main" id="{C6A3025E-90E0-451E-A8A9-471276BE96AB}"/>
              </a:ext>
            </a:extLst>
          </p:cNvPr>
          <p:cNvPicPr>
            <a:picLocks noChangeAspect="1"/>
          </p:cNvPicPr>
          <p:nvPr/>
        </p:nvPicPr>
        <p:blipFill>
          <a:blip r:embed="rId2"/>
          <a:stretch>
            <a:fillRect/>
          </a:stretch>
        </p:blipFill>
        <p:spPr>
          <a:xfrm>
            <a:off x="405302" y="3088603"/>
            <a:ext cx="2428739" cy="1131292"/>
          </a:xfrm>
          <a:prstGeom prst="rect">
            <a:avLst/>
          </a:prstGeom>
        </p:spPr>
      </p:pic>
      <p:pic>
        <p:nvPicPr>
          <p:cNvPr id="13" name="Content Placeholder 7">
            <a:extLst>
              <a:ext uri="{FF2B5EF4-FFF2-40B4-BE49-F238E27FC236}">
                <a16:creationId xmlns:a16="http://schemas.microsoft.com/office/drawing/2014/main" id="{440F9252-5ED9-41A9-8EA5-EF32218F282C}"/>
              </a:ext>
            </a:extLst>
          </p:cNvPr>
          <p:cNvPicPr>
            <a:picLocks noChangeAspect="1"/>
          </p:cNvPicPr>
          <p:nvPr/>
        </p:nvPicPr>
        <p:blipFill>
          <a:blip r:embed="rId3"/>
          <a:stretch>
            <a:fillRect/>
          </a:stretch>
        </p:blipFill>
        <p:spPr bwMode="auto">
          <a:xfrm>
            <a:off x="1540643" y="4251347"/>
            <a:ext cx="1179291" cy="12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7">
            <a:extLst>
              <a:ext uri="{FF2B5EF4-FFF2-40B4-BE49-F238E27FC236}">
                <a16:creationId xmlns:a16="http://schemas.microsoft.com/office/drawing/2014/main" id="{8360C189-B3AD-451B-8A00-9A1CFF07A4E5}"/>
              </a:ext>
            </a:extLst>
          </p:cNvPr>
          <p:cNvPicPr>
            <a:picLocks noChangeAspect="1"/>
          </p:cNvPicPr>
          <p:nvPr/>
        </p:nvPicPr>
        <p:blipFill>
          <a:blip r:embed="rId3"/>
          <a:stretch>
            <a:fillRect/>
          </a:stretch>
        </p:blipFill>
        <p:spPr bwMode="auto">
          <a:xfrm>
            <a:off x="2777610" y="4462660"/>
            <a:ext cx="1179291" cy="12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ontent Placeholder 11" descr="A picture containing object, coin&#10;&#10;Description automatically generated">
            <a:extLst>
              <a:ext uri="{FF2B5EF4-FFF2-40B4-BE49-F238E27FC236}">
                <a16:creationId xmlns:a16="http://schemas.microsoft.com/office/drawing/2014/main" id="{8366946D-5B82-4546-8492-87F842E9B5BA}"/>
              </a:ext>
            </a:extLst>
          </p:cNvPr>
          <p:cNvPicPr>
            <a:picLocks noChangeAspect="1"/>
          </p:cNvPicPr>
          <p:nvPr/>
        </p:nvPicPr>
        <p:blipFill>
          <a:blip r:embed="rId4"/>
          <a:stretch>
            <a:fillRect/>
          </a:stretch>
        </p:blipFill>
        <p:spPr bwMode="auto">
          <a:xfrm>
            <a:off x="5768762" y="3437039"/>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Content Placeholder 11" descr="A picture containing object, coin&#10;&#10;Description automatically generated">
            <a:extLst>
              <a:ext uri="{FF2B5EF4-FFF2-40B4-BE49-F238E27FC236}">
                <a16:creationId xmlns:a16="http://schemas.microsoft.com/office/drawing/2014/main" id="{76C95521-607F-439F-A42B-0E823622FE2E}"/>
              </a:ext>
            </a:extLst>
          </p:cNvPr>
          <p:cNvPicPr>
            <a:picLocks noChangeAspect="1"/>
          </p:cNvPicPr>
          <p:nvPr/>
        </p:nvPicPr>
        <p:blipFill>
          <a:blip r:embed="rId4"/>
          <a:stretch>
            <a:fillRect/>
          </a:stretch>
        </p:blipFill>
        <p:spPr bwMode="auto">
          <a:xfrm>
            <a:off x="7013711" y="3088603"/>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A silver coin with a seal on it&#10;&#10;Description automatically generated with low confidence">
            <a:extLst>
              <a:ext uri="{FF2B5EF4-FFF2-40B4-BE49-F238E27FC236}">
                <a16:creationId xmlns:a16="http://schemas.microsoft.com/office/drawing/2014/main" id="{2C910B9F-09E0-4A75-B5F1-A8C0D41990EF}"/>
              </a:ext>
            </a:extLst>
          </p:cNvPr>
          <p:cNvPicPr>
            <a:picLocks noChangeAspect="1"/>
          </p:cNvPicPr>
          <p:nvPr/>
        </p:nvPicPr>
        <p:blipFill>
          <a:blip r:embed="rId5"/>
          <a:stretch>
            <a:fillRect/>
          </a:stretch>
        </p:blipFill>
        <p:spPr>
          <a:xfrm>
            <a:off x="6574795" y="4251347"/>
            <a:ext cx="1178986" cy="1186089"/>
          </a:xfrm>
          <a:prstGeom prst="rect">
            <a:avLst/>
          </a:prstGeom>
        </p:spPr>
      </p:pic>
    </p:spTree>
    <p:extLst>
      <p:ext uri="{BB962C8B-B14F-4D97-AF65-F5344CB8AC3E}">
        <p14:creationId xmlns:p14="http://schemas.microsoft.com/office/powerpoint/2010/main" val="426699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32  .  45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text&#10;&#10;Description automatically generated">
            <a:extLst>
              <a:ext uri="{FF2B5EF4-FFF2-40B4-BE49-F238E27FC236}">
                <a16:creationId xmlns:a16="http://schemas.microsoft.com/office/drawing/2014/main" id="{39F892EA-B33D-4CA8-9477-5041494E2078}"/>
              </a:ext>
            </a:extLst>
          </p:cNvPr>
          <p:cNvPicPr>
            <a:picLocks noChangeAspect="1"/>
          </p:cNvPicPr>
          <p:nvPr/>
        </p:nvPicPr>
        <p:blipFill>
          <a:blip r:embed="rId2"/>
          <a:stretch>
            <a:fillRect/>
          </a:stretch>
        </p:blipFill>
        <p:spPr bwMode="auto">
          <a:xfrm>
            <a:off x="7654795" y="116632"/>
            <a:ext cx="1205043" cy="130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409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32  .  45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picture containing map&#10;&#10;Description automatically generated">
            <a:extLst>
              <a:ext uri="{FF2B5EF4-FFF2-40B4-BE49-F238E27FC236}">
                <a16:creationId xmlns:a16="http://schemas.microsoft.com/office/drawing/2014/main" id="{2E9993A3-4831-45E3-BACE-B78387C24569}"/>
              </a:ext>
            </a:extLst>
          </p:cNvPr>
          <p:cNvPicPr>
            <a:picLocks noChangeAspect="1"/>
          </p:cNvPicPr>
          <p:nvPr/>
        </p:nvPicPr>
        <p:blipFill>
          <a:blip r:embed="rId2"/>
          <a:stretch>
            <a:fillRect/>
          </a:stretch>
        </p:blipFill>
        <p:spPr>
          <a:xfrm>
            <a:off x="374325" y="4329749"/>
            <a:ext cx="2428739" cy="1131292"/>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40F5E921-054E-4F45-BE60-C94E8DADCA75}"/>
              </a:ext>
            </a:extLst>
          </p:cNvPr>
          <p:cNvPicPr>
            <a:picLocks noChangeAspect="1"/>
          </p:cNvPicPr>
          <p:nvPr/>
        </p:nvPicPr>
        <p:blipFill>
          <a:blip r:embed="rId3"/>
          <a:stretch>
            <a:fillRect/>
          </a:stretch>
        </p:blipFill>
        <p:spPr>
          <a:xfrm>
            <a:off x="186546" y="3100998"/>
            <a:ext cx="2429972" cy="1131293"/>
          </a:xfrm>
          <a:prstGeom prst="rect">
            <a:avLst/>
          </a:prstGeom>
        </p:spPr>
      </p:pic>
      <p:pic>
        <p:nvPicPr>
          <p:cNvPr id="15" name="Content Placeholder 7">
            <a:extLst>
              <a:ext uri="{FF2B5EF4-FFF2-40B4-BE49-F238E27FC236}">
                <a16:creationId xmlns:a16="http://schemas.microsoft.com/office/drawing/2014/main" id="{0EED6901-6915-447D-8E8E-FD2C88EE3A07}"/>
              </a:ext>
            </a:extLst>
          </p:cNvPr>
          <p:cNvPicPr>
            <a:picLocks noChangeAspect="1"/>
          </p:cNvPicPr>
          <p:nvPr/>
        </p:nvPicPr>
        <p:blipFill>
          <a:blip r:embed="rId4"/>
          <a:stretch>
            <a:fillRect/>
          </a:stretch>
        </p:blipFill>
        <p:spPr bwMode="auto">
          <a:xfrm>
            <a:off x="2915816" y="3669042"/>
            <a:ext cx="1179291" cy="12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ontent Placeholder 11" descr="A picture containing object, coin&#10;&#10;Description automatically generated">
            <a:extLst>
              <a:ext uri="{FF2B5EF4-FFF2-40B4-BE49-F238E27FC236}">
                <a16:creationId xmlns:a16="http://schemas.microsoft.com/office/drawing/2014/main" id="{208D0394-6099-48C2-BE28-54448C0E8C6B}"/>
              </a:ext>
            </a:extLst>
          </p:cNvPr>
          <p:cNvPicPr>
            <a:picLocks noChangeAspect="1"/>
          </p:cNvPicPr>
          <p:nvPr/>
        </p:nvPicPr>
        <p:blipFill>
          <a:blip r:embed="rId5"/>
          <a:stretch>
            <a:fillRect/>
          </a:stretch>
        </p:blipFill>
        <p:spPr bwMode="auto">
          <a:xfrm>
            <a:off x="5217183" y="3248983"/>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A silver coin with a seal on it&#10;&#10;Description automatically generated with low confidence">
            <a:extLst>
              <a:ext uri="{FF2B5EF4-FFF2-40B4-BE49-F238E27FC236}">
                <a16:creationId xmlns:a16="http://schemas.microsoft.com/office/drawing/2014/main" id="{6292D3C8-6749-46B3-A0DD-93F3ED91B2A2}"/>
              </a:ext>
            </a:extLst>
          </p:cNvPr>
          <p:cNvPicPr>
            <a:picLocks noChangeAspect="1"/>
          </p:cNvPicPr>
          <p:nvPr/>
        </p:nvPicPr>
        <p:blipFill>
          <a:blip r:embed="rId6"/>
          <a:stretch>
            <a:fillRect/>
          </a:stretch>
        </p:blipFill>
        <p:spPr>
          <a:xfrm>
            <a:off x="7380312" y="3635736"/>
            <a:ext cx="1178986" cy="1186089"/>
          </a:xfrm>
          <a:prstGeom prst="rect">
            <a:avLst/>
          </a:prstGeom>
        </p:spPr>
      </p:pic>
      <p:pic>
        <p:nvPicPr>
          <p:cNvPr id="18" name="Content Placeholder 11" descr="A picture containing object, coin&#10;&#10;Description automatically generated">
            <a:extLst>
              <a:ext uri="{FF2B5EF4-FFF2-40B4-BE49-F238E27FC236}">
                <a16:creationId xmlns:a16="http://schemas.microsoft.com/office/drawing/2014/main" id="{0CA451BC-97B3-41CB-9D5E-55A75F31B207}"/>
              </a:ext>
            </a:extLst>
          </p:cNvPr>
          <p:cNvPicPr>
            <a:picLocks noChangeAspect="1"/>
          </p:cNvPicPr>
          <p:nvPr/>
        </p:nvPicPr>
        <p:blipFill>
          <a:blip r:embed="rId5"/>
          <a:stretch>
            <a:fillRect/>
          </a:stretch>
        </p:blipFill>
        <p:spPr bwMode="auto">
          <a:xfrm>
            <a:off x="6322901" y="3245473"/>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Content Placeholder 11" descr="A picture containing object, coin&#10;&#10;Description automatically generated">
            <a:extLst>
              <a:ext uri="{FF2B5EF4-FFF2-40B4-BE49-F238E27FC236}">
                <a16:creationId xmlns:a16="http://schemas.microsoft.com/office/drawing/2014/main" id="{14E150B3-6313-42F6-B6E8-056E298B877A}"/>
              </a:ext>
            </a:extLst>
          </p:cNvPr>
          <p:cNvPicPr>
            <a:picLocks noChangeAspect="1"/>
          </p:cNvPicPr>
          <p:nvPr/>
        </p:nvPicPr>
        <p:blipFill>
          <a:blip r:embed="rId5"/>
          <a:stretch>
            <a:fillRect/>
          </a:stretch>
        </p:blipFill>
        <p:spPr bwMode="auto">
          <a:xfrm>
            <a:off x="5238799" y="4312175"/>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Content Placeholder 11" descr="A picture containing object, coin&#10;&#10;Description automatically generated">
            <a:extLst>
              <a:ext uri="{FF2B5EF4-FFF2-40B4-BE49-F238E27FC236}">
                <a16:creationId xmlns:a16="http://schemas.microsoft.com/office/drawing/2014/main" id="{3C577253-E25C-49DC-8123-F073C95A9FDB}"/>
              </a:ext>
            </a:extLst>
          </p:cNvPr>
          <p:cNvPicPr>
            <a:picLocks noChangeAspect="1"/>
          </p:cNvPicPr>
          <p:nvPr/>
        </p:nvPicPr>
        <p:blipFill>
          <a:blip r:embed="rId5"/>
          <a:stretch>
            <a:fillRect/>
          </a:stretch>
        </p:blipFill>
        <p:spPr bwMode="auto">
          <a:xfrm>
            <a:off x="6322900" y="4329749"/>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314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32  .  45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picture containing map&#10;&#10;Description automatically generated">
            <a:extLst>
              <a:ext uri="{FF2B5EF4-FFF2-40B4-BE49-F238E27FC236}">
                <a16:creationId xmlns:a16="http://schemas.microsoft.com/office/drawing/2014/main" id="{2E9993A3-4831-45E3-BACE-B78387C24569}"/>
              </a:ext>
            </a:extLst>
          </p:cNvPr>
          <p:cNvPicPr>
            <a:picLocks noChangeAspect="1"/>
          </p:cNvPicPr>
          <p:nvPr/>
        </p:nvPicPr>
        <p:blipFill>
          <a:blip r:embed="rId2"/>
          <a:stretch>
            <a:fillRect/>
          </a:stretch>
        </p:blipFill>
        <p:spPr>
          <a:xfrm>
            <a:off x="374325" y="4329749"/>
            <a:ext cx="2428739" cy="1131292"/>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40F5E921-054E-4F45-BE60-C94E8DADCA75}"/>
              </a:ext>
            </a:extLst>
          </p:cNvPr>
          <p:cNvPicPr>
            <a:picLocks noChangeAspect="1"/>
          </p:cNvPicPr>
          <p:nvPr/>
        </p:nvPicPr>
        <p:blipFill>
          <a:blip r:embed="rId3"/>
          <a:stretch>
            <a:fillRect/>
          </a:stretch>
        </p:blipFill>
        <p:spPr>
          <a:xfrm>
            <a:off x="186546" y="3100998"/>
            <a:ext cx="2429972" cy="1131293"/>
          </a:xfrm>
          <a:prstGeom prst="rect">
            <a:avLst/>
          </a:prstGeom>
        </p:spPr>
      </p:pic>
      <p:pic>
        <p:nvPicPr>
          <p:cNvPr id="15" name="Content Placeholder 7">
            <a:extLst>
              <a:ext uri="{FF2B5EF4-FFF2-40B4-BE49-F238E27FC236}">
                <a16:creationId xmlns:a16="http://schemas.microsoft.com/office/drawing/2014/main" id="{0EED6901-6915-447D-8E8E-FD2C88EE3A07}"/>
              </a:ext>
            </a:extLst>
          </p:cNvPr>
          <p:cNvPicPr>
            <a:picLocks noChangeAspect="1"/>
          </p:cNvPicPr>
          <p:nvPr/>
        </p:nvPicPr>
        <p:blipFill>
          <a:blip r:embed="rId4"/>
          <a:stretch>
            <a:fillRect/>
          </a:stretch>
        </p:blipFill>
        <p:spPr bwMode="auto">
          <a:xfrm>
            <a:off x="2915816" y="3669042"/>
            <a:ext cx="1179291" cy="12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ontent Placeholder 11" descr="A picture containing object, coin&#10;&#10;Description automatically generated">
            <a:extLst>
              <a:ext uri="{FF2B5EF4-FFF2-40B4-BE49-F238E27FC236}">
                <a16:creationId xmlns:a16="http://schemas.microsoft.com/office/drawing/2014/main" id="{208D0394-6099-48C2-BE28-54448C0E8C6B}"/>
              </a:ext>
            </a:extLst>
          </p:cNvPr>
          <p:cNvPicPr>
            <a:picLocks noChangeAspect="1"/>
          </p:cNvPicPr>
          <p:nvPr/>
        </p:nvPicPr>
        <p:blipFill>
          <a:blip r:embed="rId5"/>
          <a:stretch>
            <a:fillRect/>
          </a:stretch>
        </p:blipFill>
        <p:spPr bwMode="auto">
          <a:xfrm>
            <a:off x="7275177" y="4329749"/>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Content Placeholder 11" descr="A picture containing object, coin&#10;&#10;Description automatically generated">
            <a:extLst>
              <a:ext uri="{FF2B5EF4-FFF2-40B4-BE49-F238E27FC236}">
                <a16:creationId xmlns:a16="http://schemas.microsoft.com/office/drawing/2014/main" id="{0CA451BC-97B3-41CB-9D5E-55A75F31B207}"/>
              </a:ext>
            </a:extLst>
          </p:cNvPr>
          <p:cNvPicPr>
            <a:picLocks noChangeAspect="1"/>
          </p:cNvPicPr>
          <p:nvPr/>
        </p:nvPicPr>
        <p:blipFill>
          <a:blip r:embed="rId5"/>
          <a:stretch>
            <a:fillRect/>
          </a:stretch>
        </p:blipFill>
        <p:spPr bwMode="auto">
          <a:xfrm>
            <a:off x="7275177" y="3174990"/>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Content Placeholder 7" descr="A picture containing object, coin&#10;&#10;Description automatically generated">
            <a:extLst>
              <a:ext uri="{FF2B5EF4-FFF2-40B4-BE49-F238E27FC236}">
                <a16:creationId xmlns:a16="http://schemas.microsoft.com/office/drawing/2014/main" id="{EFFEA596-EB35-4CB0-88F5-B95D11BBB524}"/>
              </a:ext>
            </a:extLst>
          </p:cNvPr>
          <p:cNvPicPr>
            <a:picLocks noGrp="1" noChangeAspect="1"/>
          </p:cNvPicPr>
          <p:nvPr>
            <p:ph idx="1"/>
          </p:nvPr>
        </p:nvPicPr>
        <p:blipFill>
          <a:blip r:embed="rId6"/>
          <a:stretch>
            <a:fillRect/>
          </a:stretch>
        </p:blipFill>
        <p:spPr>
          <a:xfrm>
            <a:off x="5770712" y="3595034"/>
            <a:ext cx="1292044" cy="1320814"/>
          </a:xfrm>
        </p:spPr>
      </p:pic>
    </p:spTree>
    <p:extLst>
      <p:ext uri="{BB962C8B-B14F-4D97-AF65-F5344CB8AC3E}">
        <p14:creationId xmlns:p14="http://schemas.microsoft.com/office/powerpoint/2010/main" val="3301895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619672" y="1765164"/>
            <a:ext cx="5544616"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32  .  45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picture containing map&#10;&#10;Description automatically generated">
            <a:extLst>
              <a:ext uri="{FF2B5EF4-FFF2-40B4-BE49-F238E27FC236}">
                <a16:creationId xmlns:a16="http://schemas.microsoft.com/office/drawing/2014/main" id="{2E9993A3-4831-45E3-BACE-B78387C24569}"/>
              </a:ext>
            </a:extLst>
          </p:cNvPr>
          <p:cNvPicPr>
            <a:picLocks noChangeAspect="1"/>
          </p:cNvPicPr>
          <p:nvPr/>
        </p:nvPicPr>
        <p:blipFill>
          <a:blip r:embed="rId2"/>
          <a:stretch>
            <a:fillRect/>
          </a:stretch>
        </p:blipFill>
        <p:spPr>
          <a:xfrm>
            <a:off x="101555" y="2993753"/>
            <a:ext cx="2428739" cy="1131292"/>
          </a:xfrm>
          <a:prstGeom prst="rect">
            <a:avLst/>
          </a:prstGeom>
        </p:spPr>
      </p:pic>
      <p:pic>
        <p:nvPicPr>
          <p:cNvPr id="15" name="Content Placeholder 7">
            <a:extLst>
              <a:ext uri="{FF2B5EF4-FFF2-40B4-BE49-F238E27FC236}">
                <a16:creationId xmlns:a16="http://schemas.microsoft.com/office/drawing/2014/main" id="{0EED6901-6915-447D-8E8E-FD2C88EE3A07}"/>
              </a:ext>
            </a:extLst>
          </p:cNvPr>
          <p:cNvPicPr>
            <a:picLocks noChangeAspect="1"/>
          </p:cNvPicPr>
          <p:nvPr/>
        </p:nvPicPr>
        <p:blipFill>
          <a:blip r:embed="rId3"/>
          <a:stretch>
            <a:fillRect/>
          </a:stretch>
        </p:blipFill>
        <p:spPr bwMode="auto">
          <a:xfrm>
            <a:off x="2915816" y="3669042"/>
            <a:ext cx="1179291" cy="12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ontent Placeholder 11" descr="A picture containing object, coin&#10;&#10;Description automatically generated">
            <a:extLst>
              <a:ext uri="{FF2B5EF4-FFF2-40B4-BE49-F238E27FC236}">
                <a16:creationId xmlns:a16="http://schemas.microsoft.com/office/drawing/2014/main" id="{208D0394-6099-48C2-BE28-54448C0E8C6B}"/>
              </a:ext>
            </a:extLst>
          </p:cNvPr>
          <p:cNvPicPr>
            <a:picLocks noChangeAspect="1"/>
          </p:cNvPicPr>
          <p:nvPr/>
        </p:nvPicPr>
        <p:blipFill>
          <a:blip r:embed="rId4"/>
          <a:stretch>
            <a:fillRect/>
          </a:stretch>
        </p:blipFill>
        <p:spPr bwMode="auto">
          <a:xfrm>
            <a:off x="7275177" y="4329749"/>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Content Placeholder 11" descr="A picture containing object, coin&#10;&#10;Description automatically generated">
            <a:extLst>
              <a:ext uri="{FF2B5EF4-FFF2-40B4-BE49-F238E27FC236}">
                <a16:creationId xmlns:a16="http://schemas.microsoft.com/office/drawing/2014/main" id="{0CA451BC-97B3-41CB-9D5E-55A75F31B207}"/>
              </a:ext>
            </a:extLst>
          </p:cNvPr>
          <p:cNvPicPr>
            <a:picLocks noChangeAspect="1"/>
          </p:cNvPicPr>
          <p:nvPr/>
        </p:nvPicPr>
        <p:blipFill>
          <a:blip r:embed="rId4"/>
          <a:stretch>
            <a:fillRect/>
          </a:stretch>
        </p:blipFill>
        <p:spPr bwMode="auto">
          <a:xfrm>
            <a:off x="7275177" y="3174990"/>
            <a:ext cx="965749" cy="9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Content Placeholder 7" descr="A picture containing object, coin&#10;&#10;Description automatically generated">
            <a:extLst>
              <a:ext uri="{FF2B5EF4-FFF2-40B4-BE49-F238E27FC236}">
                <a16:creationId xmlns:a16="http://schemas.microsoft.com/office/drawing/2014/main" id="{EFFEA596-EB35-4CB0-88F5-B95D11BBB524}"/>
              </a:ext>
            </a:extLst>
          </p:cNvPr>
          <p:cNvPicPr>
            <a:picLocks noGrp="1" noChangeAspect="1"/>
          </p:cNvPicPr>
          <p:nvPr>
            <p:ph idx="1"/>
          </p:nvPr>
        </p:nvPicPr>
        <p:blipFill>
          <a:blip r:embed="rId5"/>
          <a:stretch>
            <a:fillRect/>
          </a:stretch>
        </p:blipFill>
        <p:spPr>
          <a:xfrm>
            <a:off x="5770712" y="3595034"/>
            <a:ext cx="1292044" cy="1320814"/>
          </a:xfrm>
        </p:spPr>
      </p:pic>
      <p:pic>
        <p:nvPicPr>
          <p:cNvPr id="17" name="Picture 16" descr="A picture containing map&#10;&#10;Description automatically generated">
            <a:extLst>
              <a:ext uri="{FF2B5EF4-FFF2-40B4-BE49-F238E27FC236}">
                <a16:creationId xmlns:a16="http://schemas.microsoft.com/office/drawing/2014/main" id="{195F3D22-CB4D-4FE6-8504-4AC38ADFC85F}"/>
              </a:ext>
            </a:extLst>
          </p:cNvPr>
          <p:cNvPicPr>
            <a:picLocks noChangeAspect="1"/>
          </p:cNvPicPr>
          <p:nvPr/>
        </p:nvPicPr>
        <p:blipFill>
          <a:blip r:embed="rId2"/>
          <a:stretch>
            <a:fillRect/>
          </a:stretch>
        </p:blipFill>
        <p:spPr>
          <a:xfrm>
            <a:off x="412977" y="4005064"/>
            <a:ext cx="2428739" cy="1131292"/>
          </a:xfrm>
          <a:prstGeom prst="rect">
            <a:avLst/>
          </a:prstGeom>
        </p:spPr>
      </p:pic>
      <p:pic>
        <p:nvPicPr>
          <p:cNvPr id="19" name="Picture 18" descr="A picture containing map&#10;&#10;Description automatically generated">
            <a:extLst>
              <a:ext uri="{FF2B5EF4-FFF2-40B4-BE49-F238E27FC236}">
                <a16:creationId xmlns:a16="http://schemas.microsoft.com/office/drawing/2014/main" id="{06288FAD-C3D7-4E03-9D65-63227DD2FD87}"/>
              </a:ext>
            </a:extLst>
          </p:cNvPr>
          <p:cNvPicPr>
            <a:picLocks noChangeAspect="1"/>
          </p:cNvPicPr>
          <p:nvPr/>
        </p:nvPicPr>
        <p:blipFill>
          <a:blip r:embed="rId2"/>
          <a:stretch>
            <a:fillRect/>
          </a:stretch>
        </p:blipFill>
        <p:spPr>
          <a:xfrm>
            <a:off x="819863" y="4958045"/>
            <a:ext cx="2428739" cy="1131292"/>
          </a:xfrm>
          <a:prstGeom prst="rect">
            <a:avLst/>
          </a:prstGeom>
        </p:spPr>
      </p:pic>
    </p:spTree>
    <p:extLst>
      <p:ext uri="{BB962C8B-B14F-4D97-AF65-F5344CB8AC3E}">
        <p14:creationId xmlns:p14="http://schemas.microsoft.com/office/powerpoint/2010/main" val="2282228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endParaRPr lang="en-US" altLang="en-US"/>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0225" y="0"/>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788393" y="620688"/>
            <a:ext cx="8067997" cy="523220"/>
          </a:xfrm>
          <a:prstGeom prst="rect">
            <a:avLst/>
          </a:prstGeom>
          <a:noFill/>
        </p:spPr>
        <p:txBody>
          <a:bodyPr wrap="square" rtlCol="0">
            <a:spAutoFit/>
          </a:bodyPr>
          <a:lstStyle/>
          <a:p>
            <a:pPr algn="ctr"/>
            <a:r>
              <a:rPr lang="en-US" sz="2800" b="1" dirty="0">
                <a:solidFill>
                  <a:srgbClr val="477E27"/>
                </a:solidFill>
                <a:latin typeface="Open Sans" panose="020B0606030504020204" pitchFamily="34" charset="0"/>
                <a:ea typeface="Open Sans" panose="020B0606030504020204" pitchFamily="34" charset="0"/>
                <a:cs typeface="Open Sans" panose="020B0606030504020204" pitchFamily="34" charset="0"/>
              </a:rPr>
              <a:t>Little Cents can make Mighty Dollars!</a:t>
            </a:r>
            <a:endParaRPr lang="en-CA" sz="2800" b="1" dirty="0">
              <a:solidFill>
                <a:srgbClr val="477E2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68138C1-EEFE-4B6B-96CD-8AD10ECB6CBE}"/>
              </a:ext>
            </a:extLst>
          </p:cNvPr>
          <p:cNvPicPr>
            <a:picLocks noChangeAspect="1"/>
          </p:cNvPicPr>
          <p:nvPr/>
        </p:nvPicPr>
        <p:blipFill>
          <a:blip r:embed="rId2"/>
          <a:stretch>
            <a:fillRect/>
          </a:stretch>
        </p:blipFill>
        <p:spPr>
          <a:xfrm>
            <a:off x="395536" y="1628800"/>
            <a:ext cx="3575846" cy="3351919"/>
          </a:xfrm>
          <a:prstGeom prst="rect">
            <a:avLst/>
          </a:prstGeom>
        </p:spPr>
      </p:pic>
      <p:pic>
        <p:nvPicPr>
          <p:cNvPr id="11" name="Content Placeholder 7" descr="A picture containing object, coin&#10;&#10;Description automatically generated">
            <a:extLst>
              <a:ext uri="{FF2B5EF4-FFF2-40B4-BE49-F238E27FC236}">
                <a16:creationId xmlns:a16="http://schemas.microsoft.com/office/drawing/2014/main" id="{03227F1B-46DE-40A7-8ED5-340331224FC2}"/>
              </a:ext>
            </a:extLst>
          </p:cNvPr>
          <p:cNvPicPr>
            <a:picLocks noChangeAspect="1"/>
          </p:cNvPicPr>
          <p:nvPr/>
        </p:nvPicPr>
        <p:blipFill>
          <a:blip r:embed="rId3"/>
          <a:stretch>
            <a:fillRect/>
          </a:stretch>
        </p:blipFill>
        <p:spPr bwMode="auto">
          <a:xfrm>
            <a:off x="5436203" y="1838480"/>
            <a:ext cx="1556471" cy="159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11" descr="A picture containing object, coin&#10;&#10;Description automatically generated">
            <a:extLst>
              <a:ext uri="{FF2B5EF4-FFF2-40B4-BE49-F238E27FC236}">
                <a16:creationId xmlns:a16="http://schemas.microsoft.com/office/drawing/2014/main" id="{611A4A5A-C02A-4735-8ACD-29D66416E0CE}"/>
              </a:ext>
            </a:extLst>
          </p:cNvPr>
          <p:cNvPicPr>
            <a:picLocks noChangeAspect="1"/>
          </p:cNvPicPr>
          <p:nvPr/>
        </p:nvPicPr>
        <p:blipFill>
          <a:blip r:embed="rId4"/>
          <a:stretch>
            <a:fillRect/>
          </a:stretch>
        </p:blipFill>
        <p:spPr bwMode="auto">
          <a:xfrm>
            <a:off x="6214439" y="3694906"/>
            <a:ext cx="1154124" cy="117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A silver coin with a seal on it&#10;&#10;Description automatically generated with low confidence">
            <a:extLst>
              <a:ext uri="{FF2B5EF4-FFF2-40B4-BE49-F238E27FC236}">
                <a16:creationId xmlns:a16="http://schemas.microsoft.com/office/drawing/2014/main" id="{5ECC2BF0-EEF6-4827-B4D9-D8DD2CA0E0A1}"/>
              </a:ext>
            </a:extLst>
          </p:cNvPr>
          <p:cNvPicPr>
            <a:picLocks noChangeAspect="1"/>
          </p:cNvPicPr>
          <p:nvPr/>
        </p:nvPicPr>
        <p:blipFill>
          <a:blip r:embed="rId5"/>
          <a:stretch>
            <a:fillRect/>
          </a:stretch>
        </p:blipFill>
        <p:spPr>
          <a:xfrm>
            <a:off x="7216647" y="2503177"/>
            <a:ext cx="1340540" cy="1348616"/>
          </a:xfrm>
          <a:prstGeom prst="rect">
            <a:avLst/>
          </a:prstGeom>
        </p:spPr>
      </p:pic>
    </p:spTree>
    <p:extLst>
      <p:ext uri="{BB962C8B-B14F-4D97-AF65-F5344CB8AC3E}">
        <p14:creationId xmlns:p14="http://schemas.microsoft.com/office/powerpoint/2010/main" val="58085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Instructions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342900" lvl="0" indent="-342900">
              <a:lnSpc>
                <a:spcPct val="100000"/>
              </a:lnSpc>
              <a:buFont typeface="+mj-lt"/>
              <a:buAutoNum type="arabicPeriod"/>
            </a:pPr>
            <a:r>
              <a:rPr lang="en-US" sz="2400" dirty="0">
                <a:effectLst/>
                <a:latin typeface="Arial" panose="020B0604020202020204" pitchFamily="34" charset="0"/>
                <a:ea typeface="Calibri" panose="020F0502020204030204" pitchFamily="34" charset="0"/>
                <a:cs typeface="Arial" panose="020B0604020202020204" pitchFamily="34" charset="0"/>
              </a:rPr>
              <a:t>Teacher or parent provides money manipulatives. </a:t>
            </a:r>
          </a:p>
          <a:p>
            <a:pPr marL="342900" lvl="0" indent="-342900">
              <a:lnSpc>
                <a:spcPct val="100000"/>
              </a:lnSpc>
              <a:buFont typeface="+mj-lt"/>
              <a:buAutoNum type="arabicPeriod"/>
            </a:pPr>
            <a:r>
              <a:rPr lang="en-US" sz="2400" dirty="0">
                <a:effectLst/>
                <a:latin typeface="Arial" panose="020B0604020202020204" pitchFamily="34" charset="0"/>
                <a:ea typeface="Calibri" panose="020F0502020204030204" pitchFamily="34" charset="0"/>
                <a:cs typeface="Arial" panose="020B0604020202020204" pitchFamily="34" charset="0"/>
              </a:rPr>
              <a:t>Give each student or group a manipulative mat.</a:t>
            </a:r>
            <a:endParaRPr lang="en-CA"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en-US" sz="2400" dirty="0">
                <a:effectLst/>
                <a:latin typeface="Arial" panose="020B0604020202020204" pitchFamily="34" charset="0"/>
                <a:ea typeface="Calibri" panose="020F0502020204030204" pitchFamily="34" charset="0"/>
                <a:cs typeface="Arial" panose="020B0604020202020204" pitchFamily="34" charset="0"/>
              </a:rPr>
              <a:t>Follow this learning session, and guide students in understanding that dollars go on the left side of the decimal (blue side), and cents go on the right side of the decimal (yellow side).</a:t>
            </a:r>
            <a:endParaRPr lang="en-CA"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buFont typeface="+mj-lt"/>
              <a:buAutoNum type="arabicPeriod"/>
            </a:pPr>
            <a:r>
              <a:rPr lang="en-US" sz="2400" dirty="0">
                <a:effectLst/>
                <a:latin typeface="Arial" panose="020B0604020202020204" pitchFamily="34" charset="0"/>
                <a:ea typeface="Calibri" panose="020F0502020204030204" pitchFamily="34" charset="0"/>
                <a:cs typeface="Arial" panose="020B0604020202020204" pitchFamily="34" charset="0"/>
              </a:rPr>
              <a:t>Using the money manipulatives, students can represent the total value in multiple ways.</a:t>
            </a:r>
            <a:endParaRPr lang="en-CA" sz="2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65809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888725" y="1820632"/>
            <a:ext cx="7680331"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_____  .  ______</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object, coin&#10;&#10;Description automatically generated">
            <a:extLst>
              <a:ext uri="{FF2B5EF4-FFF2-40B4-BE49-F238E27FC236}">
                <a16:creationId xmlns:a16="http://schemas.microsoft.com/office/drawing/2014/main" id="{C3F60952-10E5-4749-B74A-B4A6605209C3}"/>
              </a:ext>
            </a:extLst>
          </p:cNvPr>
          <p:cNvPicPr>
            <a:picLocks noChangeAspect="1"/>
          </p:cNvPicPr>
          <p:nvPr/>
        </p:nvPicPr>
        <p:blipFill>
          <a:blip r:embed="rId2"/>
          <a:stretch>
            <a:fillRect/>
          </a:stretch>
        </p:blipFill>
        <p:spPr bwMode="auto">
          <a:xfrm>
            <a:off x="5091832" y="318353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850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589753" y="1820631"/>
            <a:ext cx="7680331"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$ 0  .  25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object, coin&#10;&#10;Description automatically generated">
            <a:extLst>
              <a:ext uri="{FF2B5EF4-FFF2-40B4-BE49-F238E27FC236}">
                <a16:creationId xmlns:a16="http://schemas.microsoft.com/office/drawing/2014/main" id="{C3F60952-10E5-4749-B74A-B4A6605209C3}"/>
              </a:ext>
            </a:extLst>
          </p:cNvPr>
          <p:cNvPicPr>
            <a:picLocks noChangeAspect="1"/>
          </p:cNvPicPr>
          <p:nvPr/>
        </p:nvPicPr>
        <p:blipFill>
          <a:blip r:embed="rId2"/>
          <a:stretch>
            <a:fillRect/>
          </a:stretch>
        </p:blipFill>
        <p:spPr bwMode="auto">
          <a:xfrm>
            <a:off x="5091832" y="318353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781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888725" y="1820632"/>
            <a:ext cx="7680331"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_____  .  ______</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object, coin&#10;&#10;Description automatically generated">
            <a:extLst>
              <a:ext uri="{FF2B5EF4-FFF2-40B4-BE49-F238E27FC236}">
                <a16:creationId xmlns:a16="http://schemas.microsoft.com/office/drawing/2014/main" id="{C3F60952-10E5-4749-B74A-B4A6605209C3}"/>
              </a:ext>
            </a:extLst>
          </p:cNvPr>
          <p:cNvPicPr>
            <a:picLocks noChangeAspect="1"/>
          </p:cNvPicPr>
          <p:nvPr/>
        </p:nvPicPr>
        <p:blipFill>
          <a:blip r:embed="rId2"/>
          <a:stretch>
            <a:fillRect/>
          </a:stretch>
        </p:blipFill>
        <p:spPr bwMode="auto">
          <a:xfrm>
            <a:off x="5065640" y="3144071"/>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7" descr="A picture containing object, coin&#10;&#10;Description automatically generated">
            <a:extLst>
              <a:ext uri="{FF2B5EF4-FFF2-40B4-BE49-F238E27FC236}">
                <a16:creationId xmlns:a16="http://schemas.microsoft.com/office/drawing/2014/main" id="{A8F53904-C237-4992-B126-40E0A3DDE862}"/>
              </a:ext>
            </a:extLst>
          </p:cNvPr>
          <p:cNvPicPr>
            <a:picLocks noChangeAspect="1"/>
          </p:cNvPicPr>
          <p:nvPr/>
        </p:nvPicPr>
        <p:blipFill>
          <a:blip r:embed="rId2"/>
          <a:stretch>
            <a:fillRect/>
          </a:stretch>
        </p:blipFill>
        <p:spPr bwMode="auto">
          <a:xfrm>
            <a:off x="5976430" y="434067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870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589753" y="1820631"/>
            <a:ext cx="7680331"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$ 0  .  50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Content Placeholder 7" descr="A picture containing object, coin&#10;&#10;Description automatically generated">
            <a:extLst>
              <a:ext uri="{FF2B5EF4-FFF2-40B4-BE49-F238E27FC236}">
                <a16:creationId xmlns:a16="http://schemas.microsoft.com/office/drawing/2014/main" id="{FC7E5C36-03B2-43F1-B7D1-A05F9E777EDC}"/>
              </a:ext>
            </a:extLst>
          </p:cNvPr>
          <p:cNvPicPr>
            <a:picLocks noChangeAspect="1"/>
          </p:cNvPicPr>
          <p:nvPr/>
        </p:nvPicPr>
        <p:blipFill>
          <a:blip r:embed="rId2"/>
          <a:stretch>
            <a:fillRect/>
          </a:stretch>
        </p:blipFill>
        <p:spPr bwMode="auto">
          <a:xfrm>
            <a:off x="5065640" y="3144071"/>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7" descr="A picture containing object, coin&#10;&#10;Description automatically generated">
            <a:extLst>
              <a:ext uri="{FF2B5EF4-FFF2-40B4-BE49-F238E27FC236}">
                <a16:creationId xmlns:a16="http://schemas.microsoft.com/office/drawing/2014/main" id="{87CB5475-9C81-4319-96F4-628EE990F7F7}"/>
              </a:ext>
            </a:extLst>
          </p:cNvPr>
          <p:cNvPicPr>
            <a:picLocks noChangeAspect="1"/>
          </p:cNvPicPr>
          <p:nvPr/>
        </p:nvPicPr>
        <p:blipFill>
          <a:blip r:embed="rId2"/>
          <a:stretch>
            <a:fillRect/>
          </a:stretch>
        </p:blipFill>
        <p:spPr bwMode="auto">
          <a:xfrm>
            <a:off x="5976430" y="434067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567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888725" y="1820632"/>
            <a:ext cx="7680331"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_____  .  ______</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object, coin&#10;&#10;Description automatically generated">
            <a:extLst>
              <a:ext uri="{FF2B5EF4-FFF2-40B4-BE49-F238E27FC236}">
                <a16:creationId xmlns:a16="http://schemas.microsoft.com/office/drawing/2014/main" id="{C3F60952-10E5-4749-B74A-B4A6605209C3}"/>
              </a:ext>
            </a:extLst>
          </p:cNvPr>
          <p:cNvPicPr>
            <a:picLocks noChangeAspect="1"/>
          </p:cNvPicPr>
          <p:nvPr/>
        </p:nvPicPr>
        <p:blipFill>
          <a:blip r:embed="rId2"/>
          <a:stretch>
            <a:fillRect/>
          </a:stretch>
        </p:blipFill>
        <p:spPr bwMode="auto">
          <a:xfrm>
            <a:off x="5065640" y="3144071"/>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7" descr="A picture containing object, coin&#10;&#10;Description automatically generated">
            <a:extLst>
              <a:ext uri="{FF2B5EF4-FFF2-40B4-BE49-F238E27FC236}">
                <a16:creationId xmlns:a16="http://schemas.microsoft.com/office/drawing/2014/main" id="{A8F53904-C237-4992-B126-40E0A3DDE862}"/>
              </a:ext>
            </a:extLst>
          </p:cNvPr>
          <p:cNvPicPr>
            <a:picLocks noChangeAspect="1"/>
          </p:cNvPicPr>
          <p:nvPr/>
        </p:nvPicPr>
        <p:blipFill>
          <a:blip r:embed="rId2"/>
          <a:stretch>
            <a:fillRect/>
          </a:stretch>
        </p:blipFill>
        <p:spPr bwMode="auto">
          <a:xfrm>
            <a:off x="5976430" y="434067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7" descr="A picture containing object, coin&#10;&#10;Description automatically generated">
            <a:extLst>
              <a:ext uri="{FF2B5EF4-FFF2-40B4-BE49-F238E27FC236}">
                <a16:creationId xmlns:a16="http://schemas.microsoft.com/office/drawing/2014/main" id="{A9201012-D6E7-4598-BC10-EAE053873613}"/>
              </a:ext>
            </a:extLst>
          </p:cNvPr>
          <p:cNvPicPr>
            <a:picLocks noChangeAspect="1"/>
          </p:cNvPicPr>
          <p:nvPr/>
        </p:nvPicPr>
        <p:blipFill>
          <a:blip r:embed="rId2"/>
          <a:stretch>
            <a:fillRect/>
          </a:stretch>
        </p:blipFill>
        <p:spPr bwMode="auto">
          <a:xfrm>
            <a:off x="6581072" y="3107606"/>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790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589753" y="1820631"/>
            <a:ext cx="7680331"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$ 0  .  75</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Content Placeholder 7" descr="A picture containing object, coin&#10;&#10;Description automatically generated">
            <a:extLst>
              <a:ext uri="{FF2B5EF4-FFF2-40B4-BE49-F238E27FC236}">
                <a16:creationId xmlns:a16="http://schemas.microsoft.com/office/drawing/2014/main" id="{601CAFDF-655E-4957-8CC6-F6BE984A70F4}"/>
              </a:ext>
            </a:extLst>
          </p:cNvPr>
          <p:cNvPicPr>
            <a:picLocks noChangeAspect="1"/>
          </p:cNvPicPr>
          <p:nvPr/>
        </p:nvPicPr>
        <p:blipFill>
          <a:blip r:embed="rId2"/>
          <a:stretch>
            <a:fillRect/>
          </a:stretch>
        </p:blipFill>
        <p:spPr bwMode="auto">
          <a:xfrm>
            <a:off x="5065640" y="3144071"/>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Content Placeholder 7" descr="A picture containing object, coin&#10;&#10;Description automatically generated">
            <a:extLst>
              <a:ext uri="{FF2B5EF4-FFF2-40B4-BE49-F238E27FC236}">
                <a16:creationId xmlns:a16="http://schemas.microsoft.com/office/drawing/2014/main" id="{97FBA51B-3253-4493-AC3B-E1B459EB3110}"/>
              </a:ext>
            </a:extLst>
          </p:cNvPr>
          <p:cNvPicPr>
            <a:picLocks noChangeAspect="1"/>
          </p:cNvPicPr>
          <p:nvPr/>
        </p:nvPicPr>
        <p:blipFill>
          <a:blip r:embed="rId2"/>
          <a:stretch>
            <a:fillRect/>
          </a:stretch>
        </p:blipFill>
        <p:spPr bwMode="auto">
          <a:xfrm>
            <a:off x="5976430" y="434067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ontent Placeholder 7" descr="A picture containing object, coin&#10;&#10;Description automatically generated">
            <a:extLst>
              <a:ext uri="{FF2B5EF4-FFF2-40B4-BE49-F238E27FC236}">
                <a16:creationId xmlns:a16="http://schemas.microsoft.com/office/drawing/2014/main" id="{87D3867D-3198-4888-A40A-07786828C0B5}"/>
              </a:ext>
            </a:extLst>
          </p:cNvPr>
          <p:cNvPicPr>
            <a:picLocks noChangeAspect="1"/>
          </p:cNvPicPr>
          <p:nvPr/>
        </p:nvPicPr>
        <p:blipFill>
          <a:blip r:embed="rId2"/>
          <a:stretch>
            <a:fillRect/>
          </a:stretch>
        </p:blipFill>
        <p:spPr bwMode="auto">
          <a:xfrm>
            <a:off x="6581072" y="3107606"/>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261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888725" y="1820632"/>
            <a:ext cx="7680331"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_____  .  ______</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Content Placeholder 7" descr="A picture containing object, coin&#10;&#10;Description automatically generated">
            <a:extLst>
              <a:ext uri="{FF2B5EF4-FFF2-40B4-BE49-F238E27FC236}">
                <a16:creationId xmlns:a16="http://schemas.microsoft.com/office/drawing/2014/main" id="{C3F60952-10E5-4749-B74A-B4A6605209C3}"/>
              </a:ext>
            </a:extLst>
          </p:cNvPr>
          <p:cNvPicPr>
            <a:picLocks noChangeAspect="1"/>
          </p:cNvPicPr>
          <p:nvPr/>
        </p:nvPicPr>
        <p:blipFill>
          <a:blip r:embed="rId2"/>
          <a:stretch>
            <a:fillRect/>
          </a:stretch>
        </p:blipFill>
        <p:spPr bwMode="auto">
          <a:xfrm>
            <a:off x="5070693" y="3144071"/>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7" descr="A picture containing object, coin&#10;&#10;Description automatically generated">
            <a:extLst>
              <a:ext uri="{FF2B5EF4-FFF2-40B4-BE49-F238E27FC236}">
                <a16:creationId xmlns:a16="http://schemas.microsoft.com/office/drawing/2014/main" id="{A8F53904-C237-4992-B126-40E0A3DDE862}"/>
              </a:ext>
            </a:extLst>
          </p:cNvPr>
          <p:cNvPicPr>
            <a:picLocks noChangeAspect="1"/>
          </p:cNvPicPr>
          <p:nvPr/>
        </p:nvPicPr>
        <p:blipFill>
          <a:blip r:embed="rId2"/>
          <a:stretch>
            <a:fillRect/>
          </a:stretch>
        </p:blipFill>
        <p:spPr bwMode="auto">
          <a:xfrm>
            <a:off x="5981483" y="434067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7" descr="A picture containing object, coin&#10;&#10;Description automatically generated">
            <a:extLst>
              <a:ext uri="{FF2B5EF4-FFF2-40B4-BE49-F238E27FC236}">
                <a16:creationId xmlns:a16="http://schemas.microsoft.com/office/drawing/2014/main" id="{A9201012-D6E7-4598-BC10-EAE053873613}"/>
              </a:ext>
            </a:extLst>
          </p:cNvPr>
          <p:cNvPicPr>
            <a:picLocks noChangeAspect="1"/>
          </p:cNvPicPr>
          <p:nvPr/>
        </p:nvPicPr>
        <p:blipFill>
          <a:blip r:embed="rId2"/>
          <a:stretch>
            <a:fillRect/>
          </a:stretch>
        </p:blipFill>
        <p:spPr bwMode="auto">
          <a:xfrm>
            <a:off x="6586125" y="3107606"/>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7" descr="A picture containing object, coin&#10;&#10;Description automatically generated">
            <a:extLst>
              <a:ext uri="{FF2B5EF4-FFF2-40B4-BE49-F238E27FC236}">
                <a16:creationId xmlns:a16="http://schemas.microsoft.com/office/drawing/2014/main" id="{AFFA94B8-B94B-4BA1-AB59-0CBCF5A587A9}"/>
              </a:ext>
            </a:extLst>
          </p:cNvPr>
          <p:cNvPicPr>
            <a:picLocks noChangeAspect="1"/>
          </p:cNvPicPr>
          <p:nvPr/>
        </p:nvPicPr>
        <p:blipFill>
          <a:blip r:embed="rId2"/>
          <a:stretch>
            <a:fillRect/>
          </a:stretch>
        </p:blipFill>
        <p:spPr bwMode="auto">
          <a:xfrm>
            <a:off x="7486299" y="4315527"/>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553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1087431" y="1794054"/>
            <a:ext cx="7680331"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$ 0  .  100?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2811556" y="606582"/>
            <a:ext cx="3528392"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How much money is here?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Content Placeholder 7" descr="A picture containing object, coin&#10;&#10;Description automatically generated">
            <a:extLst>
              <a:ext uri="{FF2B5EF4-FFF2-40B4-BE49-F238E27FC236}">
                <a16:creationId xmlns:a16="http://schemas.microsoft.com/office/drawing/2014/main" id="{73092D5C-DCC4-4B35-98A7-AB3CDB0E8125}"/>
              </a:ext>
            </a:extLst>
          </p:cNvPr>
          <p:cNvPicPr>
            <a:picLocks noChangeAspect="1"/>
          </p:cNvPicPr>
          <p:nvPr/>
        </p:nvPicPr>
        <p:blipFill>
          <a:blip r:embed="rId2"/>
          <a:stretch>
            <a:fillRect/>
          </a:stretch>
        </p:blipFill>
        <p:spPr bwMode="auto">
          <a:xfrm>
            <a:off x="5070693" y="3144071"/>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Content Placeholder 7" descr="A picture containing object, coin&#10;&#10;Description automatically generated">
            <a:extLst>
              <a:ext uri="{FF2B5EF4-FFF2-40B4-BE49-F238E27FC236}">
                <a16:creationId xmlns:a16="http://schemas.microsoft.com/office/drawing/2014/main" id="{41766B7D-3803-4365-8014-13A6AF5BF006}"/>
              </a:ext>
            </a:extLst>
          </p:cNvPr>
          <p:cNvPicPr>
            <a:picLocks noChangeAspect="1"/>
          </p:cNvPicPr>
          <p:nvPr/>
        </p:nvPicPr>
        <p:blipFill>
          <a:blip r:embed="rId2"/>
          <a:stretch>
            <a:fillRect/>
          </a:stretch>
        </p:blipFill>
        <p:spPr bwMode="auto">
          <a:xfrm>
            <a:off x="5981483" y="434067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Content Placeholder 7" descr="A picture containing object, coin&#10;&#10;Description automatically generated">
            <a:extLst>
              <a:ext uri="{FF2B5EF4-FFF2-40B4-BE49-F238E27FC236}">
                <a16:creationId xmlns:a16="http://schemas.microsoft.com/office/drawing/2014/main" id="{7D770136-42F5-4700-B8E6-4E5059E7FCD9}"/>
              </a:ext>
            </a:extLst>
          </p:cNvPr>
          <p:cNvPicPr>
            <a:picLocks noChangeAspect="1"/>
          </p:cNvPicPr>
          <p:nvPr/>
        </p:nvPicPr>
        <p:blipFill>
          <a:blip r:embed="rId2"/>
          <a:stretch>
            <a:fillRect/>
          </a:stretch>
        </p:blipFill>
        <p:spPr bwMode="auto">
          <a:xfrm>
            <a:off x="6586125" y="3107606"/>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Content Placeholder 7" descr="A picture containing object, coin&#10;&#10;Description automatically generated">
            <a:extLst>
              <a:ext uri="{FF2B5EF4-FFF2-40B4-BE49-F238E27FC236}">
                <a16:creationId xmlns:a16="http://schemas.microsoft.com/office/drawing/2014/main" id="{F3A5BF33-3A68-45B8-8AC4-7BA4B0C2B9A1}"/>
              </a:ext>
            </a:extLst>
          </p:cNvPr>
          <p:cNvPicPr>
            <a:picLocks noChangeAspect="1"/>
          </p:cNvPicPr>
          <p:nvPr/>
        </p:nvPicPr>
        <p:blipFill>
          <a:blip r:embed="rId2"/>
          <a:stretch>
            <a:fillRect/>
          </a:stretch>
        </p:blipFill>
        <p:spPr bwMode="auto">
          <a:xfrm>
            <a:off x="7486299" y="4315527"/>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a:extLst>
              <a:ext uri="{FF2B5EF4-FFF2-40B4-BE49-F238E27FC236}">
                <a16:creationId xmlns:a16="http://schemas.microsoft.com/office/drawing/2014/main" id="{C434B817-9131-49C4-BE0E-DE8992B5FAC4}"/>
              </a:ext>
            </a:extLst>
          </p:cNvPr>
          <p:cNvSpPr/>
          <p:nvPr/>
        </p:nvSpPr>
        <p:spPr>
          <a:xfrm>
            <a:off x="5076056" y="1836120"/>
            <a:ext cx="745317" cy="1199235"/>
          </a:xfrm>
          <a:custGeom>
            <a:avLst/>
            <a:gdLst>
              <a:gd name="connsiteX0" fmla="*/ 0 w 745317"/>
              <a:gd name="connsiteY0" fmla="*/ 599618 h 1199235"/>
              <a:gd name="connsiteX1" fmla="*/ 372659 w 745317"/>
              <a:gd name="connsiteY1" fmla="*/ 0 h 1199235"/>
              <a:gd name="connsiteX2" fmla="*/ 745318 w 745317"/>
              <a:gd name="connsiteY2" fmla="*/ 599618 h 1199235"/>
              <a:gd name="connsiteX3" fmla="*/ 372659 w 745317"/>
              <a:gd name="connsiteY3" fmla="*/ 1199236 h 1199235"/>
              <a:gd name="connsiteX4" fmla="*/ 0 w 745317"/>
              <a:gd name="connsiteY4" fmla="*/ 599618 h 119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17" h="1199235" extrusionOk="0">
                <a:moveTo>
                  <a:pt x="0" y="599618"/>
                </a:moveTo>
                <a:cubicBezTo>
                  <a:pt x="-25995" y="269570"/>
                  <a:pt x="176770" y="9758"/>
                  <a:pt x="372659" y="0"/>
                </a:cubicBezTo>
                <a:cubicBezTo>
                  <a:pt x="594488" y="32869"/>
                  <a:pt x="745616" y="277567"/>
                  <a:pt x="745318" y="599618"/>
                </a:cubicBezTo>
                <a:cubicBezTo>
                  <a:pt x="730696" y="908718"/>
                  <a:pt x="599480" y="1224635"/>
                  <a:pt x="372659" y="1199236"/>
                </a:cubicBezTo>
                <a:cubicBezTo>
                  <a:pt x="180270" y="1149300"/>
                  <a:pt x="16467" y="961479"/>
                  <a:pt x="0" y="599618"/>
                </a:cubicBezTo>
                <a:close/>
              </a:path>
            </a:pathLst>
          </a:custGeom>
          <a:noFill/>
          <a:ln w="57150">
            <a:solidFill>
              <a:srgbClr val="FF0000"/>
            </a:solidFill>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Graphic 20" descr="Line arrow: Counter-clockwise curve with solid fill">
            <a:extLst>
              <a:ext uri="{FF2B5EF4-FFF2-40B4-BE49-F238E27FC236}">
                <a16:creationId xmlns:a16="http://schemas.microsoft.com/office/drawing/2014/main" id="{C80DB6C5-56CF-40B6-9B47-7F174B2DE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724319" y="1084032"/>
            <a:ext cx="1498204" cy="1566637"/>
          </a:xfrm>
          <a:prstGeom prst="rect">
            <a:avLst/>
          </a:prstGeom>
        </p:spPr>
      </p:pic>
    </p:spTree>
    <p:extLst>
      <p:ext uri="{BB962C8B-B14F-4D97-AF65-F5344CB8AC3E}">
        <p14:creationId xmlns:p14="http://schemas.microsoft.com/office/powerpoint/2010/main" val="2395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636085" y="1794054"/>
            <a:ext cx="7680331" cy="1323439"/>
          </a:xfrm>
          <a:prstGeom prst="rect">
            <a:avLst/>
          </a:prstGeom>
          <a:noFill/>
        </p:spPr>
        <p:txBody>
          <a:bodyPr wrap="square" rtlCol="0">
            <a:spAutoFit/>
          </a:bodyPr>
          <a:lstStyle/>
          <a:p>
            <a:pPr algn="ctr"/>
            <a:r>
              <a:rPr lang="en-US" sz="8000" b="1" dirty="0">
                <a:latin typeface="Open Sans" panose="020B0606030504020204" pitchFamily="34" charset="0"/>
                <a:ea typeface="Open Sans" panose="020B0606030504020204" pitchFamily="34" charset="0"/>
                <a:cs typeface="Open Sans" panose="020B0606030504020204" pitchFamily="34" charset="0"/>
              </a:rPr>
              <a:t>$ 1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582E4951-D62B-4B6C-854B-3F39CDFEF2DB}"/>
              </a:ext>
            </a:extLst>
          </p:cNvPr>
          <p:cNvGrpSpPr/>
          <p:nvPr/>
        </p:nvGrpSpPr>
        <p:grpSpPr>
          <a:xfrm>
            <a:off x="5062690" y="3107606"/>
            <a:ext cx="3766293" cy="2615562"/>
            <a:chOff x="5062690" y="3107606"/>
            <a:chExt cx="3766293" cy="2615562"/>
          </a:xfrm>
        </p:grpSpPr>
        <p:pic>
          <p:nvPicPr>
            <p:cNvPr id="13" name="Content Placeholder 7" descr="A picture containing object, coin&#10;&#10;Description automatically generated">
              <a:extLst>
                <a:ext uri="{FF2B5EF4-FFF2-40B4-BE49-F238E27FC236}">
                  <a16:creationId xmlns:a16="http://schemas.microsoft.com/office/drawing/2014/main" id="{73092D5C-DCC4-4B35-98A7-AB3CDB0E8125}"/>
                </a:ext>
              </a:extLst>
            </p:cNvPr>
            <p:cNvPicPr>
              <a:picLocks noChangeAspect="1"/>
            </p:cNvPicPr>
            <p:nvPr/>
          </p:nvPicPr>
          <p:blipFill>
            <a:blip r:embed="rId2"/>
            <a:stretch>
              <a:fillRect/>
            </a:stretch>
          </p:blipFill>
          <p:spPr bwMode="auto">
            <a:xfrm>
              <a:off x="5062690" y="3130384"/>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Content Placeholder 7" descr="A picture containing object, coin&#10;&#10;Description automatically generated">
              <a:extLst>
                <a:ext uri="{FF2B5EF4-FFF2-40B4-BE49-F238E27FC236}">
                  <a16:creationId xmlns:a16="http://schemas.microsoft.com/office/drawing/2014/main" id="{41766B7D-3803-4365-8014-13A6AF5BF006}"/>
                </a:ext>
              </a:extLst>
            </p:cNvPr>
            <p:cNvPicPr>
              <a:picLocks noChangeAspect="1"/>
            </p:cNvPicPr>
            <p:nvPr/>
          </p:nvPicPr>
          <p:blipFill>
            <a:blip r:embed="rId2"/>
            <a:stretch>
              <a:fillRect/>
            </a:stretch>
          </p:blipFill>
          <p:spPr bwMode="auto">
            <a:xfrm>
              <a:off x="5983802" y="4340679"/>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Content Placeholder 7" descr="A picture containing object, coin&#10;&#10;Description automatically generated">
              <a:extLst>
                <a:ext uri="{FF2B5EF4-FFF2-40B4-BE49-F238E27FC236}">
                  <a16:creationId xmlns:a16="http://schemas.microsoft.com/office/drawing/2014/main" id="{7D770136-42F5-4700-B8E6-4E5059E7FCD9}"/>
                </a:ext>
              </a:extLst>
            </p:cNvPr>
            <p:cNvPicPr>
              <a:picLocks noChangeAspect="1"/>
            </p:cNvPicPr>
            <p:nvPr/>
          </p:nvPicPr>
          <p:blipFill>
            <a:blip r:embed="rId2"/>
            <a:stretch>
              <a:fillRect/>
            </a:stretch>
          </p:blipFill>
          <p:spPr bwMode="auto">
            <a:xfrm>
              <a:off x="6573389" y="3107606"/>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Content Placeholder 7" descr="A picture containing object, coin&#10;&#10;Description automatically generated">
              <a:extLst>
                <a:ext uri="{FF2B5EF4-FFF2-40B4-BE49-F238E27FC236}">
                  <a16:creationId xmlns:a16="http://schemas.microsoft.com/office/drawing/2014/main" id="{F3A5BF33-3A68-45B8-8AC4-7BA4B0C2B9A1}"/>
                </a:ext>
              </a:extLst>
            </p:cNvPr>
            <p:cNvPicPr>
              <a:picLocks noChangeAspect="1"/>
            </p:cNvPicPr>
            <p:nvPr/>
          </p:nvPicPr>
          <p:blipFill>
            <a:blip r:embed="rId2"/>
            <a:stretch>
              <a:fillRect/>
            </a:stretch>
          </p:blipFill>
          <p:spPr bwMode="auto">
            <a:xfrm>
              <a:off x="7476607" y="4315527"/>
              <a:ext cx="1352376" cy="138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8">
            <a:extLst>
              <a:ext uri="{FF2B5EF4-FFF2-40B4-BE49-F238E27FC236}">
                <a16:creationId xmlns:a16="http://schemas.microsoft.com/office/drawing/2014/main" id="{0F7067E3-40BB-429F-A266-5044800EA3C6}"/>
              </a:ext>
            </a:extLst>
          </p:cNvPr>
          <p:cNvPicPr>
            <a:picLocks noChangeAspect="1"/>
          </p:cNvPicPr>
          <p:nvPr/>
        </p:nvPicPr>
        <p:blipFill>
          <a:blip r:embed="rId3"/>
          <a:stretch>
            <a:fillRect/>
          </a:stretch>
        </p:blipFill>
        <p:spPr>
          <a:xfrm>
            <a:off x="385965" y="546984"/>
            <a:ext cx="1210317" cy="2033333"/>
          </a:xfrm>
          <a:prstGeom prst="rect">
            <a:avLst/>
          </a:prstGeom>
        </p:spPr>
      </p:pic>
      <p:pic>
        <p:nvPicPr>
          <p:cNvPr id="11" name="Picture 10">
            <a:extLst>
              <a:ext uri="{FF2B5EF4-FFF2-40B4-BE49-F238E27FC236}">
                <a16:creationId xmlns:a16="http://schemas.microsoft.com/office/drawing/2014/main" id="{1877E43B-D449-498E-B2C6-EDCA3949E65E}"/>
              </a:ext>
            </a:extLst>
          </p:cNvPr>
          <p:cNvPicPr>
            <a:picLocks noChangeAspect="1"/>
          </p:cNvPicPr>
          <p:nvPr/>
        </p:nvPicPr>
        <p:blipFill>
          <a:blip r:embed="rId4"/>
          <a:stretch>
            <a:fillRect/>
          </a:stretch>
        </p:blipFill>
        <p:spPr>
          <a:xfrm>
            <a:off x="1596283" y="117118"/>
            <a:ext cx="1936816" cy="1260468"/>
          </a:xfrm>
          <a:prstGeom prst="rect">
            <a:avLst/>
          </a:prstGeom>
        </p:spPr>
      </p:pic>
      <p:pic>
        <p:nvPicPr>
          <p:cNvPr id="14" name="Picture 13">
            <a:extLst>
              <a:ext uri="{FF2B5EF4-FFF2-40B4-BE49-F238E27FC236}">
                <a16:creationId xmlns:a16="http://schemas.microsoft.com/office/drawing/2014/main" id="{86E42454-F2E2-4204-A383-873C13DD7551}"/>
              </a:ext>
            </a:extLst>
          </p:cNvPr>
          <p:cNvPicPr>
            <a:picLocks noChangeAspect="1"/>
          </p:cNvPicPr>
          <p:nvPr/>
        </p:nvPicPr>
        <p:blipFill>
          <a:blip r:embed="rId5"/>
          <a:stretch>
            <a:fillRect/>
          </a:stretch>
        </p:blipFill>
        <p:spPr>
          <a:xfrm>
            <a:off x="7277321" y="1598343"/>
            <a:ext cx="1613533" cy="1532041"/>
          </a:xfrm>
          <a:prstGeom prst="rect">
            <a:avLst/>
          </a:prstGeom>
        </p:spPr>
      </p:pic>
    </p:spTree>
    <p:extLst>
      <p:ext uri="{BB962C8B-B14F-4D97-AF65-F5344CB8AC3E}">
        <p14:creationId xmlns:p14="http://schemas.microsoft.com/office/powerpoint/2010/main" val="2891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38889E-6 1.11022E-16 L -0.52726 -0.01458 " pathEditMode="relative" rAng="0" ptsTypes="AA">
                                      <p:cBhvr>
                                        <p:cTn id="6" dur="2000" fill="hold"/>
                                        <p:tgtEl>
                                          <p:spTgt spid="7"/>
                                        </p:tgtEl>
                                        <p:attrNameLst>
                                          <p:attrName>ppt_x</p:attrName>
                                          <p:attrName>ppt_y</p:attrName>
                                        </p:attrNameLst>
                                      </p:cBhvr>
                                      <p:rCtr x="-26372"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Little Cents </a:t>
            </a:r>
            <a:r>
              <a:rPr lang="en-US" altLang="en-US" dirty="0">
                <a:solidFill>
                  <a:srgbClr val="005954"/>
                </a:solidFill>
                <a:latin typeface="Open Sans" panose="020B0606030504020204" pitchFamily="34" charset="0"/>
                <a:sym typeface="Wingdings" panose="05000000000000000000" pitchFamily="2" charset="2"/>
              </a:rPr>
              <a:t> Mighty Dollars</a:t>
            </a:r>
            <a:endParaRPr lang="en-US" altLang="en-US" dirty="0">
              <a:solidFill>
                <a:srgbClr val="005954"/>
              </a:solidFill>
              <a:latin typeface="Open Sans" panose="020B0606030504020204" pitchFamily="34" charset="0"/>
            </a:endParaRP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340643"/>
            <a:ext cx="7923212" cy="4176713"/>
          </a:xfrm>
        </p:spPr>
        <p:txBody>
          <a:bodyPr/>
          <a:lstStyle/>
          <a:p>
            <a:pPr marL="0" indent="0" eaLnBrk="1" hangingPunct="1">
              <a:buNone/>
            </a:pPr>
            <a:r>
              <a:rPr lang="en-US" altLang="en-US" sz="2400" dirty="0"/>
              <a:t>Go through slides 5 to 22 using cents only!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3653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endParaRPr lang="en-US" altLang="en-US"/>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0225" y="0"/>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694892" y="2229226"/>
            <a:ext cx="8067997"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______ .  ______</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486057"/>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2944" y="1497885"/>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15363" name="Content Placeholder 2">
            <a:extLst>
              <a:ext uri="{FF2B5EF4-FFF2-40B4-BE49-F238E27FC236}">
                <a16:creationId xmlns:a16="http://schemas.microsoft.com/office/drawing/2014/main" id="{C29764AB-782F-4826-A6ED-92A6DAA03C15}"/>
              </a:ext>
            </a:extLst>
          </p:cNvPr>
          <p:cNvSpPr>
            <a:spLocks noGrp="1"/>
          </p:cNvSpPr>
          <p:nvPr>
            <p:ph idx="1"/>
          </p:nvPr>
        </p:nvSpPr>
        <p:spPr>
          <a:xfrm>
            <a:off x="468313" y="1412875"/>
            <a:ext cx="7923212" cy="4176713"/>
          </a:xfrm>
        </p:spPr>
        <p:txBody>
          <a:bodyPr/>
          <a:lstStyle/>
          <a:p>
            <a:endParaRPr lang="en-US" altLang="en-US"/>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2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979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2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a:extLst>
              <a:ext uri="{FF2B5EF4-FFF2-40B4-BE49-F238E27FC236}">
                <a16:creationId xmlns:a16="http://schemas.microsoft.com/office/drawing/2014/main" id="{F0B25A34-1960-4D7A-8170-C66D937782B3}"/>
              </a:ext>
            </a:extLst>
          </p:cNvPr>
          <p:cNvPicPr>
            <a:picLocks noGrp="1" noChangeAspect="1"/>
          </p:cNvPicPr>
          <p:nvPr>
            <p:ph idx="1"/>
          </p:nvPr>
        </p:nvPicPr>
        <p:blipFill>
          <a:blip r:embed="rId2"/>
          <a:stretch>
            <a:fillRect/>
          </a:stretch>
        </p:blipFill>
        <p:spPr>
          <a:xfrm>
            <a:off x="1248946" y="3356992"/>
            <a:ext cx="1895604" cy="1937814"/>
          </a:xfrm>
        </p:spPr>
      </p:pic>
    </p:spTree>
    <p:extLst>
      <p:ext uri="{BB962C8B-B14F-4D97-AF65-F5344CB8AC3E}">
        <p14:creationId xmlns:p14="http://schemas.microsoft.com/office/powerpoint/2010/main" val="143096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E9C4A92-0185-4BD6-9195-558D82E54E73}"/>
              </a:ext>
            </a:extLst>
          </p:cNvPr>
          <p:cNvSpPr>
            <a:spLocks noGrp="1"/>
          </p:cNvSpPr>
          <p:nvPr>
            <p:ph type="title"/>
          </p:nvPr>
        </p:nvSpPr>
        <p:spPr>
          <a:xfrm>
            <a:off x="468313" y="533400"/>
            <a:ext cx="7923212" cy="685800"/>
          </a:xfrm>
        </p:spPr>
        <p:txBody>
          <a:bodyPr/>
          <a:lstStyle/>
          <a:p>
            <a:r>
              <a:rPr lang="en-US" altLang="en-US" dirty="0"/>
              <a:t>X`</a:t>
            </a:r>
          </a:p>
        </p:txBody>
      </p:sp>
      <p:sp>
        <p:nvSpPr>
          <p:cNvPr id="2" name="Rectangle 1">
            <a:extLst>
              <a:ext uri="{FF2B5EF4-FFF2-40B4-BE49-F238E27FC236}">
                <a16:creationId xmlns:a16="http://schemas.microsoft.com/office/drawing/2014/main" id="{6F990381-B8BF-4475-92D3-422EBC155C67}"/>
              </a:ext>
            </a:extLst>
          </p:cNvPr>
          <p:cNvSpPr/>
          <p:nvPr/>
        </p:nvSpPr>
        <p:spPr bwMode="auto">
          <a:xfrm>
            <a:off x="0" y="0"/>
            <a:ext cx="4260578" cy="5836121"/>
          </a:xfrm>
          <a:prstGeom prst="rect">
            <a:avLst/>
          </a:prstGeom>
          <a:solidFill>
            <a:srgbClr val="9CE1E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3A291268-131D-4B1F-86D2-08C18B8B5159}"/>
              </a:ext>
            </a:extLst>
          </p:cNvPr>
          <p:cNvSpPr/>
          <p:nvPr/>
        </p:nvSpPr>
        <p:spPr bwMode="auto">
          <a:xfrm>
            <a:off x="4883422" y="-22101"/>
            <a:ext cx="4260578" cy="5858222"/>
          </a:xfrm>
          <a:prstGeom prst="rect">
            <a:avLst/>
          </a:prstGeom>
          <a:solidFill>
            <a:srgbClr val="F8E9B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C369A79-C5F7-46A7-8C27-F20BC44A2E74}"/>
              </a:ext>
            </a:extLst>
          </p:cNvPr>
          <p:cNvSpPr txBox="1"/>
          <p:nvPr/>
        </p:nvSpPr>
        <p:spPr>
          <a:xfrm>
            <a:off x="2150585" y="1765164"/>
            <a:ext cx="4483312"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  2  .  00</a:t>
            </a:r>
            <a:endParaRPr lang="en-CA"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5C565A-B793-43FD-80F2-4C94F43BB859}"/>
              </a:ext>
            </a:extLst>
          </p:cNvPr>
          <p:cNvSpPr txBox="1"/>
          <p:nvPr/>
        </p:nvSpPr>
        <p:spPr>
          <a:xfrm>
            <a:off x="1907704" y="1189790"/>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Dollars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BD0F08B-A81C-44C0-9BAE-94D20DACBD57}"/>
              </a:ext>
            </a:extLst>
          </p:cNvPr>
          <p:cNvSpPr txBox="1"/>
          <p:nvPr/>
        </p:nvSpPr>
        <p:spPr>
          <a:xfrm>
            <a:off x="5741828" y="1134832"/>
            <a:ext cx="2016224" cy="64633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Cents</a:t>
            </a:r>
            <a:endParaRPr lang="en-CA"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9A7CDDD-1B76-4A51-B691-8001BC58600B}"/>
              </a:ext>
            </a:extLst>
          </p:cNvPr>
          <p:cNvSpPr txBox="1"/>
          <p:nvPr/>
        </p:nvSpPr>
        <p:spPr>
          <a:xfrm>
            <a:off x="3139650" y="661540"/>
            <a:ext cx="286150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On your mat, show…</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descr="A close up of a coin&#10;&#10;Description automatically generated with medium confidence">
            <a:extLst>
              <a:ext uri="{FF2B5EF4-FFF2-40B4-BE49-F238E27FC236}">
                <a16:creationId xmlns:a16="http://schemas.microsoft.com/office/drawing/2014/main" id="{C7075345-ABD4-46F1-BFC8-21CF9BE7F38E}"/>
              </a:ext>
            </a:extLst>
          </p:cNvPr>
          <p:cNvPicPr>
            <a:picLocks noGrp="1" noChangeAspect="1"/>
          </p:cNvPicPr>
          <p:nvPr>
            <p:ph idx="1"/>
          </p:nvPr>
        </p:nvPicPr>
        <p:blipFill>
          <a:blip r:embed="rId2"/>
          <a:stretch>
            <a:fillRect/>
          </a:stretch>
        </p:blipFill>
        <p:spPr>
          <a:xfrm>
            <a:off x="419917" y="2852936"/>
            <a:ext cx="1713845" cy="1780300"/>
          </a:xfrm>
        </p:spPr>
      </p:pic>
      <p:pic>
        <p:nvPicPr>
          <p:cNvPr id="12" name="Content Placeholder 7" descr="A close up of a coin&#10;&#10;Description automatically generated with medium confidence">
            <a:extLst>
              <a:ext uri="{FF2B5EF4-FFF2-40B4-BE49-F238E27FC236}">
                <a16:creationId xmlns:a16="http://schemas.microsoft.com/office/drawing/2014/main" id="{CF502C60-34BB-4505-AD6E-2BA12A86AB64}"/>
              </a:ext>
            </a:extLst>
          </p:cNvPr>
          <p:cNvPicPr>
            <a:picLocks noChangeAspect="1"/>
          </p:cNvPicPr>
          <p:nvPr/>
        </p:nvPicPr>
        <p:blipFill>
          <a:blip r:embed="rId2"/>
          <a:stretch>
            <a:fillRect/>
          </a:stretch>
        </p:blipFill>
        <p:spPr bwMode="auto">
          <a:xfrm>
            <a:off x="2116343" y="3572212"/>
            <a:ext cx="1713845" cy="178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82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03BB17-88BF-4513-B710-B09E3AD7F6D0}"/>
              </a:ext>
            </a:extLst>
          </p:cNvPr>
          <p:cNvPicPr>
            <a:picLocks noChangeAspect="1"/>
          </p:cNvPicPr>
          <p:nvPr/>
        </p:nvPicPr>
        <p:blipFill>
          <a:blip r:embed="rId2"/>
          <a:stretch>
            <a:fillRect/>
          </a:stretch>
        </p:blipFill>
        <p:spPr>
          <a:xfrm>
            <a:off x="610009" y="2329729"/>
            <a:ext cx="7923981" cy="3259511"/>
          </a:xfrm>
          <a:prstGeom prst="rect">
            <a:avLst/>
          </a:prstGeom>
        </p:spPr>
      </p:pic>
    </p:spTree>
    <p:extLst>
      <p:ext uri="{BB962C8B-B14F-4D97-AF65-F5344CB8AC3E}">
        <p14:creationId xmlns:p14="http://schemas.microsoft.com/office/powerpoint/2010/main" val="145860489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D36AF21ECD984DAE009D672589A92C" ma:contentTypeVersion="16" ma:contentTypeDescription="Create a new document." ma:contentTypeScope="" ma:versionID="2e60272f744566d631b97ccba38f4cb9">
  <xsd:schema xmlns:xsd="http://www.w3.org/2001/XMLSchema" xmlns:xs="http://www.w3.org/2001/XMLSchema" xmlns:p="http://schemas.microsoft.com/office/2006/metadata/properties" xmlns:ns2="30b57f21-544d-4ccf-a224-cf4bd29a42a3" xmlns:ns3="58f3cb47-7ddb-4c19-b7fa-7a0a8aba5842" targetNamespace="http://schemas.microsoft.com/office/2006/metadata/properties" ma:root="true" ma:fieldsID="7ed1a5f2217b9fbc1cc1d9e8e59b541e" ns2:_="" ns3:_="">
    <xsd:import namespace="30b57f21-544d-4ccf-a224-cf4bd29a42a3"/>
    <xsd:import namespace="58f3cb47-7ddb-4c19-b7fa-7a0a8aba58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b57f21-544d-4ccf-a224-cf4bd29a4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ff290c-aeff-4dbd-ad2e-2ebfab9861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f3cb47-7ddb-4c19-b7fa-7a0a8aba58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bdabb-e35b-47aa-a42e-66e0c01efd38}" ma:internalName="TaxCatchAll" ma:showField="CatchAllData" ma:web="58f3cb47-7ddb-4c19-b7fa-7a0a8aba58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58f3cb47-7ddb-4c19-b7fa-7a0a8aba5842" xsi:nil="true"/>
    <lcf76f155ced4ddcb4097134ff3c332f xmlns="30b57f21-544d-4ccf-a224-cf4bd29a42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C6590A-747E-4865-82DA-B15F42952E12}">
  <ds:schemaRefs>
    <ds:schemaRef ds:uri="http://schemas.microsoft.com/office/2006/metadata/longProperties"/>
  </ds:schemaRefs>
</ds:datastoreItem>
</file>

<file path=customXml/itemProps2.xml><?xml version="1.0" encoding="utf-8"?>
<ds:datastoreItem xmlns:ds="http://schemas.openxmlformats.org/officeDocument/2006/customXml" ds:itemID="{1EE2E29E-CC7C-4EF4-BE80-91F7271C464F}"/>
</file>

<file path=customXml/itemProps3.xml><?xml version="1.0" encoding="utf-8"?>
<ds:datastoreItem xmlns:ds="http://schemas.openxmlformats.org/officeDocument/2006/customXml" ds:itemID="{43A5EA38-37C1-4151-A73D-857D7B0043F7}">
  <ds:schemaRefs>
    <ds:schemaRef ds:uri="http://schemas.microsoft.com/sharepoint/v3/contenttype/forms"/>
  </ds:schemaRefs>
</ds:datastoreItem>
</file>

<file path=customXml/itemProps4.xml><?xml version="1.0" encoding="utf-8"?>
<ds:datastoreItem xmlns:ds="http://schemas.openxmlformats.org/officeDocument/2006/customXml" ds:itemID="{FB1ABF76-BADC-4C69-B0E6-CD9F8E4572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On-screen Show (4:3)</PresentationFormat>
  <Paragraphs>212</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Open Sans</vt:lpstr>
      <vt:lpstr>Blank Presentation</vt:lpstr>
      <vt:lpstr>How To Use Money Manipulatives</vt:lpstr>
      <vt:lpstr>A Special Note For Teachers</vt:lpstr>
      <vt:lpstr>Materials</vt:lpstr>
      <vt:lpstr>Instructions</vt:lpstr>
      <vt:lpstr>PowerPoint Presentation</vt:lpstr>
      <vt:lpstr>X`</vt:lpstr>
      <vt:lpstr>X`</vt:lpstr>
      <vt:lpstr>X`</vt:lpstr>
      <vt:lpstr>PowerPoint Presentation</vt:lpstr>
      <vt:lpstr>X`</vt:lpstr>
      <vt:lpstr>X`</vt:lpstr>
      <vt:lpstr>X`</vt:lpstr>
      <vt:lpstr>PowerPoint Presentation</vt:lpstr>
      <vt:lpstr>X`</vt:lpstr>
      <vt:lpstr>X`</vt:lpstr>
      <vt:lpstr>X`</vt:lpstr>
      <vt:lpstr>PowerPoint Presentation</vt:lpstr>
      <vt:lpstr>X`</vt:lpstr>
      <vt:lpstr>X`</vt:lpstr>
      <vt:lpstr>X`</vt:lpstr>
      <vt:lpstr>X`</vt:lpstr>
      <vt:lpstr>X`</vt:lpstr>
      <vt:lpstr>X`</vt:lpstr>
      <vt:lpstr>X`</vt:lpstr>
      <vt:lpstr>X`</vt:lpstr>
      <vt:lpstr>X`</vt:lpstr>
      <vt:lpstr>X`</vt:lpstr>
      <vt:lpstr>X`</vt:lpstr>
      <vt:lpstr>X`</vt:lpstr>
      <vt:lpstr>X`</vt:lpstr>
      <vt:lpstr>X`</vt:lpstr>
      <vt:lpstr>X`</vt:lpstr>
      <vt:lpstr>X`</vt:lpstr>
      <vt:lpstr>X`</vt:lpstr>
      <vt:lpstr>X`</vt:lpstr>
      <vt:lpstr>X`</vt:lpstr>
      <vt:lpstr>X`</vt:lpstr>
      <vt:lpstr>X`</vt:lpstr>
      <vt:lpstr>PowerPoint Presentation</vt:lpstr>
      <vt:lpstr>X`</vt:lpstr>
      <vt:lpstr>X`</vt:lpstr>
      <vt:lpstr>X`</vt:lpstr>
      <vt:lpstr>X`</vt:lpstr>
      <vt:lpstr>X`</vt:lpstr>
      <vt:lpstr>X`</vt:lpstr>
      <vt:lpstr>X`</vt:lpstr>
      <vt:lpstr>X`</vt:lpstr>
      <vt:lpstr>X`</vt:lpstr>
      <vt:lpstr>Little Cents  Mighty Dollars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28</cp:revision>
  <dcterms:created xsi:type="dcterms:W3CDTF">2011-06-06T13:23:04Z</dcterms:created>
  <dcterms:modified xsi:type="dcterms:W3CDTF">2021-12-06T15:44:06Z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Shannon Stevens</vt:lpwstr>
  </property>
  <property fmtid="{D5CDD505-2E9C-101B-9397-08002B2CF9AE}" pid="3" name="Order">
    <vt:r8>935800</vt:r8>
  </property>
  <property fmtid="{D5CDD505-2E9C-101B-9397-08002B2CF9AE}" pid="4" name="display_urn:schemas-microsoft-com:office:office#Author">
    <vt:lpwstr>Shannon Stevens</vt:lpwstr>
  </property>
  <property fmtid="{D5CDD505-2E9C-101B-9397-08002B2CF9AE}" pid="5" name="ContentTypeId">
    <vt:lpwstr>0x010100FDD36AF21ECD984DAE009D672589A92C</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ies>
</file>