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 autoCompressPictures="0">
  <p:sldMasterIdLst>
    <p:sldMasterId id="2147483648" r:id="rId5"/>
  </p:sldMasterIdLst>
  <p:notesMasterIdLst>
    <p:notesMasterId r:id="rId30"/>
  </p:notesMasterIdLst>
  <p:handoutMasterIdLst>
    <p:handoutMasterId r:id="rId31"/>
  </p:handoutMasterIdLst>
  <p:sldIdLst>
    <p:sldId id="257" r:id="rId6"/>
    <p:sldId id="258" r:id="rId7"/>
    <p:sldId id="291" r:id="rId8"/>
    <p:sldId id="274" r:id="rId9"/>
    <p:sldId id="270" r:id="rId10"/>
    <p:sldId id="271" r:id="rId11"/>
    <p:sldId id="286" r:id="rId12"/>
    <p:sldId id="272" r:id="rId13"/>
    <p:sldId id="277" r:id="rId14"/>
    <p:sldId id="278" r:id="rId15"/>
    <p:sldId id="279" r:id="rId16"/>
    <p:sldId id="273" r:id="rId17"/>
    <p:sldId id="280" r:id="rId18"/>
    <p:sldId id="281" r:id="rId19"/>
    <p:sldId id="283" r:id="rId20"/>
    <p:sldId id="282" r:id="rId21"/>
    <p:sldId id="284" r:id="rId22"/>
    <p:sldId id="285" r:id="rId23"/>
    <p:sldId id="276" r:id="rId24"/>
    <p:sldId id="288" r:id="rId25"/>
    <p:sldId id="287" r:id="rId26"/>
    <p:sldId id="290" r:id="rId27"/>
    <p:sldId id="275" r:id="rId28"/>
    <p:sldId id="289" r:id="rId2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modifyVerifier cryptProviderType="rsaAES" cryptAlgorithmClass="hash" cryptAlgorithmType="typeAny" cryptAlgorithmSid="14" spinCount="100000" saltData="AY5OjgQ7jDGctrQk+jreXA==" hashData="/KoDRpD1h2b6nyk9PQLuO6hipvw6GCE72SuCNQvnq9SIQfsvVEl07SZ7b/yoBJART4OoVogy3wrmT5uYVf5vcg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DCE3A"/>
    <a:srgbClr val="005954"/>
    <a:srgbClr val="98BF1E"/>
    <a:srgbClr val="477E27"/>
    <a:srgbClr val="5C4A89"/>
    <a:srgbClr val="003E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206636-5C1B-444A-9117-A4BB6894C0FA}" v="17" dt="2021-11-10T16:12:35.8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commentAuthors" Target="commentAuthors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9414F85-49FD-4247-ACE8-E049A0C5F2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3309B3-691A-4C3F-A1FC-7C75CAC17DA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55B08C4-2137-426E-89AF-990054B89F97}" type="datetimeFigureOut">
              <a:rPr lang="en-US"/>
              <a:pPr>
                <a:defRPr/>
              </a:pPr>
              <a:t>12/6/2021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967E08-AB9C-4946-B463-C7C15C454B1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633C49-D3B6-41CD-ACA7-2751554E601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7D754E0-4609-40BC-8D04-2D92DEB0D3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8E607ACF-F20A-45E6-BE88-04859A2C48C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6A5922B9-0351-4B2E-918D-F938727B459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1B7A27C5-B96E-44C1-A972-E8719DE099C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608B9D4D-63B1-4786-A249-2039B040E26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54D96DC8-2FB0-467E-85B0-22D66BE9F21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15060F9C-4BA0-4F7E-B9DC-7FE1BBBF87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F3BDF90-9B25-453B-83E0-7C6DEAB5F88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503E4B8F-E39D-415C-9FD1-48324CFEA9E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50" y="-33338"/>
            <a:ext cx="9232900" cy="6924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47997122-2720-4A39-86CE-E05558E9E1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60350"/>
            <a:ext cx="3259137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1988841"/>
            <a:ext cx="8424936" cy="1080119"/>
          </a:xfrm>
        </p:spPr>
        <p:txBody>
          <a:bodyPr/>
          <a:lstStyle>
            <a:lvl1pPr algn="ctr">
              <a:lnSpc>
                <a:spcPct val="85000"/>
              </a:lnSpc>
              <a:defRPr sz="4800">
                <a:solidFill>
                  <a:srgbClr val="003E38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536" y="3068960"/>
            <a:ext cx="8424936" cy="457200"/>
          </a:xfrm>
        </p:spPr>
        <p:txBody>
          <a:bodyPr/>
          <a:lstStyle>
            <a:lvl1pPr marL="0" indent="0" algn="ctr">
              <a:buFontTx/>
              <a:buNone/>
              <a:defRPr sz="2800">
                <a:solidFill>
                  <a:srgbClr val="477E27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60018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– singl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91FC0B54-ED9A-4E13-8A46-BBB9F19D668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35663"/>
            <a:ext cx="918686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FFEC84E0-E8A2-4A7C-9084-B475B6EAE9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103938"/>
            <a:ext cx="14351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7970A8-5592-4F1E-9924-BDE11EB0ED9A}"/>
              </a:ext>
            </a:extLst>
          </p:cNvPr>
          <p:cNvSpPr txBox="1">
            <a:spLocks/>
          </p:cNvSpPr>
          <p:nvPr userDrawn="1"/>
        </p:nvSpPr>
        <p:spPr bwMode="auto">
          <a:xfrm>
            <a:off x="7604125" y="6256338"/>
            <a:ext cx="100647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79BD86C0-2772-4189-86E9-098651FA57A6}" type="slidenum">
              <a:rPr lang="en-US" altLang="en-US" sz="1400">
                <a:solidFill>
                  <a:schemeClr val="bg1"/>
                </a:solidFill>
              </a:rPr>
              <a:pPr algn="r"/>
              <a:t>‹#›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33400"/>
            <a:ext cx="7923981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7923981" cy="41764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A42A868-16CD-4CF7-B8ED-85A4CFD725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451725" y="6103938"/>
            <a:ext cx="1006475" cy="349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0799EC-A505-4BE5-8DFA-14BA55F042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0318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- doubl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7C06ACB7-5103-4CE3-A320-1ECD112E9B5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35663"/>
            <a:ext cx="918686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EE0088AB-2F15-49EA-91AE-98AF43308D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103938"/>
            <a:ext cx="14351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11CCA2-AA7E-4B68-8941-5D40FBD449F1}"/>
              </a:ext>
            </a:extLst>
          </p:cNvPr>
          <p:cNvSpPr txBox="1">
            <a:spLocks/>
          </p:cNvSpPr>
          <p:nvPr userDrawn="1"/>
        </p:nvSpPr>
        <p:spPr bwMode="auto">
          <a:xfrm>
            <a:off x="7604125" y="6256338"/>
            <a:ext cx="100647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DD1EA6E0-76D8-414F-8690-39B83060E0D6}" type="slidenum">
              <a:rPr lang="en-US" altLang="en-US" sz="1400">
                <a:solidFill>
                  <a:schemeClr val="bg1"/>
                </a:solidFill>
              </a:rPr>
              <a:pPr algn="r"/>
              <a:t>‹#›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33400"/>
            <a:ext cx="7923981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3816423" cy="41764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499992" y="1412776"/>
            <a:ext cx="3888432" cy="41764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8458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double column w/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2E8E6791-D5FC-4B2B-B748-38B3BF267F9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35663"/>
            <a:ext cx="918686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59F5D9F7-8903-4DA0-A733-26C7BFBFCE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103938"/>
            <a:ext cx="14351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2036A0B-4DDD-43E2-9B5A-B29E2ECCE000}"/>
              </a:ext>
            </a:extLst>
          </p:cNvPr>
          <p:cNvSpPr txBox="1">
            <a:spLocks/>
          </p:cNvSpPr>
          <p:nvPr userDrawn="1"/>
        </p:nvSpPr>
        <p:spPr bwMode="auto">
          <a:xfrm>
            <a:off x="7604125" y="6256338"/>
            <a:ext cx="100647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DDF2AA1A-C8EC-4D2B-A9A5-7A786BEBA968}" type="slidenum">
              <a:rPr lang="en-US" altLang="en-US" sz="1400">
                <a:solidFill>
                  <a:schemeClr val="bg1"/>
                </a:solidFill>
              </a:rPr>
              <a:pPr algn="r"/>
              <a:t>‹#›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33400"/>
            <a:ext cx="7923981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3816423" cy="414982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499993" y="1413680"/>
            <a:ext cx="3888358" cy="4175907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446114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19DF36F9-56FB-4643-8EAD-98A57CF2032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35663"/>
            <a:ext cx="918686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77FE9CFE-02B6-43C1-956B-6355F1C18D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103938"/>
            <a:ext cx="14351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729FAB0-E70E-4FFA-A2A9-BBD8D724BD68}"/>
              </a:ext>
            </a:extLst>
          </p:cNvPr>
          <p:cNvSpPr txBox="1">
            <a:spLocks/>
          </p:cNvSpPr>
          <p:nvPr userDrawn="1"/>
        </p:nvSpPr>
        <p:spPr bwMode="auto">
          <a:xfrm>
            <a:off x="7604125" y="6256338"/>
            <a:ext cx="100647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1ED6DB6B-13E3-4C07-85CE-B296F542255B}" type="slidenum">
              <a:rPr lang="en-US" altLang="en-US" sz="1400">
                <a:solidFill>
                  <a:schemeClr val="bg1"/>
                </a:solidFill>
              </a:rPr>
              <a:pPr algn="r"/>
              <a:t>‹#›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33400"/>
            <a:ext cx="7923981" cy="6858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67544" y="1484784"/>
            <a:ext cx="7920807" cy="4032447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622341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89ECDE7D-AA42-49C7-B705-46C403598D6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35663"/>
            <a:ext cx="918686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E1A9595E-D42C-41E1-93C7-51ECB35AD88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103938"/>
            <a:ext cx="14351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8DF1A14-F7D4-49B8-B169-41463095C9A4}"/>
              </a:ext>
            </a:extLst>
          </p:cNvPr>
          <p:cNvSpPr txBox="1">
            <a:spLocks/>
          </p:cNvSpPr>
          <p:nvPr userDrawn="1"/>
        </p:nvSpPr>
        <p:spPr bwMode="auto">
          <a:xfrm>
            <a:off x="7604125" y="6256338"/>
            <a:ext cx="100647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112117CC-225F-43E4-858F-38FF4E50F699}" type="slidenum">
              <a:rPr lang="en-US" altLang="en-US" sz="1400">
                <a:solidFill>
                  <a:schemeClr val="bg1"/>
                </a:solidFill>
              </a:rPr>
              <a:pPr algn="r"/>
              <a:t>‹#›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33400"/>
            <a:ext cx="7923981" cy="6858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67544" y="1484785"/>
            <a:ext cx="7920807" cy="3384376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68313" y="5084763"/>
            <a:ext cx="7920037" cy="288453"/>
          </a:xfrm>
        </p:spPr>
        <p:txBody>
          <a:bodyPr/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324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doub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5E3E935-9219-43BD-B1C0-C994441A72F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35663"/>
            <a:ext cx="918686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4FA3E0-56BB-4937-B7CF-80E6F25D3C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103938"/>
            <a:ext cx="14351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77BEA60-25F7-4235-8519-8171C889DE84}"/>
              </a:ext>
            </a:extLst>
          </p:cNvPr>
          <p:cNvSpPr txBox="1">
            <a:spLocks/>
          </p:cNvSpPr>
          <p:nvPr userDrawn="1"/>
        </p:nvSpPr>
        <p:spPr bwMode="auto">
          <a:xfrm>
            <a:off x="7604125" y="6256338"/>
            <a:ext cx="100647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C4C9E0CC-6315-494F-A250-AE318807BD41}" type="slidenum">
              <a:rPr lang="en-US" altLang="en-US" sz="1400">
                <a:solidFill>
                  <a:schemeClr val="bg1"/>
                </a:solidFill>
              </a:rPr>
              <a:pPr algn="r"/>
              <a:t>‹#›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33400"/>
            <a:ext cx="7923981" cy="6858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67545" y="1484784"/>
            <a:ext cx="3888432" cy="4032448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499992" y="1484784"/>
            <a:ext cx="3888432" cy="4032448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D41E4F5-F8D4-48A7-9FEA-B815523A799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7451725" y="6103938"/>
            <a:ext cx="1006475" cy="349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DD0207-A730-4C47-B9BB-528A1D0B57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7308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double pic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>
            <a:extLst>
              <a:ext uri="{FF2B5EF4-FFF2-40B4-BE49-F238E27FC236}">
                <a16:creationId xmlns:a16="http://schemas.microsoft.com/office/drawing/2014/main" id="{47BDD8E6-94B4-4324-B352-A493B32A3CC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35663"/>
            <a:ext cx="918686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id="{3B8B2888-6F86-4D23-A78B-4E993287D0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103938"/>
            <a:ext cx="14351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90AE22C-54BA-47F2-B87A-AE69A3357E8E}"/>
              </a:ext>
            </a:extLst>
          </p:cNvPr>
          <p:cNvSpPr txBox="1">
            <a:spLocks/>
          </p:cNvSpPr>
          <p:nvPr userDrawn="1"/>
        </p:nvSpPr>
        <p:spPr bwMode="auto">
          <a:xfrm>
            <a:off x="7604125" y="6256338"/>
            <a:ext cx="100647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C2424D7C-5C6A-40CD-A93D-FCFE8953F2BA}" type="slidenum">
              <a:rPr lang="en-US" altLang="en-US" sz="1400">
                <a:solidFill>
                  <a:schemeClr val="bg1"/>
                </a:solidFill>
              </a:rPr>
              <a:pPr algn="r"/>
              <a:t>‹#›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33400"/>
            <a:ext cx="7923981" cy="6858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67545" y="1484784"/>
            <a:ext cx="3888432" cy="3672408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499992" y="1484784"/>
            <a:ext cx="3888432" cy="3672408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68313" y="5229200"/>
            <a:ext cx="3887663" cy="360040"/>
          </a:xfrm>
        </p:spPr>
        <p:txBody>
          <a:bodyPr/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499992" y="5229200"/>
            <a:ext cx="3887663" cy="360040"/>
          </a:xfrm>
        </p:spPr>
        <p:txBody>
          <a:bodyPr/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4651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full pa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A024B81F-5BB8-4B8E-883D-34BAAFF436D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35663"/>
            <a:ext cx="918686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>
            <a:extLst>
              <a:ext uri="{FF2B5EF4-FFF2-40B4-BE49-F238E27FC236}">
                <a16:creationId xmlns:a16="http://schemas.microsoft.com/office/drawing/2014/main" id="{83A2507E-B04E-4B2C-A4D4-E987A1A868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103938"/>
            <a:ext cx="14351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AE26494-C4D9-4E43-9B35-E3B9ECA58EC5}"/>
              </a:ext>
            </a:extLst>
          </p:cNvPr>
          <p:cNvSpPr txBox="1">
            <a:spLocks/>
          </p:cNvSpPr>
          <p:nvPr userDrawn="1"/>
        </p:nvSpPr>
        <p:spPr bwMode="auto">
          <a:xfrm>
            <a:off x="7604125" y="6256338"/>
            <a:ext cx="100647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55C493DD-CECC-4356-B072-73C4182D6195}" type="slidenum">
              <a:rPr lang="en-US" altLang="en-US" sz="1400">
                <a:solidFill>
                  <a:schemeClr val="bg1"/>
                </a:solidFill>
              </a:rPr>
              <a:pPr algn="r"/>
              <a:t>‹#›</a:t>
            </a:fld>
            <a:endParaRPr lang="en-US" altLang="en-US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102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5885732-474B-4DDD-B953-CA5FDDFE3D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533400"/>
            <a:ext cx="770731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18FB72D-B1B0-4943-8AB9-D1F22E9C53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295400"/>
            <a:ext cx="7707312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605F9EB-1644-46EB-86D6-DEC607BB9EB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4FF5126-6DDE-4404-9A2D-065253B180A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7752113-A41C-4BA0-8B97-22C7491C40A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A57548E-CA4B-4924-BBB6-DB64FB4B217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</p:sldLayoutIdLst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477E27"/>
          </a:solidFill>
          <a:latin typeface="+mj-lt"/>
          <a:ea typeface="MS PGothic" panose="020B0600070205080204" pitchFamily="34" charset="-128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477E27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477E27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477E27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477E27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477E27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477E27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477E27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477E27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25000"/>
        </a:spcAft>
        <a:buClr>
          <a:srgbClr val="477E27"/>
        </a:buClr>
        <a:buChar char="•"/>
        <a:defRPr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25000"/>
        </a:spcAft>
        <a:buClr>
          <a:srgbClr val="477E27"/>
        </a:buClr>
        <a:buChar char="–"/>
        <a:defRPr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25000"/>
        </a:spcAft>
        <a:buClr>
          <a:srgbClr val="477E27"/>
        </a:buClr>
        <a:buChar char="•"/>
        <a:defRPr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25000"/>
        </a:spcAft>
        <a:buClr>
          <a:srgbClr val="477E27"/>
        </a:buClr>
        <a:buChar char="–"/>
        <a:defRPr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25000"/>
        </a:spcAft>
        <a:buClr>
          <a:srgbClr val="477E27"/>
        </a:buClr>
        <a:buChar char="»"/>
        <a:defRPr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rtl="0" fontAlgn="base">
        <a:lnSpc>
          <a:spcPct val="90000"/>
        </a:lnSpc>
        <a:spcBef>
          <a:spcPct val="20000"/>
        </a:spcBef>
        <a:spcAft>
          <a:spcPct val="25000"/>
        </a:spcAft>
        <a:buClr>
          <a:srgbClr val="477E27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lnSpc>
          <a:spcPct val="90000"/>
        </a:lnSpc>
        <a:spcBef>
          <a:spcPct val="20000"/>
        </a:spcBef>
        <a:spcAft>
          <a:spcPct val="25000"/>
        </a:spcAft>
        <a:buClr>
          <a:srgbClr val="477E27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lnSpc>
          <a:spcPct val="90000"/>
        </a:lnSpc>
        <a:spcBef>
          <a:spcPct val="20000"/>
        </a:spcBef>
        <a:spcAft>
          <a:spcPct val="25000"/>
        </a:spcAft>
        <a:buClr>
          <a:srgbClr val="477E27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lnSpc>
          <a:spcPct val="90000"/>
        </a:lnSpc>
        <a:spcBef>
          <a:spcPct val="20000"/>
        </a:spcBef>
        <a:spcAft>
          <a:spcPct val="25000"/>
        </a:spcAft>
        <a:buClr>
          <a:srgbClr val="477E27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bf-mb5L6JY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bf-mb5L6JY?feature=oembed" TargetMode="Externa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kCmIxraWlM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kCmIxraWlM?feature=oembed" TargetMode="Externa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D8D7C075-C074-4110-8A70-E252F32F03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288" y="2071330"/>
            <a:ext cx="8424862" cy="1079500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solidFill>
                  <a:srgbClr val="005954"/>
                </a:solidFill>
                <a:latin typeface="Open Sans" panose="020B0606030504020204" pitchFamily="34" charset="0"/>
              </a:rPr>
              <a:t>Budgeting: Where Is My Money?</a:t>
            </a:r>
          </a:p>
        </p:txBody>
      </p:sp>
      <p:sp>
        <p:nvSpPr>
          <p:cNvPr id="13315" name="Subtitle 2">
            <a:extLst>
              <a:ext uri="{FF2B5EF4-FFF2-40B4-BE49-F238E27FC236}">
                <a16:creationId xmlns:a16="http://schemas.microsoft.com/office/drawing/2014/main" id="{47F8F22D-8145-40F0-A28E-026AFAD1A2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288" y="3068638"/>
            <a:ext cx="8424862" cy="4572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98BF1E"/>
                </a:solidFill>
                <a:latin typeface="Open Sans"/>
                <a:ea typeface="MS PGothic"/>
              </a:rPr>
              <a:t>Grade 5+</a:t>
            </a:r>
          </a:p>
        </p:txBody>
      </p:sp>
      <p:cxnSp>
        <p:nvCxnSpPr>
          <p:cNvPr id="13316" name="Straight Connector 3">
            <a:extLst>
              <a:ext uri="{FF2B5EF4-FFF2-40B4-BE49-F238E27FC236}">
                <a16:creationId xmlns:a16="http://schemas.microsoft.com/office/drawing/2014/main" id="{A0C7CF5E-54EB-4692-A20D-FEEBA01D7AE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27088" y="2924175"/>
            <a:ext cx="7848600" cy="0"/>
          </a:xfrm>
          <a:prstGeom prst="line">
            <a:avLst/>
          </a:prstGeom>
          <a:noFill/>
          <a:ln w="38100" algn="ctr">
            <a:solidFill>
              <a:srgbClr val="FDCE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F14D40-8408-4E1C-AB1C-DDEE05AEAB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47"/>
          <a:stretch/>
        </p:blipFill>
        <p:spPr>
          <a:xfrm>
            <a:off x="1006869" y="2866490"/>
            <a:ext cx="6929251" cy="2358809"/>
          </a:xfrm>
          <a:prstGeom prst="rect">
            <a:avLst/>
          </a:prstGeom>
        </p:spPr>
      </p:pic>
      <p:sp>
        <p:nvSpPr>
          <p:cNvPr id="14338" name="Title 1">
            <a:extLst>
              <a:ext uri="{FF2B5EF4-FFF2-40B4-BE49-F238E27FC236}">
                <a16:creationId xmlns:a16="http://schemas.microsoft.com/office/drawing/2014/main" id="{C75ABC45-703E-4857-B751-96F66A99F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33400"/>
            <a:ext cx="7923212" cy="6858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005954"/>
                </a:solidFill>
                <a:latin typeface="Open Sans" panose="020B0606030504020204" pitchFamily="34" charset="0"/>
              </a:rPr>
              <a:t>My Weekly Budget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DCE09169-3831-4481-AC7D-22AA60ECE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412875"/>
            <a:ext cx="7923212" cy="417671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800" b="1">
                <a:latin typeface="Calibri" panose="020F0502020204030204" pitchFamily="34" charset="0"/>
                <a:cs typeface="Calibri" panose="020F0502020204030204" pitchFamily="34" charset="0"/>
              </a:rPr>
              <a:t>Budget</a:t>
            </a:r>
            <a:endParaRPr lang="en-US" altLang="en-US"/>
          </a:p>
          <a:p>
            <a:pPr marL="0" indent="0" eaLnBrk="1" hangingPunct="1">
              <a:buNone/>
            </a:pPr>
            <a:r>
              <a:rPr lang="en-US" altLang="en-US"/>
              <a:t>How much do you </a:t>
            </a:r>
            <a:r>
              <a:rPr lang="en-US" altLang="en-US" b="1" i="1"/>
              <a:t>think</a:t>
            </a:r>
            <a:r>
              <a:rPr lang="en-US" altLang="en-US"/>
              <a:t> you’re going to spend on…</a:t>
            </a:r>
          </a:p>
          <a:p>
            <a:pPr marL="0" indent="0" eaLnBrk="1" hangingPunct="1">
              <a:buNone/>
            </a:pPr>
            <a:endParaRPr lang="en-US" altLang="en-US"/>
          </a:p>
        </p:txBody>
      </p:sp>
      <p:cxnSp>
        <p:nvCxnSpPr>
          <p:cNvPr id="14340" name="Straight Connector 2">
            <a:extLst>
              <a:ext uri="{FF2B5EF4-FFF2-40B4-BE49-F238E27FC236}">
                <a16:creationId xmlns:a16="http://schemas.microsoft.com/office/drawing/2014/main" id="{CDAA092F-49F5-4EBE-A045-4113BA971B9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2925" y="1125538"/>
            <a:ext cx="7848600" cy="0"/>
          </a:xfrm>
          <a:prstGeom prst="line">
            <a:avLst/>
          </a:prstGeom>
          <a:noFill/>
          <a:ln w="38100" algn="ctr">
            <a:solidFill>
              <a:srgbClr val="FDCE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C9CD976-9334-417B-8D22-F51750B99A69}"/>
              </a:ext>
            </a:extLst>
          </p:cNvPr>
          <p:cNvSpPr txBox="1"/>
          <p:nvPr/>
        </p:nvSpPr>
        <p:spPr>
          <a:xfrm flipH="1">
            <a:off x="3783778" y="3935004"/>
            <a:ext cx="1292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$ 3.49</a:t>
            </a:r>
            <a:endParaRPr lang="en-CA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C90584-C709-4FF2-9939-D09DBBB71CF5}"/>
              </a:ext>
            </a:extLst>
          </p:cNvPr>
          <p:cNvSpPr txBox="1"/>
          <p:nvPr/>
        </p:nvSpPr>
        <p:spPr>
          <a:xfrm flipH="1">
            <a:off x="1097300" y="3935004"/>
            <a:ext cx="2282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Netflix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65713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A84B74-0336-4A76-B34D-8141518E5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365" y="2844236"/>
            <a:ext cx="7032118" cy="2422375"/>
          </a:xfrm>
          <a:prstGeom prst="rect">
            <a:avLst/>
          </a:prstGeom>
        </p:spPr>
      </p:pic>
      <p:sp>
        <p:nvSpPr>
          <p:cNvPr id="14338" name="Title 1">
            <a:extLst>
              <a:ext uri="{FF2B5EF4-FFF2-40B4-BE49-F238E27FC236}">
                <a16:creationId xmlns:a16="http://schemas.microsoft.com/office/drawing/2014/main" id="{C75ABC45-703E-4857-B751-96F66A99F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33400"/>
            <a:ext cx="7923212" cy="6858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005954"/>
                </a:solidFill>
                <a:latin typeface="Open Sans" panose="020B0606030504020204" pitchFamily="34" charset="0"/>
              </a:rPr>
              <a:t>My Weekly Budget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DCE09169-3831-4481-AC7D-22AA60ECE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412875"/>
            <a:ext cx="7923212" cy="417671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800" b="1">
                <a:latin typeface="Calibri" panose="020F0502020204030204" pitchFamily="34" charset="0"/>
                <a:cs typeface="Calibri" panose="020F0502020204030204" pitchFamily="34" charset="0"/>
              </a:rPr>
              <a:t>Budget</a:t>
            </a:r>
            <a:endParaRPr lang="en-US" altLang="en-US"/>
          </a:p>
          <a:p>
            <a:pPr marL="0" indent="0" eaLnBrk="1" hangingPunct="1">
              <a:buNone/>
            </a:pPr>
            <a:r>
              <a:rPr lang="en-US" altLang="en-US"/>
              <a:t>How much do you </a:t>
            </a:r>
            <a:r>
              <a:rPr lang="en-US" altLang="en-US" b="1" i="1"/>
              <a:t>think</a:t>
            </a:r>
            <a:r>
              <a:rPr lang="en-US" altLang="en-US"/>
              <a:t> you’re going to spend on…</a:t>
            </a:r>
          </a:p>
          <a:p>
            <a:pPr marL="0" indent="0" eaLnBrk="1" hangingPunct="1">
              <a:buNone/>
            </a:pPr>
            <a:endParaRPr lang="en-US" altLang="en-US"/>
          </a:p>
        </p:txBody>
      </p:sp>
      <p:cxnSp>
        <p:nvCxnSpPr>
          <p:cNvPr id="14340" name="Straight Connector 2">
            <a:extLst>
              <a:ext uri="{FF2B5EF4-FFF2-40B4-BE49-F238E27FC236}">
                <a16:creationId xmlns:a16="http://schemas.microsoft.com/office/drawing/2014/main" id="{CDAA092F-49F5-4EBE-A045-4113BA971B9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2925" y="1125538"/>
            <a:ext cx="7848600" cy="0"/>
          </a:xfrm>
          <a:prstGeom prst="line">
            <a:avLst/>
          </a:prstGeom>
          <a:noFill/>
          <a:ln w="38100" algn="ctr">
            <a:solidFill>
              <a:srgbClr val="FDCE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069621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C75ABC45-703E-4857-B751-96F66A99F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33400"/>
            <a:ext cx="7923212" cy="6858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005954"/>
                </a:solidFill>
                <a:latin typeface="Open Sans" panose="020B0606030504020204" pitchFamily="34" charset="0"/>
              </a:rPr>
              <a:t>What is “donating”?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DCE09169-3831-4481-AC7D-22AA60ECE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412875"/>
            <a:ext cx="7923212" cy="417671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>
                <a:hlinkClick r:id="rId3"/>
              </a:rPr>
              <a:t>https://www.youtube.com/watch?v=Pbf-mb5L6JY</a:t>
            </a:r>
            <a:endParaRPr lang="en-US" altLang="en-US"/>
          </a:p>
          <a:p>
            <a:pPr eaLnBrk="1" hangingPunct="1"/>
            <a:endParaRPr lang="en-US" altLang="en-US"/>
          </a:p>
        </p:txBody>
      </p:sp>
      <p:cxnSp>
        <p:nvCxnSpPr>
          <p:cNvPr id="14340" name="Straight Connector 2">
            <a:extLst>
              <a:ext uri="{FF2B5EF4-FFF2-40B4-BE49-F238E27FC236}">
                <a16:creationId xmlns:a16="http://schemas.microsoft.com/office/drawing/2014/main" id="{CDAA092F-49F5-4EBE-A045-4113BA971B9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2925" y="1125538"/>
            <a:ext cx="7848600" cy="0"/>
          </a:xfrm>
          <a:prstGeom prst="line">
            <a:avLst/>
          </a:prstGeom>
          <a:noFill/>
          <a:ln w="38100" algn="ctr">
            <a:solidFill>
              <a:srgbClr val="FDCE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" name="Online Media 1" title="The Importance of Donating - Money Savvy For Kids">
            <a:hlinkClick r:id="" action="ppaction://media"/>
            <a:extLst>
              <a:ext uri="{FF2B5EF4-FFF2-40B4-BE49-F238E27FC236}">
                <a16:creationId xmlns:a16="http://schemas.microsoft.com/office/drawing/2014/main" id="{0803BCD6-B009-4F00-A204-AED984B2408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63802" y="1717677"/>
            <a:ext cx="7627723" cy="430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248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A84B74-0336-4A76-B34D-8141518E5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840" y="2854510"/>
            <a:ext cx="7032118" cy="2422375"/>
          </a:xfrm>
          <a:prstGeom prst="rect">
            <a:avLst/>
          </a:prstGeom>
        </p:spPr>
      </p:pic>
      <p:sp>
        <p:nvSpPr>
          <p:cNvPr id="14338" name="Title 1">
            <a:extLst>
              <a:ext uri="{FF2B5EF4-FFF2-40B4-BE49-F238E27FC236}">
                <a16:creationId xmlns:a16="http://schemas.microsoft.com/office/drawing/2014/main" id="{C75ABC45-703E-4857-B751-96F66A99F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33400"/>
            <a:ext cx="7923212" cy="6858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005954"/>
                </a:solidFill>
                <a:latin typeface="Open Sans" panose="020B0606030504020204" pitchFamily="34" charset="0"/>
              </a:rPr>
              <a:t>My Weekly Budget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DCE09169-3831-4481-AC7D-22AA60ECE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412875"/>
            <a:ext cx="7923212" cy="417671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800" b="1">
                <a:latin typeface="Calibri" panose="020F0502020204030204" pitchFamily="34" charset="0"/>
                <a:cs typeface="Calibri" panose="020F0502020204030204" pitchFamily="34" charset="0"/>
              </a:rPr>
              <a:t>Budget</a:t>
            </a:r>
            <a:endParaRPr lang="en-US" altLang="en-US"/>
          </a:p>
          <a:p>
            <a:pPr marL="0" indent="0" eaLnBrk="1" hangingPunct="1">
              <a:buNone/>
            </a:pPr>
            <a:r>
              <a:rPr lang="en-US" altLang="en-US"/>
              <a:t>How much do you </a:t>
            </a:r>
            <a:r>
              <a:rPr lang="en-US" altLang="en-US" b="1" i="1"/>
              <a:t>think</a:t>
            </a:r>
            <a:r>
              <a:rPr lang="en-US" altLang="en-US"/>
              <a:t> you’re going to spend on…</a:t>
            </a:r>
          </a:p>
          <a:p>
            <a:pPr marL="0" indent="0" eaLnBrk="1" hangingPunct="1">
              <a:buNone/>
            </a:pPr>
            <a:endParaRPr lang="en-US" altLang="en-US"/>
          </a:p>
        </p:txBody>
      </p:sp>
      <p:cxnSp>
        <p:nvCxnSpPr>
          <p:cNvPr id="14340" name="Straight Connector 2">
            <a:extLst>
              <a:ext uri="{FF2B5EF4-FFF2-40B4-BE49-F238E27FC236}">
                <a16:creationId xmlns:a16="http://schemas.microsoft.com/office/drawing/2014/main" id="{CDAA092F-49F5-4EBE-A045-4113BA971B9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2925" y="1125538"/>
            <a:ext cx="7848600" cy="0"/>
          </a:xfrm>
          <a:prstGeom prst="line">
            <a:avLst/>
          </a:prstGeom>
          <a:noFill/>
          <a:ln w="38100" algn="ctr">
            <a:solidFill>
              <a:srgbClr val="FDCE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C9CD976-9334-417B-8D22-F51750B99A69}"/>
              </a:ext>
            </a:extLst>
          </p:cNvPr>
          <p:cNvSpPr txBox="1"/>
          <p:nvPr/>
        </p:nvSpPr>
        <p:spPr>
          <a:xfrm flipH="1">
            <a:off x="3968712" y="3935004"/>
            <a:ext cx="1292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$ 2.50</a:t>
            </a:r>
            <a:endParaRPr lang="en-C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C90584-C709-4FF2-9939-D09DBBB71CF5}"/>
              </a:ext>
            </a:extLst>
          </p:cNvPr>
          <p:cNvSpPr txBox="1"/>
          <p:nvPr/>
        </p:nvSpPr>
        <p:spPr>
          <a:xfrm flipH="1">
            <a:off x="1166854" y="3965781"/>
            <a:ext cx="2282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School Bake Sale</a:t>
            </a:r>
            <a:endParaRPr lang="en-CA" sz="2000"/>
          </a:p>
        </p:txBody>
      </p:sp>
    </p:spTree>
    <p:extLst>
      <p:ext uri="{BB962C8B-B14F-4D97-AF65-F5344CB8AC3E}">
        <p14:creationId xmlns:p14="http://schemas.microsoft.com/office/powerpoint/2010/main" val="3507031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EBB4B8-8951-4716-8C69-5A52A1C7A8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087"/>
          <a:stretch/>
        </p:blipFill>
        <p:spPr>
          <a:xfrm>
            <a:off x="1099858" y="2892219"/>
            <a:ext cx="6944283" cy="2353919"/>
          </a:xfrm>
          <a:prstGeom prst="rect">
            <a:avLst/>
          </a:prstGeom>
        </p:spPr>
      </p:pic>
      <p:sp>
        <p:nvSpPr>
          <p:cNvPr id="14338" name="Title 1">
            <a:extLst>
              <a:ext uri="{FF2B5EF4-FFF2-40B4-BE49-F238E27FC236}">
                <a16:creationId xmlns:a16="http://schemas.microsoft.com/office/drawing/2014/main" id="{C75ABC45-703E-4857-B751-96F66A99F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33400"/>
            <a:ext cx="7923212" cy="6858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005954"/>
                </a:solidFill>
                <a:latin typeface="Open Sans" panose="020B0606030504020204" pitchFamily="34" charset="0"/>
              </a:rPr>
              <a:t>My Weekly Budget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DCE09169-3831-4481-AC7D-22AA60ECE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412875"/>
            <a:ext cx="7923212" cy="417671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800" b="1">
                <a:latin typeface="Calibri" panose="020F0502020204030204" pitchFamily="34" charset="0"/>
                <a:cs typeface="Calibri" panose="020F0502020204030204" pitchFamily="34" charset="0"/>
              </a:rPr>
              <a:t>Budget</a:t>
            </a:r>
            <a:endParaRPr lang="en-US" altLang="en-US"/>
          </a:p>
          <a:p>
            <a:pPr marL="0" indent="0" eaLnBrk="1" hangingPunct="1">
              <a:buNone/>
            </a:pPr>
            <a:r>
              <a:rPr lang="en-US" altLang="en-US"/>
              <a:t>How much do you </a:t>
            </a:r>
            <a:r>
              <a:rPr lang="en-US" altLang="en-US" b="1" i="1"/>
              <a:t>think</a:t>
            </a:r>
            <a:r>
              <a:rPr lang="en-US" altLang="en-US"/>
              <a:t> you’re going to save?</a:t>
            </a:r>
          </a:p>
          <a:p>
            <a:pPr marL="0" indent="0" eaLnBrk="1" hangingPunct="1">
              <a:buNone/>
            </a:pPr>
            <a:endParaRPr lang="en-US" altLang="en-US"/>
          </a:p>
        </p:txBody>
      </p:sp>
      <p:cxnSp>
        <p:nvCxnSpPr>
          <p:cNvPr id="14340" name="Straight Connector 2">
            <a:extLst>
              <a:ext uri="{FF2B5EF4-FFF2-40B4-BE49-F238E27FC236}">
                <a16:creationId xmlns:a16="http://schemas.microsoft.com/office/drawing/2014/main" id="{CDAA092F-49F5-4EBE-A045-4113BA971B9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2925" y="1125538"/>
            <a:ext cx="7848600" cy="0"/>
          </a:xfrm>
          <a:prstGeom prst="line">
            <a:avLst/>
          </a:prstGeom>
          <a:noFill/>
          <a:ln w="38100" algn="ctr">
            <a:solidFill>
              <a:srgbClr val="FDCE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9614942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C75ABC45-703E-4857-B751-96F66A99F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33400"/>
            <a:ext cx="7923212" cy="6858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005954"/>
                </a:solidFill>
                <a:latin typeface="Open Sans" panose="020B0606030504020204" pitchFamily="34" charset="0"/>
              </a:rPr>
              <a:t>What is “saving”?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DCE09169-3831-4481-AC7D-22AA60ECE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412875"/>
            <a:ext cx="7923212" cy="417671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>
                <a:hlinkClick r:id="rId3"/>
              </a:rPr>
              <a:t>https://www.youtube.com/watch?v=JkCmIxraWlM</a:t>
            </a:r>
            <a:endParaRPr lang="en-US" altLang="en-US"/>
          </a:p>
          <a:p>
            <a:pPr marL="0" indent="0" eaLnBrk="1" hangingPunct="1">
              <a:buNone/>
            </a:pPr>
            <a:endParaRPr lang="en-US" altLang="en-US"/>
          </a:p>
        </p:txBody>
      </p:sp>
      <p:cxnSp>
        <p:nvCxnSpPr>
          <p:cNvPr id="14340" name="Straight Connector 2">
            <a:extLst>
              <a:ext uri="{FF2B5EF4-FFF2-40B4-BE49-F238E27FC236}">
                <a16:creationId xmlns:a16="http://schemas.microsoft.com/office/drawing/2014/main" id="{CDAA092F-49F5-4EBE-A045-4113BA971B9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2925" y="1125538"/>
            <a:ext cx="7848600" cy="0"/>
          </a:xfrm>
          <a:prstGeom prst="line">
            <a:avLst/>
          </a:prstGeom>
          <a:noFill/>
          <a:ln w="38100" algn="ctr">
            <a:solidFill>
              <a:srgbClr val="FDCE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" name="Online Media 2" title="A lesson on responsible saving for kids - Smartkids">
            <a:hlinkClick r:id="" action="ppaction://media"/>
            <a:extLst>
              <a:ext uri="{FF2B5EF4-FFF2-40B4-BE49-F238E27FC236}">
                <a16:creationId xmlns:a16="http://schemas.microsoft.com/office/drawing/2014/main" id="{5737A0CA-526A-444D-9613-B3E0DAD2BC5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18592" y="1717677"/>
            <a:ext cx="7706816" cy="435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04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EBB4B8-8951-4716-8C69-5A52A1C7A8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087"/>
          <a:stretch/>
        </p:blipFill>
        <p:spPr>
          <a:xfrm>
            <a:off x="1099858" y="2892219"/>
            <a:ext cx="6944283" cy="2353919"/>
          </a:xfrm>
          <a:prstGeom prst="rect">
            <a:avLst/>
          </a:prstGeom>
        </p:spPr>
      </p:pic>
      <p:sp>
        <p:nvSpPr>
          <p:cNvPr id="14338" name="Title 1">
            <a:extLst>
              <a:ext uri="{FF2B5EF4-FFF2-40B4-BE49-F238E27FC236}">
                <a16:creationId xmlns:a16="http://schemas.microsoft.com/office/drawing/2014/main" id="{C75ABC45-703E-4857-B751-96F66A99F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33400"/>
            <a:ext cx="7923212" cy="6858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005954"/>
                </a:solidFill>
                <a:latin typeface="Open Sans" panose="020B0606030504020204" pitchFamily="34" charset="0"/>
              </a:rPr>
              <a:t>My Weekly Budget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DCE09169-3831-4481-AC7D-22AA60ECE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412875"/>
            <a:ext cx="7923212" cy="417671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800" b="1">
                <a:latin typeface="Calibri" panose="020F0502020204030204" pitchFamily="34" charset="0"/>
                <a:cs typeface="Calibri" panose="020F0502020204030204" pitchFamily="34" charset="0"/>
              </a:rPr>
              <a:t>Budget</a:t>
            </a:r>
            <a:endParaRPr lang="en-US" altLang="en-US"/>
          </a:p>
          <a:p>
            <a:pPr marL="0" indent="0" eaLnBrk="1" hangingPunct="1">
              <a:buNone/>
            </a:pPr>
            <a:r>
              <a:rPr lang="en-US" altLang="en-US"/>
              <a:t>How much do you </a:t>
            </a:r>
            <a:r>
              <a:rPr lang="en-US" altLang="en-US" b="1" i="1"/>
              <a:t>think</a:t>
            </a:r>
            <a:r>
              <a:rPr lang="en-US" altLang="en-US"/>
              <a:t> you’re going to save?</a:t>
            </a:r>
          </a:p>
          <a:p>
            <a:pPr marL="0" indent="0" eaLnBrk="1" hangingPunct="1">
              <a:buNone/>
            </a:pPr>
            <a:endParaRPr lang="en-US" altLang="en-US"/>
          </a:p>
        </p:txBody>
      </p:sp>
      <p:cxnSp>
        <p:nvCxnSpPr>
          <p:cNvPr id="14340" name="Straight Connector 2">
            <a:extLst>
              <a:ext uri="{FF2B5EF4-FFF2-40B4-BE49-F238E27FC236}">
                <a16:creationId xmlns:a16="http://schemas.microsoft.com/office/drawing/2014/main" id="{CDAA092F-49F5-4EBE-A045-4113BA971B9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2925" y="1125538"/>
            <a:ext cx="7848600" cy="0"/>
          </a:xfrm>
          <a:prstGeom prst="line">
            <a:avLst/>
          </a:prstGeom>
          <a:noFill/>
          <a:ln w="38100" algn="ctr">
            <a:solidFill>
              <a:srgbClr val="FDCE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C9CD976-9334-417B-8D22-F51750B99A69}"/>
              </a:ext>
            </a:extLst>
          </p:cNvPr>
          <p:cNvSpPr txBox="1"/>
          <p:nvPr/>
        </p:nvSpPr>
        <p:spPr>
          <a:xfrm flipH="1">
            <a:off x="3937888" y="3955552"/>
            <a:ext cx="1292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$ 5.00</a:t>
            </a:r>
            <a:endParaRPr lang="en-CA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C90584-C709-4FF2-9939-D09DBBB71CF5}"/>
              </a:ext>
            </a:extLst>
          </p:cNvPr>
          <p:cNvSpPr txBox="1"/>
          <p:nvPr/>
        </p:nvSpPr>
        <p:spPr>
          <a:xfrm flipH="1">
            <a:off x="1123916" y="3924731"/>
            <a:ext cx="2282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Video game: Animal Crossing</a:t>
            </a:r>
          </a:p>
          <a:p>
            <a:r>
              <a:rPr lang="en-US" sz="1600" b="1" dirty="0"/>
              <a:t>Price $80.00</a:t>
            </a:r>
            <a:endParaRPr lang="en-CA" sz="1600" b="1" dirty="0"/>
          </a:p>
        </p:txBody>
      </p:sp>
    </p:spTree>
    <p:extLst>
      <p:ext uri="{BB962C8B-B14F-4D97-AF65-F5344CB8AC3E}">
        <p14:creationId xmlns:p14="http://schemas.microsoft.com/office/powerpoint/2010/main" val="3050978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C75ABC45-703E-4857-B751-96F66A99F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33400"/>
            <a:ext cx="7923212" cy="6858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005954"/>
                </a:solidFill>
                <a:latin typeface="Open Sans" panose="020B0606030504020204" pitchFamily="34" charset="0"/>
              </a:rPr>
              <a:t>My Weekly Budget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DCE09169-3831-4481-AC7D-22AA60ECE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619" y="1340643"/>
            <a:ext cx="7923212" cy="4176713"/>
          </a:xfrm>
        </p:spPr>
        <p:txBody>
          <a:bodyPr/>
          <a:lstStyle/>
          <a:p>
            <a:pPr marL="0" indent="0" eaLnBrk="1" hangingPunct="1">
              <a:buNone/>
            </a:pPr>
            <a:endParaRPr lang="en-US" altLang="en-US" dirty="0"/>
          </a:p>
          <a:p>
            <a:pPr marL="0" indent="0" eaLnBrk="1" hangingPunct="1">
              <a:buNone/>
            </a:pPr>
            <a:r>
              <a:rPr lang="en-US" altLang="en-US" dirty="0"/>
              <a:t>Now! Add up your ‘budget’ column!</a:t>
            </a:r>
          </a:p>
          <a:p>
            <a:pPr marL="0" indent="0" eaLnBrk="1" hangingPunct="1">
              <a:buNone/>
            </a:pPr>
            <a:endParaRPr lang="en-US" altLang="en-US" dirty="0"/>
          </a:p>
          <a:p>
            <a:pPr marL="0" indent="0" eaLnBrk="1" hangingPunct="1">
              <a:buNone/>
            </a:pPr>
            <a:endParaRPr lang="en-US" altLang="en-US" dirty="0"/>
          </a:p>
          <a:p>
            <a:pPr marL="0" indent="0" eaLnBrk="1" hangingPunct="1">
              <a:buNone/>
            </a:pPr>
            <a:endParaRPr lang="en-US" altLang="en-US" dirty="0"/>
          </a:p>
          <a:p>
            <a:pPr marL="0" indent="0" eaLnBrk="1" hangingPunct="1">
              <a:buNone/>
            </a:pPr>
            <a:endParaRPr lang="en-US" altLang="en-US" dirty="0"/>
          </a:p>
          <a:p>
            <a:pPr marL="0" indent="0" eaLnBrk="1" hangingPunct="1">
              <a:buNone/>
            </a:pPr>
            <a:endParaRPr lang="en-US" altLang="en-US" dirty="0"/>
          </a:p>
          <a:p>
            <a:pPr marL="0" indent="0" eaLnBrk="1" hangingPunct="1">
              <a:buNone/>
            </a:pPr>
            <a:endParaRPr lang="en-US" altLang="en-US" dirty="0"/>
          </a:p>
          <a:p>
            <a:pPr marL="0" indent="0" eaLnBrk="1" hangingPunct="1">
              <a:buNone/>
            </a:pPr>
            <a:r>
              <a:rPr lang="en-US" altLang="en-US" dirty="0"/>
              <a:t>Is your budget total more than your </a:t>
            </a:r>
            <a:r>
              <a:rPr lang="en-US" altLang="en-US"/>
              <a:t>weekly earnings? </a:t>
            </a:r>
            <a:r>
              <a:rPr lang="en-US" altLang="en-US" b="1" dirty="0"/>
              <a:t>You can’t spend more than what you have!</a:t>
            </a:r>
          </a:p>
        </p:txBody>
      </p:sp>
      <p:cxnSp>
        <p:nvCxnSpPr>
          <p:cNvPr id="14340" name="Straight Connector 2">
            <a:extLst>
              <a:ext uri="{FF2B5EF4-FFF2-40B4-BE49-F238E27FC236}">
                <a16:creationId xmlns:a16="http://schemas.microsoft.com/office/drawing/2014/main" id="{CDAA092F-49F5-4EBE-A045-4113BA971B9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2925" y="1125538"/>
            <a:ext cx="7848600" cy="0"/>
          </a:xfrm>
          <a:prstGeom prst="line">
            <a:avLst/>
          </a:prstGeom>
          <a:noFill/>
          <a:ln w="38100" algn="ctr">
            <a:solidFill>
              <a:srgbClr val="FDCE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EF959A53-4325-4E58-9CEF-EC6DB5EBB8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482"/>
          <a:stretch/>
        </p:blipFill>
        <p:spPr>
          <a:xfrm>
            <a:off x="1278006" y="2618928"/>
            <a:ext cx="6303826" cy="808523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B39C8394-FE17-4EA2-9993-AA3873DB4107}"/>
              </a:ext>
            </a:extLst>
          </p:cNvPr>
          <p:cNvSpPr/>
          <p:nvPr/>
        </p:nvSpPr>
        <p:spPr bwMode="auto">
          <a:xfrm>
            <a:off x="3460096" y="2964994"/>
            <a:ext cx="1939645" cy="529390"/>
          </a:xfrm>
          <a:custGeom>
            <a:avLst/>
            <a:gdLst>
              <a:gd name="connsiteX0" fmla="*/ 0 w 1939645"/>
              <a:gd name="connsiteY0" fmla="*/ 264695 h 529390"/>
              <a:gd name="connsiteX1" fmla="*/ 969823 w 1939645"/>
              <a:gd name="connsiteY1" fmla="*/ 0 h 529390"/>
              <a:gd name="connsiteX2" fmla="*/ 1939646 w 1939645"/>
              <a:gd name="connsiteY2" fmla="*/ 264695 h 529390"/>
              <a:gd name="connsiteX3" fmla="*/ 969823 w 1939645"/>
              <a:gd name="connsiteY3" fmla="*/ 529390 h 529390"/>
              <a:gd name="connsiteX4" fmla="*/ 0 w 1939645"/>
              <a:gd name="connsiteY4" fmla="*/ 264695 h 52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9645" h="529390" extrusionOk="0">
                <a:moveTo>
                  <a:pt x="0" y="264695"/>
                </a:moveTo>
                <a:cubicBezTo>
                  <a:pt x="2067" y="110407"/>
                  <a:pt x="379729" y="23928"/>
                  <a:pt x="969823" y="0"/>
                </a:cubicBezTo>
                <a:cubicBezTo>
                  <a:pt x="1523921" y="4743"/>
                  <a:pt x="1912527" y="128262"/>
                  <a:pt x="1939646" y="264695"/>
                </a:cubicBezTo>
                <a:cubicBezTo>
                  <a:pt x="1960299" y="405542"/>
                  <a:pt x="1504029" y="535756"/>
                  <a:pt x="969823" y="529390"/>
                </a:cubicBezTo>
                <a:cubicBezTo>
                  <a:pt x="432703" y="527203"/>
                  <a:pt x="26251" y="411935"/>
                  <a:pt x="0" y="264695"/>
                </a:cubicBez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1196223915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69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7D0CC1-1625-4F37-898B-A3723105A2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701"/>
          <a:stretch/>
        </p:blipFill>
        <p:spPr>
          <a:xfrm>
            <a:off x="2890755" y="1539228"/>
            <a:ext cx="3220459" cy="4656089"/>
          </a:xfrm>
          <a:prstGeom prst="rect">
            <a:avLst/>
          </a:prstGeom>
        </p:spPr>
      </p:pic>
      <p:sp>
        <p:nvSpPr>
          <p:cNvPr id="14338" name="Title 1">
            <a:extLst>
              <a:ext uri="{FF2B5EF4-FFF2-40B4-BE49-F238E27FC236}">
                <a16:creationId xmlns:a16="http://schemas.microsoft.com/office/drawing/2014/main" id="{C75ABC45-703E-4857-B751-96F66A99F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33400"/>
            <a:ext cx="7923212" cy="6858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005954"/>
                </a:solidFill>
                <a:latin typeface="Open Sans" panose="020B0606030504020204" pitchFamily="34" charset="0"/>
              </a:rPr>
              <a:t>At the end of the week…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DCE09169-3831-4481-AC7D-22AA60ECE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619" y="1340643"/>
            <a:ext cx="7923212" cy="417671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/>
              <a:t>At the end of the week, fill in how much you </a:t>
            </a:r>
            <a:r>
              <a:rPr lang="en-US" altLang="en-US" b="1" i="1"/>
              <a:t>actually</a:t>
            </a:r>
            <a:r>
              <a:rPr lang="en-US" altLang="en-US"/>
              <a:t> spent.</a:t>
            </a:r>
          </a:p>
        </p:txBody>
      </p:sp>
      <p:cxnSp>
        <p:nvCxnSpPr>
          <p:cNvPr id="14340" name="Straight Connector 2">
            <a:extLst>
              <a:ext uri="{FF2B5EF4-FFF2-40B4-BE49-F238E27FC236}">
                <a16:creationId xmlns:a16="http://schemas.microsoft.com/office/drawing/2014/main" id="{CDAA092F-49F5-4EBE-A045-4113BA971B9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2925" y="1125538"/>
            <a:ext cx="7848600" cy="0"/>
          </a:xfrm>
          <a:prstGeom prst="line">
            <a:avLst/>
          </a:prstGeom>
          <a:noFill/>
          <a:ln w="38100" algn="ctr">
            <a:solidFill>
              <a:srgbClr val="FDCE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1E7EF107-57F5-4F39-9FBD-B7E1C0AC9525}"/>
              </a:ext>
            </a:extLst>
          </p:cNvPr>
          <p:cNvSpPr/>
          <p:nvPr/>
        </p:nvSpPr>
        <p:spPr bwMode="auto">
          <a:xfrm>
            <a:off x="5025483" y="2520176"/>
            <a:ext cx="929268" cy="3572399"/>
          </a:xfrm>
          <a:prstGeom prst="rect">
            <a:avLst/>
          </a:prstGeom>
          <a:solidFill>
            <a:srgbClr val="FFFF00">
              <a:alpha val="23922"/>
            </a:srgbClr>
          </a:solidFill>
          <a:ln>
            <a:noFill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B2F41B-8312-44EF-9329-F706D62E6C2F}"/>
              </a:ext>
            </a:extLst>
          </p:cNvPr>
          <p:cNvSpPr txBox="1"/>
          <p:nvPr/>
        </p:nvSpPr>
        <p:spPr>
          <a:xfrm>
            <a:off x="3612039" y="2093682"/>
            <a:ext cx="708917" cy="1692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CA" sz="500" dirty="0"/>
          </a:p>
        </p:txBody>
      </p:sp>
    </p:spTree>
    <p:extLst>
      <p:ext uri="{BB962C8B-B14F-4D97-AF65-F5344CB8AC3E}">
        <p14:creationId xmlns:p14="http://schemas.microsoft.com/office/powerpoint/2010/main" val="29727685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C75ABC45-703E-4857-B751-96F66A99F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33400"/>
            <a:ext cx="7923212" cy="6858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005954"/>
                </a:solidFill>
                <a:latin typeface="Open Sans" panose="020B0606030504020204" pitchFamily="34" charset="0"/>
              </a:rPr>
              <a:t>At the end of the week…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DCE09169-3831-4481-AC7D-22AA60ECE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412875"/>
            <a:ext cx="7923212" cy="417671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/>
              <a:t>How much did I </a:t>
            </a:r>
            <a:r>
              <a:rPr lang="en-US" altLang="en-US" b="1" i="1"/>
              <a:t>actually</a:t>
            </a:r>
            <a:r>
              <a:rPr lang="en-US" altLang="en-US"/>
              <a:t> spend? </a:t>
            </a:r>
            <a:br>
              <a:rPr lang="en-US" altLang="en-US"/>
            </a:br>
            <a:r>
              <a:rPr lang="en-US" altLang="en-US"/>
              <a:t>Compare it to the ‘budget’ column. Do this for all categories.</a:t>
            </a:r>
          </a:p>
        </p:txBody>
      </p:sp>
      <p:cxnSp>
        <p:nvCxnSpPr>
          <p:cNvPr id="14340" name="Straight Connector 2">
            <a:extLst>
              <a:ext uri="{FF2B5EF4-FFF2-40B4-BE49-F238E27FC236}">
                <a16:creationId xmlns:a16="http://schemas.microsoft.com/office/drawing/2014/main" id="{CDAA092F-49F5-4EBE-A045-4113BA971B9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2925" y="1125538"/>
            <a:ext cx="7848600" cy="0"/>
          </a:xfrm>
          <a:prstGeom prst="line">
            <a:avLst/>
          </a:prstGeom>
          <a:noFill/>
          <a:ln w="38100" algn="ctr">
            <a:solidFill>
              <a:srgbClr val="FDCE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C1E9CD31-DEEF-4EA8-AEF1-5153FA50B9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428"/>
          <a:stretch/>
        </p:blipFill>
        <p:spPr>
          <a:xfrm>
            <a:off x="974011" y="2550803"/>
            <a:ext cx="6986427" cy="23400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67E0220-E275-4DE8-BFBF-D94AA61746BB}"/>
              </a:ext>
            </a:extLst>
          </p:cNvPr>
          <p:cNvSpPr txBox="1"/>
          <p:nvPr/>
        </p:nvSpPr>
        <p:spPr>
          <a:xfrm flipH="1">
            <a:off x="1081048" y="3588495"/>
            <a:ext cx="2282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Fried chicken</a:t>
            </a:r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E009A3-E94B-4EC3-9CD7-5E805C8602BE}"/>
              </a:ext>
            </a:extLst>
          </p:cNvPr>
          <p:cNvSpPr txBox="1"/>
          <p:nvPr/>
        </p:nvSpPr>
        <p:spPr>
          <a:xfrm flipH="1">
            <a:off x="3900291" y="3588494"/>
            <a:ext cx="1059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$ 8.00</a:t>
            </a:r>
            <a:endParaRPr lang="en-C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86FB98-D157-4973-BEF9-D5234AB92A1A}"/>
              </a:ext>
            </a:extLst>
          </p:cNvPr>
          <p:cNvSpPr txBox="1"/>
          <p:nvPr/>
        </p:nvSpPr>
        <p:spPr>
          <a:xfrm flipH="1">
            <a:off x="6189336" y="3588495"/>
            <a:ext cx="1249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$ 10.00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40527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C75ABC45-703E-4857-B751-96F66A99F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33400"/>
            <a:ext cx="7923212" cy="6858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005954"/>
                </a:solidFill>
                <a:latin typeface="Open Sans"/>
                <a:ea typeface="MS PGothic"/>
              </a:rPr>
              <a:t>A Special Note For Teachers</a:t>
            </a:r>
            <a:endParaRPr lang="en-US" altLang="en-US">
              <a:solidFill>
                <a:srgbClr val="005954"/>
              </a:solidFill>
              <a:latin typeface="Open Sans" panose="020B0606030504020204" pitchFamily="34" charset="0"/>
            </a:endParaRP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DCE09169-3831-4481-AC7D-22AA60ECE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412875"/>
            <a:ext cx="7923212" cy="4176713"/>
          </a:xfrm>
        </p:spPr>
        <p:txBody>
          <a:bodyPr/>
          <a:lstStyle/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cxnSp>
        <p:nvCxnSpPr>
          <p:cNvPr id="14340" name="Straight Connector 2">
            <a:extLst>
              <a:ext uri="{FF2B5EF4-FFF2-40B4-BE49-F238E27FC236}">
                <a16:creationId xmlns:a16="http://schemas.microsoft.com/office/drawing/2014/main" id="{CDAA092F-49F5-4EBE-A045-4113BA971B9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2925" y="1125538"/>
            <a:ext cx="7848600" cy="0"/>
          </a:xfrm>
          <a:prstGeom prst="line">
            <a:avLst/>
          </a:prstGeom>
          <a:noFill/>
          <a:ln w="38100" algn="ctr">
            <a:solidFill>
              <a:srgbClr val="FDCE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0AA7A99F-5A5E-4725-93BE-836BF9A3B2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5" r="1182"/>
          <a:stretch/>
        </p:blipFill>
        <p:spPr>
          <a:xfrm>
            <a:off x="1805040" y="1268412"/>
            <a:ext cx="5533920" cy="469140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C75ABC45-703E-4857-B751-96F66A99F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33400"/>
            <a:ext cx="7923212" cy="6858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005954"/>
                </a:solidFill>
                <a:latin typeface="Open Sans" panose="020B0606030504020204" pitchFamily="34" charset="0"/>
              </a:rPr>
              <a:t>At the end of the week…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DCE09169-3831-4481-AC7D-22AA60ECE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619" y="1340643"/>
            <a:ext cx="7923212" cy="4176713"/>
          </a:xfrm>
        </p:spPr>
        <p:txBody>
          <a:bodyPr/>
          <a:lstStyle/>
          <a:p>
            <a:pPr marL="0" indent="0" eaLnBrk="1" hangingPunct="1">
              <a:buNone/>
            </a:pPr>
            <a:endParaRPr lang="en-US" altLang="en-US"/>
          </a:p>
          <a:p>
            <a:pPr marL="0" indent="0" eaLnBrk="1" hangingPunct="1">
              <a:buNone/>
            </a:pPr>
            <a:r>
              <a:rPr lang="en-US" altLang="en-US"/>
              <a:t>Just like the ‘budget’ column, add up the ‘actual’ column:</a:t>
            </a:r>
          </a:p>
          <a:p>
            <a:pPr marL="0" indent="0" eaLnBrk="1" hangingPunct="1">
              <a:buNone/>
            </a:pPr>
            <a:endParaRPr lang="en-US" altLang="en-US"/>
          </a:p>
          <a:p>
            <a:pPr marL="0" indent="0" eaLnBrk="1" hangingPunct="1">
              <a:buNone/>
            </a:pPr>
            <a:endParaRPr lang="en-US" altLang="en-US"/>
          </a:p>
          <a:p>
            <a:pPr marL="0" indent="0" eaLnBrk="1" hangingPunct="1">
              <a:buNone/>
            </a:pPr>
            <a:endParaRPr lang="en-US" altLang="en-US"/>
          </a:p>
          <a:p>
            <a:pPr marL="0" indent="0" eaLnBrk="1" hangingPunct="1">
              <a:buNone/>
            </a:pPr>
            <a:endParaRPr lang="en-US" altLang="en-US"/>
          </a:p>
        </p:txBody>
      </p:sp>
      <p:cxnSp>
        <p:nvCxnSpPr>
          <p:cNvPr id="14340" name="Straight Connector 2">
            <a:extLst>
              <a:ext uri="{FF2B5EF4-FFF2-40B4-BE49-F238E27FC236}">
                <a16:creationId xmlns:a16="http://schemas.microsoft.com/office/drawing/2014/main" id="{CDAA092F-49F5-4EBE-A045-4113BA971B9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2925" y="1125538"/>
            <a:ext cx="7848600" cy="0"/>
          </a:xfrm>
          <a:prstGeom prst="line">
            <a:avLst/>
          </a:prstGeom>
          <a:noFill/>
          <a:ln w="38100" algn="ctr">
            <a:solidFill>
              <a:srgbClr val="FDCE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EF959A53-4325-4E58-9CEF-EC6DB5EBB8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482"/>
          <a:stretch/>
        </p:blipFill>
        <p:spPr>
          <a:xfrm>
            <a:off x="1278006" y="2300432"/>
            <a:ext cx="6303826" cy="808523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B39C8394-FE17-4EA2-9993-AA3873DB4107}"/>
              </a:ext>
            </a:extLst>
          </p:cNvPr>
          <p:cNvSpPr/>
          <p:nvPr/>
        </p:nvSpPr>
        <p:spPr bwMode="auto">
          <a:xfrm>
            <a:off x="5539447" y="2672031"/>
            <a:ext cx="1939645" cy="529390"/>
          </a:xfrm>
          <a:custGeom>
            <a:avLst/>
            <a:gdLst>
              <a:gd name="connsiteX0" fmla="*/ 0 w 1939645"/>
              <a:gd name="connsiteY0" fmla="*/ 264695 h 529390"/>
              <a:gd name="connsiteX1" fmla="*/ 969823 w 1939645"/>
              <a:gd name="connsiteY1" fmla="*/ 0 h 529390"/>
              <a:gd name="connsiteX2" fmla="*/ 1939646 w 1939645"/>
              <a:gd name="connsiteY2" fmla="*/ 264695 h 529390"/>
              <a:gd name="connsiteX3" fmla="*/ 969823 w 1939645"/>
              <a:gd name="connsiteY3" fmla="*/ 529390 h 529390"/>
              <a:gd name="connsiteX4" fmla="*/ 0 w 1939645"/>
              <a:gd name="connsiteY4" fmla="*/ 264695 h 52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9645" h="529390" extrusionOk="0">
                <a:moveTo>
                  <a:pt x="0" y="264695"/>
                </a:moveTo>
                <a:cubicBezTo>
                  <a:pt x="2067" y="110407"/>
                  <a:pt x="379729" y="23928"/>
                  <a:pt x="969823" y="0"/>
                </a:cubicBezTo>
                <a:cubicBezTo>
                  <a:pt x="1523921" y="4743"/>
                  <a:pt x="1912527" y="128262"/>
                  <a:pt x="1939646" y="264695"/>
                </a:cubicBezTo>
                <a:cubicBezTo>
                  <a:pt x="1960299" y="405542"/>
                  <a:pt x="1504029" y="535756"/>
                  <a:pt x="969823" y="529390"/>
                </a:cubicBezTo>
                <a:cubicBezTo>
                  <a:pt x="432703" y="527203"/>
                  <a:pt x="26251" y="411935"/>
                  <a:pt x="0" y="264695"/>
                </a:cubicBez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1196223915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50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C75ABC45-703E-4857-B751-96F66A99F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30238"/>
            <a:ext cx="7923212" cy="685800"/>
          </a:xfrm>
        </p:spPr>
        <p:txBody>
          <a:bodyPr/>
          <a:lstStyle/>
          <a:p>
            <a:pPr eaLnBrk="1" hangingPunct="1"/>
            <a:r>
              <a:rPr lang="en-US" altLang="en-US" sz="2400">
                <a:solidFill>
                  <a:srgbClr val="005954"/>
                </a:solidFill>
                <a:latin typeface="Open Sans" panose="020B0606030504020204" pitchFamily="34" charset="0"/>
              </a:rPr>
              <a:t>For example…</a:t>
            </a:r>
          </a:p>
        </p:txBody>
      </p:sp>
      <p:cxnSp>
        <p:nvCxnSpPr>
          <p:cNvPr id="14340" name="Straight Connector 2">
            <a:extLst>
              <a:ext uri="{FF2B5EF4-FFF2-40B4-BE49-F238E27FC236}">
                <a16:creationId xmlns:a16="http://schemas.microsoft.com/office/drawing/2014/main" id="{CDAA092F-49F5-4EBE-A045-4113BA971B9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2925" y="1125538"/>
            <a:ext cx="7848600" cy="0"/>
          </a:xfrm>
          <a:prstGeom prst="line">
            <a:avLst/>
          </a:prstGeom>
          <a:noFill/>
          <a:ln w="38100" algn="ctr">
            <a:solidFill>
              <a:srgbClr val="FDCE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73EAFCB-16B3-4D78-9227-26A23B4507DE}"/>
              </a:ext>
            </a:extLst>
          </p:cNvPr>
          <p:cNvGrpSpPr/>
          <p:nvPr/>
        </p:nvGrpSpPr>
        <p:grpSpPr>
          <a:xfrm>
            <a:off x="2766315" y="30365"/>
            <a:ext cx="3611369" cy="5047205"/>
            <a:chOff x="966860" y="1160638"/>
            <a:chExt cx="3611369" cy="504720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97A435C-B457-475A-AAD2-A2A509C9C3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3243" b="2701"/>
            <a:stretch/>
          </p:blipFill>
          <p:spPr>
            <a:xfrm>
              <a:off x="966860" y="1160638"/>
              <a:ext cx="3611369" cy="5047205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301A1CC-2145-4E84-BE43-33C655A09088}"/>
                </a:ext>
              </a:extLst>
            </p:cNvPr>
            <p:cNvSpPr txBox="1"/>
            <p:nvPr/>
          </p:nvSpPr>
          <p:spPr>
            <a:xfrm flipH="1">
              <a:off x="1245377" y="2313937"/>
              <a:ext cx="117690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Fried Chicken</a:t>
              </a:r>
              <a:endParaRPr lang="en-CA" sz="120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9252C5C-4A69-45D1-BFE6-D456A781241A}"/>
                </a:ext>
              </a:extLst>
            </p:cNvPr>
            <p:cNvSpPr txBox="1"/>
            <p:nvPr/>
          </p:nvSpPr>
          <p:spPr>
            <a:xfrm flipH="1">
              <a:off x="2500684" y="2313936"/>
              <a:ext cx="6510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$ 8.00</a:t>
              </a:r>
              <a:endParaRPr lang="en-CA" sz="120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01F53FB-1DE2-4E06-864C-9F9704B0F001}"/>
                </a:ext>
              </a:extLst>
            </p:cNvPr>
            <p:cNvSpPr txBox="1"/>
            <p:nvPr/>
          </p:nvSpPr>
          <p:spPr>
            <a:xfrm flipH="1">
              <a:off x="3578627" y="2313935"/>
              <a:ext cx="7343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$ 10.00</a:t>
              </a:r>
              <a:endParaRPr lang="en-CA" sz="120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0302908-C341-4AFF-A448-B8E2B6689EAE}"/>
                </a:ext>
              </a:extLst>
            </p:cNvPr>
            <p:cNvSpPr txBox="1"/>
            <p:nvPr/>
          </p:nvSpPr>
          <p:spPr>
            <a:xfrm flipH="1">
              <a:off x="2599243" y="1581429"/>
              <a:ext cx="7343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 30.00</a:t>
              </a:r>
              <a:endParaRPr lang="en-CA" sz="120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4E5D147-711A-4B91-9048-F3860CCECFC2}"/>
                </a:ext>
              </a:extLst>
            </p:cNvPr>
            <p:cNvSpPr txBox="1"/>
            <p:nvPr/>
          </p:nvSpPr>
          <p:spPr>
            <a:xfrm flipH="1">
              <a:off x="1245377" y="3406418"/>
              <a:ext cx="117690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T-shirt</a:t>
              </a:r>
              <a:endParaRPr lang="en-CA" sz="120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913DA42-9BD0-44B3-9DFA-CD24DDDFCB10}"/>
                </a:ext>
              </a:extLst>
            </p:cNvPr>
            <p:cNvSpPr txBox="1"/>
            <p:nvPr/>
          </p:nvSpPr>
          <p:spPr>
            <a:xfrm flipH="1">
              <a:off x="2448637" y="3415636"/>
              <a:ext cx="7750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$ 11.00</a:t>
              </a:r>
              <a:endParaRPr lang="en-CA" sz="12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EF6745F-5ABC-487E-8CB5-9D99A0ABE617}"/>
                </a:ext>
              </a:extLst>
            </p:cNvPr>
            <p:cNvSpPr txBox="1"/>
            <p:nvPr/>
          </p:nvSpPr>
          <p:spPr>
            <a:xfrm flipH="1">
              <a:off x="3606738" y="3406418"/>
              <a:ext cx="7750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$ 0.00</a:t>
              </a:r>
              <a:endParaRPr lang="en-CA" sz="120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C583C16-A2A1-4400-A527-9D0F1331DB66}"/>
                </a:ext>
              </a:extLst>
            </p:cNvPr>
            <p:cNvSpPr txBox="1"/>
            <p:nvPr/>
          </p:nvSpPr>
          <p:spPr>
            <a:xfrm flipH="1">
              <a:off x="1271731" y="4498899"/>
              <a:ext cx="117690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Netflix</a:t>
              </a:r>
              <a:endParaRPr lang="en-CA" sz="120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ADC8B36-477C-43CA-B7F7-AB92950B8B4A}"/>
                </a:ext>
              </a:extLst>
            </p:cNvPr>
            <p:cNvSpPr txBox="1"/>
            <p:nvPr/>
          </p:nvSpPr>
          <p:spPr>
            <a:xfrm flipH="1">
              <a:off x="2448637" y="4505551"/>
              <a:ext cx="7750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$ 3.49</a:t>
              </a:r>
              <a:endParaRPr lang="en-CA" sz="120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EC05B86-1A71-4C25-8F5E-53544AF2FB1B}"/>
                </a:ext>
              </a:extLst>
            </p:cNvPr>
            <p:cNvSpPr txBox="1"/>
            <p:nvPr/>
          </p:nvSpPr>
          <p:spPr>
            <a:xfrm flipH="1">
              <a:off x="3558296" y="4505551"/>
              <a:ext cx="7750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$ 3.49</a:t>
              </a:r>
              <a:endParaRPr lang="en-CA" sz="120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D293DD5-69A2-4B37-973F-40E987EE4731}"/>
                </a:ext>
              </a:extLst>
            </p:cNvPr>
            <p:cNvSpPr txBox="1"/>
            <p:nvPr/>
          </p:nvSpPr>
          <p:spPr>
            <a:xfrm flipH="1">
              <a:off x="1245377" y="5563366"/>
              <a:ext cx="117690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Bake Sale</a:t>
              </a:r>
              <a:endParaRPr lang="en-CA" sz="120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03B38B1-979C-426C-80A1-4C204834611E}"/>
                </a:ext>
              </a:extLst>
            </p:cNvPr>
            <p:cNvSpPr txBox="1"/>
            <p:nvPr/>
          </p:nvSpPr>
          <p:spPr>
            <a:xfrm flipH="1">
              <a:off x="2438701" y="5559493"/>
              <a:ext cx="7750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$ 2.50</a:t>
              </a:r>
              <a:endParaRPr lang="en-CA" sz="120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1C86E02-E10D-40B0-A1B7-5C5AA707CE0C}"/>
                </a:ext>
              </a:extLst>
            </p:cNvPr>
            <p:cNvSpPr txBox="1"/>
            <p:nvPr/>
          </p:nvSpPr>
          <p:spPr>
            <a:xfrm flipH="1">
              <a:off x="3549159" y="5559492"/>
              <a:ext cx="7750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$ 2.50</a:t>
              </a:r>
              <a:endParaRPr lang="en-CA" sz="120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049DFB5-356F-4BF1-BA84-2889C1029B2C}"/>
              </a:ext>
            </a:extLst>
          </p:cNvPr>
          <p:cNvGrpSpPr/>
          <p:nvPr/>
        </p:nvGrpSpPr>
        <p:grpSpPr>
          <a:xfrm>
            <a:off x="2445858" y="5084222"/>
            <a:ext cx="4379498" cy="1705141"/>
            <a:chOff x="2603156" y="5038293"/>
            <a:chExt cx="4379498" cy="170514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A7ED807-EB32-4EF5-B2AC-1C27C53C3B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1487" b="5617"/>
            <a:stretch/>
          </p:blipFill>
          <p:spPr>
            <a:xfrm>
              <a:off x="2603156" y="5038293"/>
              <a:ext cx="4379498" cy="1645888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53695D2-C210-4FD4-9C71-C289FE31C3E8}"/>
                </a:ext>
              </a:extLst>
            </p:cNvPr>
            <p:cNvSpPr txBox="1"/>
            <p:nvPr/>
          </p:nvSpPr>
          <p:spPr>
            <a:xfrm flipH="1">
              <a:off x="3093711" y="5511893"/>
              <a:ext cx="1311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For Video Game</a:t>
              </a:r>
              <a:endParaRPr lang="en-CA" sz="120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AA414E9-B88C-4B82-BD89-66855E1CC8BA}"/>
                </a:ext>
              </a:extLst>
            </p:cNvPr>
            <p:cNvSpPr txBox="1"/>
            <p:nvPr/>
          </p:nvSpPr>
          <p:spPr>
            <a:xfrm flipH="1">
              <a:off x="4497507" y="5504248"/>
              <a:ext cx="7750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$ 5.00</a:t>
              </a:r>
              <a:endParaRPr lang="en-CA" sz="120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7A4B16F-3BC8-4D62-AB8D-DD1F7A24C563}"/>
                </a:ext>
              </a:extLst>
            </p:cNvPr>
            <p:cNvSpPr txBox="1"/>
            <p:nvPr/>
          </p:nvSpPr>
          <p:spPr>
            <a:xfrm flipH="1">
              <a:off x="5550612" y="5504247"/>
              <a:ext cx="7750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$ 5.00</a:t>
              </a:r>
              <a:endParaRPr lang="en-CA" sz="120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405A230-C80F-4A4F-8E22-BE4F6072D389}"/>
                </a:ext>
              </a:extLst>
            </p:cNvPr>
            <p:cNvSpPr txBox="1"/>
            <p:nvPr/>
          </p:nvSpPr>
          <p:spPr>
            <a:xfrm flipH="1">
              <a:off x="4476400" y="6466435"/>
              <a:ext cx="7750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$ 29.99</a:t>
              </a:r>
              <a:endParaRPr lang="en-CA" sz="120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4598A02-38FE-4894-86C9-D08C933879B9}"/>
                </a:ext>
              </a:extLst>
            </p:cNvPr>
            <p:cNvSpPr txBox="1"/>
            <p:nvPr/>
          </p:nvSpPr>
          <p:spPr>
            <a:xfrm flipH="1">
              <a:off x="5550612" y="6466435"/>
              <a:ext cx="7750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$ 20.99</a:t>
              </a:r>
              <a:endParaRPr lang="en-CA" sz="120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52F5EBA-E1D5-4839-9521-8431817CD2B7}"/>
              </a:ext>
            </a:extLst>
          </p:cNvPr>
          <p:cNvSpPr txBox="1"/>
          <p:nvPr/>
        </p:nvSpPr>
        <p:spPr>
          <a:xfrm>
            <a:off x="6777187" y="2562362"/>
            <a:ext cx="204974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I actually spent $9.00 less than my budget!</a:t>
            </a:r>
            <a:br>
              <a:rPr lang="en-US" sz="1400"/>
            </a:br>
            <a:r>
              <a:rPr lang="en-US" sz="1400"/>
              <a:t> </a:t>
            </a:r>
          </a:p>
          <a:p>
            <a:endParaRPr lang="en-US" sz="1400"/>
          </a:p>
          <a:p>
            <a:endParaRPr lang="en-US" sz="1400"/>
          </a:p>
          <a:p>
            <a:endParaRPr lang="en-US" sz="1400"/>
          </a:p>
          <a:p>
            <a:endParaRPr lang="en-US" sz="1400"/>
          </a:p>
          <a:p>
            <a:endParaRPr lang="en-US" sz="1400"/>
          </a:p>
          <a:p>
            <a:r>
              <a:rPr lang="en-US" sz="1400" b="1"/>
              <a:t>What will I do with my $9.00?</a:t>
            </a:r>
            <a:endParaRPr lang="en-CA" sz="1400" b="1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EFCDBE24-AE5F-4C5F-A04E-9A51F1E569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5356" y="3215024"/>
            <a:ext cx="826152" cy="861201"/>
          </a:xfrm>
          <a:prstGeom prst="rect">
            <a:avLst/>
          </a:prstGeom>
        </p:spPr>
      </p:pic>
      <p:sp>
        <p:nvSpPr>
          <p:cNvPr id="35" name="Oval 34">
            <a:extLst>
              <a:ext uri="{FF2B5EF4-FFF2-40B4-BE49-F238E27FC236}">
                <a16:creationId xmlns:a16="http://schemas.microsoft.com/office/drawing/2014/main" id="{47C3ECA2-DD8B-4D7F-8C4E-C37662CC1AC5}"/>
              </a:ext>
            </a:extLst>
          </p:cNvPr>
          <p:cNvSpPr/>
          <p:nvPr/>
        </p:nvSpPr>
        <p:spPr bwMode="auto">
          <a:xfrm>
            <a:off x="4125991" y="6308421"/>
            <a:ext cx="1019232" cy="466610"/>
          </a:xfrm>
          <a:custGeom>
            <a:avLst/>
            <a:gdLst>
              <a:gd name="connsiteX0" fmla="*/ 0 w 1019232"/>
              <a:gd name="connsiteY0" fmla="*/ 233305 h 466610"/>
              <a:gd name="connsiteX1" fmla="*/ 509616 w 1019232"/>
              <a:gd name="connsiteY1" fmla="*/ 0 h 466610"/>
              <a:gd name="connsiteX2" fmla="*/ 1019232 w 1019232"/>
              <a:gd name="connsiteY2" fmla="*/ 233305 h 466610"/>
              <a:gd name="connsiteX3" fmla="*/ 509616 w 1019232"/>
              <a:gd name="connsiteY3" fmla="*/ 466610 h 466610"/>
              <a:gd name="connsiteX4" fmla="*/ 0 w 1019232"/>
              <a:gd name="connsiteY4" fmla="*/ 233305 h 466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9232" h="466610" extrusionOk="0">
                <a:moveTo>
                  <a:pt x="0" y="233305"/>
                </a:moveTo>
                <a:cubicBezTo>
                  <a:pt x="10534" y="63163"/>
                  <a:pt x="191946" y="15908"/>
                  <a:pt x="509616" y="0"/>
                </a:cubicBezTo>
                <a:cubicBezTo>
                  <a:pt x="811463" y="5234"/>
                  <a:pt x="996477" y="112639"/>
                  <a:pt x="1019232" y="233305"/>
                </a:cubicBezTo>
                <a:cubicBezTo>
                  <a:pt x="1047795" y="354771"/>
                  <a:pt x="781686" y="508911"/>
                  <a:pt x="509616" y="466610"/>
                </a:cubicBezTo>
                <a:cubicBezTo>
                  <a:pt x="223126" y="459274"/>
                  <a:pt x="16797" y="362830"/>
                  <a:pt x="0" y="233305"/>
                </a:cubicBez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1196223915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D8656CD-CF7C-4A35-A8E9-0A5ADC925816}"/>
              </a:ext>
            </a:extLst>
          </p:cNvPr>
          <p:cNvSpPr/>
          <p:nvPr/>
        </p:nvSpPr>
        <p:spPr bwMode="auto">
          <a:xfrm>
            <a:off x="5235650" y="6327762"/>
            <a:ext cx="1019232" cy="466610"/>
          </a:xfrm>
          <a:custGeom>
            <a:avLst/>
            <a:gdLst>
              <a:gd name="connsiteX0" fmla="*/ 0 w 1019232"/>
              <a:gd name="connsiteY0" fmla="*/ 233305 h 466610"/>
              <a:gd name="connsiteX1" fmla="*/ 509616 w 1019232"/>
              <a:gd name="connsiteY1" fmla="*/ 0 h 466610"/>
              <a:gd name="connsiteX2" fmla="*/ 1019232 w 1019232"/>
              <a:gd name="connsiteY2" fmla="*/ 233305 h 466610"/>
              <a:gd name="connsiteX3" fmla="*/ 509616 w 1019232"/>
              <a:gd name="connsiteY3" fmla="*/ 466610 h 466610"/>
              <a:gd name="connsiteX4" fmla="*/ 0 w 1019232"/>
              <a:gd name="connsiteY4" fmla="*/ 233305 h 466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9232" h="466610" extrusionOk="0">
                <a:moveTo>
                  <a:pt x="0" y="233305"/>
                </a:moveTo>
                <a:cubicBezTo>
                  <a:pt x="10534" y="63163"/>
                  <a:pt x="191946" y="15908"/>
                  <a:pt x="509616" y="0"/>
                </a:cubicBezTo>
                <a:cubicBezTo>
                  <a:pt x="811463" y="5234"/>
                  <a:pt x="996477" y="112639"/>
                  <a:pt x="1019232" y="233305"/>
                </a:cubicBezTo>
                <a:cubicBezTo>
                  <a:pt x="1047795" y="354771"/>
                  <a:pt x="781686" y="508911"/>
                  <a:pt x="509616" y="466610"/>
                </a:cubicBezTo>
                <a:cubicBezTo>
                  <a:pt x="223126" y="459274"/>
                  <a:pt x="16797" y="362830"/>
                  <a:pt x="0" y="233305"/>
                </a:cubicBez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1196223915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5A65791-675B-4269-BDB1-EEA2859DD2AC}"/>
              </a:ext>
            </a:extLst>
          </p:cNvPr>
          <p:cNvSpPr txBox="1"/>
          <p:nvPr/>
        </p:nvSpPr>
        <p:spPr>
          <a:xfrm>
            <a:off x="3637912" y="479231"/>
            <a:ext cx="708917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CA" sz="600" dirty="0"/>
          </a:p>
        </p:txBody>
      </p:sp>
    </p:spTree>
    <p:extLst>
      <p:ext uri="{BB962C8B-B14F-4D97-AF65-F5344CB8AC3E}">
        <p14:creationId xmlns:p14="http://schemas.microsoft.com/office/powerpoint/2010/main" val="273135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5" grpId="0" animBg="1"/>
      <p:bldP spid="3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C75ABC45-703E-4857-B751-96F66A99F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30238"/>
            <a:ext cx="7923212" cy="685800"/>
          </a:xfrm>
        </p:spPr>
        <p:txBody>
          <a:bodyPr/>
          <a:lstStyle/>
          <a:p>
            <a:pPr eaLnBrk="1" hangingPunct="1"/>
            <a:r>
              <a:rPr lang="en-US" altLang="en-US" sz="2400">
                <a:solidFill>
                  <a:srgbClr val="005954"/>
                </a:solidFill>
                <a:latin typeface="Open Sans"/>
                <a:ea typeface="MS PGothic"/>
              </a:rPr>
              <a:t>Big Spender...</a:t>
            </a:r>
            <a:endParaRPr lang="en-US" altLang="en-US" sz="2400">
              <a:solidFill>
                <a:srgbClr val="005954"/>
              </a:solidFill>
              <a:latin typeface="Open Sans" panose="020B0606030504020204" pitchFamily="34" charset="0"/>
            </a:endParaRPr>
          </a:p>
        </p:txBody>
      </p:sp>
      <p:cxnSp>
        <p:nvCxnSpPr>
          <p:cNvPr id="14340" name="Straight Connector 2">
            <a:extLst>
              <a:ext uri="{FF2B5EF4-FFF2-40B4-BE49-F238E27FC236}">
                <a16:creationId xmlns:a16="http://schemas.microsoft.com/office/drawing/2014/main" id="{CDAA092F-49F5-4EBE-A045-4113BA971B9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2925" y="1125538"/>
            <a:ext cx="7848600" cy="0"/>
          </a:xfrm>
          <a:prstGeom prst="line">
            <a:avLst/>
          </a:prstGeom>
          <a:noFill/>
          <a:ln w="38100" algn="ctr">
            <a:solidFill>
              <a:srgbClr val="FDCE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A97A435C-B457-475A-AAD2-A2A509C9C3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43" b="2701"/>
          <a:stretch/>
        </p:blipFill>
        <p:spPr>
          <a:xfrm>
            <a:off x="2766315" y="30365"/>
            <a:ext cx="3611369" cy="50472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301A1CC-2145-4E84-BE43-33C655A09088}"/>
              </a:ext>
            </a:extLst>
          </p:cNvPr>
          <p:cNvSpPr txBox="1"/>
          <p:nvPr/>
        </p:nvSpPr>
        <p:spPr>
          <a:xfrm flipH="1">
            <a:off x="3044832" y="1183664"/>
            <a:ext cx="11769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Fried Chicken</a:t>
            </a:r>
            <a:endParaRPr lang="en-CA" sz="12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252C5C-4A69-45D1-BFE6-D456A781241A}"/>
              </a:ext>
            </a:extLst>
          </p:cNvPr>
          <p:cNvSpPr txBox="1"/>
          <p:nvPr/>
        </p:nvSpPr>
        <p:spPr>
          <a:xfrm flipH="1">
            <a:off x="4300139" y="1183663"/>
            <a:ext cx="6510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$ 8.00</a:t>
            </a:r>
            <a:endParaRPr lang="en-CA" sz="12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1F53FB-1DE2-4E06-864C-9F9704B0F001}"/>
              </a:ext>
            </a:extLst>
          </p:cNvPr>
          <p:cNvSpPr txBox="1"/>
          <p:nvPr/>
        </p:nvSpPr>
        <p:spPr>
          <a:xfrm flipH="1">
            <a:off x="5301882" y="1183662"/>
            <a:ext cx="734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rgbClr val="C00000"/>
                </a:solidFill>
              </a:rPr>
              <a:t>$ 10.00</a:t>
            </a:r>
            <a:endParaRPr lang="en-CA" sz="1200">
              <a:solidFill>
                <a:srgbClr val="C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302908-C341-4AFF-A448-B8E2B6689EAE}"/>
              </a:ext>
            </a:extLst>
          </p:cNvPr>
          <p:cNvSpPr txBox="1"/>
          <p:nvPr/>
        </p:nvSpPr>
        <p:spPr>
          <a:xfrm flipH="1">
            <a:off x="4398698" y="451156"/>
            <a:ext cx="734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 30.00</a:t>
            </a:r>
            <a:endParaRPr lang="en-CA" sz="12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E5D147-711A-4B91-9048-F3860CCECFC2}"/>
              </a:ext>
            </a:extLst>
          </p:cNvPr>
          <p:cNvSpPr txBox="1"/>
          <p:nvPr/>
        </p:nvSpPr>
        <p:spPr>
          <a:xfrm flipH="1">
            <a:off x="3044832" y="2276145"/>
            <a:ext cx="11769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T-shirt</a:t>
            </a:r>
            <a:endParaRPr lang="en-CA" sz="12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13DA42-9BD0-44B3-9DFA-CD24DDDFCB10}"/>
              </a:ext>
            </a:extLst>
          </p:cNvPr>
          <p:cNvSpPr txBox="1"/>
          <p:nvPr/>
        </p:nvSpPr>
        <p:spPr>
          <a:xfrm flipH="1">
            <a:off x="4248092" y="2285363"/>
            <a:ext cx="7750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$ 11.00</a:t>
            </a:r>
            <a:endParaRPr lang="en-CA" sz="12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F6745F-5ABC-487E-8CB5-9D99A0ABE617}"/>
              </a:ext>
            </a:extLst>
          </p:cNvPr>
          <p:cNvSpPr txBox="1"/>
          <p:nvPr/>
        </p:nvSpPr>
        <p:spPr>
          <a:xfrm flipH="1">
            <a:off x="5310943" y="2276145"/>
            <a:ext cx="775030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>
                <a:solidFill>
                  <a:srgbClr val="C00000"/>
                </a:solidFill>
                <a:latin typeface="Arial"/>
                <a:ea typeface="MS PGothic"/>
              </a:rPr>
              <a:t>$ 15.00</a:t>
            </a:r>
            <a:endParaRPr lang="en-CA" sz="1200">
              <a:solidFill>
                <a:srgbClr val="C0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C583C16-A2A1-4400-A527-9D0F1331DB66}"/>
              </a:ext>
            </a:extLst>
          </p:cNvPr>
          <p:cNvSpPr txBox="1"/>
          <p:nvPr/>
        </p:nvSpPr>
        <p:spPr>
          <a:xfrm flipH="1">
            <a:off x="3071186" y="3368626"/>
            <a:ext cx="11769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Netflix</a:t>
            </a:r>
            <a:endParaRPr lang="en-CA" sz="12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DC8B36-477C-43CA-B7F7-AB92950B8B4A}"/>
              </a:ext>
            </a:extLst>
          </p:cNvPr>
          <p:cNvSpPr txBox="1"/>
          <p:nvPr/>
        </p:nvSpPr>
        <p:spPr>
          <a:xfrm flipH="1">
            <a:off x="4248092" y="3375278"/>
            <a:ext cx="7750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$ 3.49</a:t>
            </a:r>
            <a:endParaRPr lang="en-CA" sz="12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EC05B86-1A71-4C25-8F5E-53544AF2FB1B}"/>
              </a:ext>
            </a:extLst>
          </p:cNvPr>
          <p:cNvSpPr txBox="1"/>
          <p:nvPr/>
        </p:nvSpPr>
        <p:spPr>
          <a:xfrm flipH="1">
            <a:off x="5357751" y="3375278"/>
            <a:ext cx="7750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$ 3.49</a:t>
            </a:r>
            <a:endParaRPr lang="en-CA" sz="12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293DD5-69A2-4B37-973F-40E987EE4731}"/>
              </a:ext>
            </a:extLst>
          </p:cNvPr>
          <p:cNvSpPr txBox="1"/>
          <p:nvPr/>
        </p:nvSpPr>
        <p:spPr>
          <a:xfrm flipH="1">
            <a:off x="3044832" y="4433093"/>
            <a:ext cx="11769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Bake Sale</a:t>
            </a:r>
            <a:endParaRPr lang="en-CA" sz="12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03B38B1-979C-426C-80A1-4C204834611E}"/>
              </a:ext>
            </a:extLst>
          </p:cNvPr>
          <p:cNvSpPr txBox="1"/>
          <p:nvPr/>
        </p:nvSpPr>
        <p:spPr>
          <a:xfrm flipH="1">
            <a:off x="4238156" y="4429220"/>
            <a:ext cx="7750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$ 2.50</a:t>
            </a:r>
            <a:endParaRPr lang="en-CA" sz="12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C86E02-E10D-40B0-A1B7-5C5AA707CE0C}"/>
              </a:ext>
            </a:extLst>
          </p:cNvPr>
          <p:cNvSpPr txBox="1"/>
          <p:nvPr/>
        </p:nvSpPr>
        <p:spPr>
          <a:xfrm flipH="1">
            <a:off x="5348614" y="4429219"/>
            <a:ext cx="7750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$ 2.50</a:t>
            </a:r>
            <a:endParaRPr lang="en-CA" sz="12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7ED807-EB32-4EF5-B2AC-1C27C53C3B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87" b="5617"/>
          <a:stretch/>
        </p:blipFill>
        <p:spPr>
          <a:xfrm>
            <a:off x="2445858" y="5084222"/>
            <a:ext cx="4379498" cy="164588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53695D2-C210-4FD4-9C71-C289FE31C3E8}"/>
              </a:ext>
            </a:extLst>
          </p:cNvPr>
          <p:cNvSpPr txBox="1"/>
          <p:nvPr/>
        </p:nvSpPr>
        <p:spPr>
          <a:xfrm flipH="1">
            <a:off x="2936413" y="5557822"/>
            <a:ext cx="13116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For Video Game</a:t>
            </a:r>
            <a:endParaRPr lang="en-CA" sz="12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AA414E9-B88C-4B82-BD89-66855E1CC8BA}"/>
              </a:ext>
            </a:extLst>
          </p:cNvPr>
          <p:cNvSpPr txBox="1"/>
          <p:nvPr/>
        </p:nvSpPr>
        <p:spPr>
          <a:xfrm flipH="1">
            <a:off x="4340209" y="5550177"/>
            <a:ext cx="7750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$ 5.00</a:t>
            </a:r>
            <a:endParaRPr lang="en-CA" sz="12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7A4B16F-3BC8-4D62-AB8D-DD1F7A24C563}"/>
              </a:ext>
            </a:extLst>
          </p:cNvPr>
          <p:cNvSpPr txBox="1"/>
          <p:nvPr/>
        </p:nvSpPr>
        <p:spPr>
          <a:xfrm flipH="1">
            <a:off x="5393314" y="5550176"/>
            <a:ext cx="775030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 dirty="0">
                <a:latin typeface="Arial"/>
                <a:ea typeface="MS PGothic"/>
              </a:rPr>
              <a:t>$ 5.00</a:t>
            </a:r>
            <a:endParaRPr lang="en-CA" sz="12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405A230-C80F-4A4F-8E22-BE4F6072D389}"/>
              </a:ext>
            </a:extLst>
          </p:cNvPr>
          <p:cNvSpPr txBox="1"/>
          <p:nvPr/>
        </p:nvSpPr>
        <p:spPr>
          <a:xfrm flipH="1">
            <a:off x="4319102" y="6512364"/>
            <a:ext cx="7750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$ 29.99</a:t>
            </a:r>
            <a:endParaRPr lang="en-CA" sz="120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4598A02-38FE-4894-86C9-D08C933879B9}"/>
              </a:ext>
            </a:extLst>
          </p:cNvPr>
          <p:cNvSpPr txBox="1"/>
          <p:nvPr/>
        </p:nvSpPr>
        <p:spPr>
          <a:xfrm flipH="1">
            <a:off x="5355214" y="6512364"/>
            <a:ext cx="889330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 b="1" dirty="0">
                <a:solidFill>
                  <a:srgbClr val="C00000"/>
                </a:solidFill>
                <a:latin typeface="Arial"/>
                <a:ea typeface="MS PGothic"/>
              </a:rPr>
              <a:t>$ 40.98</a:t>
            </a:r>
            <a:endParaRPr lang="en-CA" sz="1200" b="1" dirty="0">
              <a:solidFill>
                <a:srgbClr val="C00000"/>
              </a:solidFill>
              <a:latin typeface="Arial"/>
              <a:ea typeface="MS PGothic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2F5EBA-E1D5-4839-9521-8431817CD2B7}"/>
              </a:ext>
            </a:extLst>
          </p:cNvPr>
          <p:cNvSpPr txBox="1"/>
          <p:nvPr/>
        </p:nvSpPr>
        <p:spPr>
          <a:xfrm>
            <a:off x="6504899" y="2128783"/>
            <a:ext cx="228890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How much money do I have left at the end of the week?</a:t>
            </a:r>
            <a:br>
              <a:rPr lang="en-US" sz="1600" dirty="0"/>
            </a:br>
            <a:r>
              <a:rPr lang="en-US" sz="1600" dirty="0"/>
              <a:t>I was given $30.00</a:t>
            </a:r>
          </a:p>
          <a:p>
            <a:r>
              <a:rPr lang="en-US" sz="1600" dirty="0"/>
              <a:t>I spent $40.98</a:t>
            </a:r>
          </a:p>
          <a:p>
            <a:endParaRPr lang="en-US" sz="1600" dirty="0"/>
          </a:p>
          <a:p>
            <a:r>
              <a:rPr lang="en-US" sz="1600" dirty="0"/>
              <a:t>Now I have </a:t>
            </a:r>
            <a:r>
              <a:rPr lang="en-US" sz="1600" b="1" dirty="0">
                <a:solidFill>
                  <a:srgbClr val="C00000"/>
                </a:solidFill>
              </a:rPr>
              <a:t>−$10.98</a:t>
            </a:r>
            <a:r>
              <a:rPr lang="en-US" sz="1600" b="1" dirty="0"/>
              <a:t>.</a:t>
            </a:r>
            <a:endParaRPr lang="en-US" sz="1600" dirty="0"/>
          </a:p>
          <a:p>
            <a:r>
              <a:rPr lang="en-US" sz="1600" dirty="0"/>
              <a:t>I am in the </a:t>
            </a:r>
            <a:r>
              <a:rPr lang="en-US" sz="1600" b="1" dirty="0">
                <a:solidFill>
                  <a:srgbClr val="C00000"/>
                </a:solidFill>
              </a:rPr>
              <a:t>negative</a:t>
            </a:r>
            <a:r>
              <a:rPr lang="en-US" sz="1600" dirty="0"/>
              <a:t>. I spent money that I don’t have.</a:t>
            </a:r>
          </a:p>
          <a:p>
            <a:endParaRPr lang="en-US" sz="1600" b="1" dirty="0">
              <a:solidFill>
                <a:srgbClr val="C00000"/>
              </a:solidFill>
            </a:endParaRPr>
          </a:p>
          <a:p>
            <a:r>
              <a:rPr lang="en-US" sz="1600" b="1" dirty="0">
                <a:solidFill>
                  <a:srgbClr val="C00000"/>
                </a:solidFill>
              </a:rPr>
              <a:t>I am now in debt.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30D790-B207-437A-A563-B74066878B71}"/>
              </a:ext>
            </a:extLst>
          </p:cNvPr>
          <p:cNvSpPr txBox="1"/>
          <p:nvPr/>
        </p:nvSpPr>
        <p:spPr>
          <a:xfrm flipH="1">
            <a:off x="3044832" y="2447595"/>
            <a:ext cx="1176906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 dirty="0">
                <a:latin typeface="Arial"/>
                <a:ea typeface="MS PGothic"/>
              </a:rPr>
              <a:t>Socks</a:t>
            </a:r>
            <a:endParaRPr lang="en-US" sz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EE2C1A-5C31-494F-99C2-2842CE012F25}"/>
              </a:ext>
            </a:extLst>
          </p:cNvPr>
          <p:cNvSpPr txBox="1"/>
          <p:nvPr/>
        </p:nvSpPr>
        <p:spPr>
          <a:xfrm flipH="1">
            <a:off x="4248092" y="2469513"/>
            <a:ext cx="775030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>
                <a:solidFill>
                  <a:srgbClr val="C00000"/>
                </a:solidFill>
                <a:latin typeface="Arial"/>
                <a:ea typeface="MS PGothic"/>
              </a:rPr>
              <a:t>$ 0.00</a:t>
            </a:r>
            <a:endParaRPr lang="en-CA" sz="1200">
              <a:solidFill>
                <a:srgbClr val="C0000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06F0413-4CD6-4843-9F44-965992D44BDD}"/>
              </a:ext>
            </a:extLst>
          </p:cNvPr>
          <p:cNvSpPr txBox="1"/>
          <p:nvPr/>
        </p:nvSpPr>
        <p:spPr>
          <a:xfrm flipH="1">
            <a:off x="5281551" y="2469513"/>
            <a:ext cx="775030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200" dirty="0">
                <a:solidFill>
                  <a:srgbClr val="C00000"/>
                </a:solidFill>
                <a:latin typeface="Arial"/>
                <a:ea typeface="MS PGothic"/>
              </a:rPr>
              <a:t>$ 4.99</a:t>
            </a:r>
            <a:endParaRPr lang="en-CA" sz="1200" dirty="0">
              <a:solidFill>
                <a:srgbClr val="C0000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BE0E4F1-9EC6-4AFD-BF58-31BFACB9531C}"/>
              </a:ext>
            </a:extLst>
          </p:cNvPr>
          <p:cNvSpPr txBox="1"/>
          <p:nvPr/>
        </p:nvSpPr>
        <p:spPr>
          <a:xfrm>
            <a:off x="3633285" y="512581"/>
            <a:ext cx="708917" cy="1692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CA" sz="500" dirty="0"/>
          </a:p>
        </p:txBody>
      </p:sp>
    </p:spTree>
    <p:extLst>
      <p:ext uri="{BB962C8B-B14F-4D97-AF65-F5344CB8AC3E}">
        <p14:creationId xmlns:p14="http://schemas.microsoft.com/office/powerpoint/2010/main" val="310583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3" grpId="0"/>
      <p:bldP spid="25" grpId="0"/>
      <p:bldP spid="6" grpId="0"/>
      <p:bldP spid="2" grpId="0"/>
      <p:bldP spid="7" grpId="0"/>
      <p:bldP spid="3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C75ABC45-703E-4857-B751-96F66A99F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33400"/>
            <a:ext cx="7923212" cy="6858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005954"/>
                </a:solidFill>
                <a:latin typeface="Open Sans" panose="020B0606030504020204" pitchFamily="34" charset="0"/>
              </a:rPr>
              <a:t>Student Reflection Questions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DCE09169-3831-4481-AC7D-22AA60ECE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412875"/>
            <a:ext cx="7923212" cy="417671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b="1">
                <a:ea typeface="MS PGothic"/>
              </a:rPr>
              <a:t>In pairs or in groups, answer the following questions:</a:t>
            </a:r>
            <a:endParaRPr lang="en-US" altLang="en-US">
              <a:ea typeface="MS PGothic"/>
            </a:endParaRPr>
          </a:p>
          <a:p>
            <a:pPr eaLnBrk="1" hangingPunct="1">
              <a:buFont typeface="+mj-lt"/>
              <a:buAutoNum type="arabicPeriod"/>
            </a:pPr>
            <a:r>
              <a:rPr lang="en-US" altLang="en-US">
                <a:ea typeface="MS PGothic"/>
              </a:rPr>
              <a:t>How do your actual expenses compare with your budgeted expenses?</a:t>
            </a:r>
          </a:p>
          <a:p>
            <a:pPr eaLnBrk="1" hangingPunct="1">
              <a:buFont typeface="+mj-lt"/>
              <a:buAutoNum type="arabicPeriod"/>
            </a:pPr>
            <a:r>
              <a:rPr lang="en-US" altLang="en-US">
                <a:ea typeface="MS PGothic"/>
              </a:rPr>
              <a:t>What are some factors that affected your expenses?</a:t>
            </a:r>
          </a:p>
          <a:p>
            <a:pPr eaLnBrk="1" hangingPunct="1">
              <a:buFont typeface="+mj-lt"/>
              <a:buAutoNum type="arabicPeriod"/>
            </a:pPr>
            <a:r>
              <a:rPr lang="en-US" altLang="en-US">
                <a:ea typeface="MS PGothic"/>
              </a:rPr>
              <a:t>Is there anything you will do differently next week?</a:t>
            </a:r>
          </a:p>
          <a:p>
            <a:pPr eaLnBrk="1" hangingPunct="1">
              <a:buFont typeface="+mj-lt"/>
              <a:buAutoNum type="arabicPeriod"/>
            </a:pPr>
            <a:r>
              <a:rPr lang="en-US" altLang="en-US">
                <a:ea typeface="MS PGothic"/>
              </a:rPr>
              <a:t>How many dollars a </a:t>
            </a:r>
            <a:r>
              <a:rPr lang="en-US" altLang="en-US" u="sng">
                <a:ea typeface="MS PGothic"/>
              </a:rPr>
              <a:t>week</a:t>
            </a:r>
            <a:r>
              <a:rPr lang="en-US" altLang="en-US">
                <a:ea typeface="MS PGothic"/>
              </a:rPr>
              <a:t> are you saving?</a:t>
            </a:r>
          </a:p>
          <a:p>
            <a:pPr eaLnBrk="1" hangingPunct="1">
              <a:buFont typeface="+mj-lt"/>
              <a:buAutoNum type="arabicPeriod"/>
            </a:pPr>
            <a:r>
              <a:rPr lang="en-US" altLang="en-US">
                <a:ea typeface="MS PGothic"/>
              </a:rPr>
              <a:t>How many dollars a </a:t>
            </a:r>
            <a:r>
              <a:rPr lang="en-US" altLang="en-US" u="sng">
                <a:ea typeface="MS PGothic"/>
              </a:rPr>
              <a:t>month</a:t>
            </a:r>
            <a:r>
              <a:rPr lang="en-US" altLang="en-US">
                <a:ea typeface="MS PGothic"/>
              </a:rPr>
              <a:t> are you saving?</a:t>
            </a:r>
          </a:p>
          <a:p>
            <a:pPr eaLnBrk="1" hangingPunct="1">
              <a:buFont typeface="+mj-lt"/>
              <a:buAutoNum type="arabicPeriod"/>
            </a:pPr>
            <a:r>
              <a:rPr lang="en-US" altLang="en-US">
                <a:ea typeface="MS PGothic"/>
              </a:rPr>
              <a:t>What can you do with your leftover money? List some things you would save now, so that you can buy later.</a:t>
            </a:r>
          </a:p>
          <a:p>
            <a:pPr eaLnBrk="1" hangingPunct="1"/>
            <a:endParaRPr lang="en-US" altLang="en-US"/>
          </a:p>
        </p:txBody>
      </p:sp>
      <p:cxnSp>
        <p:nvCxnSpPr>
          <p:cNvPr id="14340" name="Straight Connector 2">
            <a:extLst>
              <a:ext uri="{FF2B5EF4-FFF2-40B4-BE49-F238E27FC236}">
                <a16:creationId xmlns:a16="http://schemas.microsoft.com/office/drawing/2014/main" id="{CDAA092F-49F5-4EBE-A045-4113BA971B9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2925" y="1125538"/>
            <a:ext cx="7848600" cy="0"/>
          </a:xfrm>
          <a:prstGeom prst="line">
            <a:avLst/>
          </a:prstGeom>
          <a:noFill/>
          <a:ln w="38100" algn="ctr">
            <a:solidFill>
              <a:srgbClr val="FDCE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2708C3C8-06DD-4E8D-962B-A0D26E3C5B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1650" y="4265370"/>
            <a:ext cx="1629002" cy="167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329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C75ABC45-703E-4857-B751-96F66A99F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33400"/>
            <a:ext cx="7923212" cy="6858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005954"/>
                </a:solidFill>
                <a:latin typeface="Open Sans" panose="020B0606030504020204" pitchFamily="34" charset="0"/>
              </a:rPr>
              <a:t>Closing Activity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DCE09169-3831-4481-AC7D-22AA60ECE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412875"/>
            <a:ext cx="7923212" cy="417671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000" b="1" dirty="0"/>
              <a:t>Exit Slip</a:t>
            </a:r>
          </a:p>
          <a:p>
            <a:pPr marL="457200" indent="-457200" eaLnBrk="1" hangingPunct="1">
              <a:buAutoNum type="arabicPeriod"/>
            </a:pPr>
            <a:r>
              <a:rPr lang="en-US" altLang="en-US" sz="2000" dirty="0"/>
              <a:t>Tell me something new you learned today.</a:t>
            </a:r>
          </a:p>
          <a:p>
            <a:pPr marL="457200" indent="-457200" eaLnBrk="1" hangingPunct="1">
              <a:buAutoNum type="arabicPeriod"/>
            </a:pPr>
            <a:r>
              <a:rPr lang="en-US" altLang="en-US" sz="2000" dirty="0"/>
              <a:t>Is there something you will do differently next week when you do your budgeting?</a:t>
            </a:r>
          </a:p>
          <a:p>
            <a:pPr marL="0" indent="0" eaLnBrk="1" hangingPunct="1">
              <a:buNone/>
            </a:pPr>
            <a:endParaRPr lang="en-US" altLang="en-US" sz="2000" dirty="0"/>
          </a:p>
        </p:txBody>
      </p:sp>
      <p:cxnSp>
        <p:nvCxnSpPr>
          <p:cNvPr id="14340" name="Straight Connector 2">
            <a:extLst>
              <a:ext uri="{FF2B5EF4-FFF2-40B4-BE49-F238E27FC236}">
                <a16:creationId xmlns:a16="http://schemas.microsoft.com/office/drawing/2014/main" id="{CDAA092F-49F5-4EBE-A045-4113BA971B9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2925" y="1125538"/>
            <a:ext cx="7848600" cy="0"/>
          </a:xfrm>
          <a:prstGeom prst="line">
            <a:avLst/>
          </a:prstGeom>
          <a:noFill/>
          <a:ln w="38100" algn="ctr">
            <a:solidFill>
              <a:srgbClr val="FDCE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9E1AD333-D471-4F1F-9987-65BA1EE8E5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7038" y="3087177"/>
            <a:ext cx="4149923" cy="2778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662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C75ABC45-703E-4857-B751-96F66A99F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33400"/>
            <a:ext cx="7923212" cy="6858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005954"/>
                </a:solidFill>
                <a:latin typeface="Open Sans" panose="020B0606030504020204" pitchFamily="34" charset="0"/>
              </a:rPr>
              <a:t>Agenda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DCE09169-3831-4481-AC7D-22AA60ECE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412875"/>
            <a:ext cx="7923212" cy="4176713"/>
          </a:xfrm>
        </p:spPr>
        <p:txBody>
          <a:bodyPr/>
          <a:lstStyle/>
          <a:p>
            <a:pPr eaLnBrk="1" hangingPunct="1"/>
            <a:r>
              <a:rPr lang="en-US" altLang="en-US"/>
              <a:t>Minds On Activity: Think-Pair-Share</a:t>
            </a:r>
          </a:p>
          <a:p>
            <a:pPr eaLnBrk="1" hangingPunct="1"/>
            <a:r>
              <a:rPr lang="en-US" altLang="en-US"/>
              <a:t>My Weekly Budget</a:t>
            </a:r>
          </a:p>
          <a:p>
            <a:pPr eaLnBrk="1" hangingPunct="1"/>
            <a:r>
              <a:rPr lang="en-US" altLang="en-US">
                <a:ea typeface="MS PGothic"/>
              </a:rPr>
              <a:t>Student Reflection Questions</a:t>
            </a:r>
          </a:p>
          <a:p>
            <a:pPr eaLnBrk="1" hangingPunct="1"/>
            <a:r>
              <a:rPr lang="en-US" altLang="en-US"/>
              <a:t>Closing Activity: Exit Slip</a:t>
            </a:r>
          </a:p>
          <a:p>
            <a:pPr eaLnBrk="1" hangingPunct="1"/>
            <a:endParaRPr lang="en-US" altLang="en-US"/>
          </a:p>
        </p:txBody>
      </p:sp>
      <p:cxnSp>
        <p:nvCxnSpPr>
          <p:cNvPr id="14340" name="Straight Connector 2">
            <a:extLst>
              <a:ext uri="{FF2B5EF4-FFF2-40B4-BE49-F238E27FC236}">
                <a16:creationId xmlns:a16="http://schemas.microsoft.com/office/drawing/2014/main" id="{CDAA092F-49F5-4EBE-A045-4113BA971B9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2925" y="1125538"/>
            <a:ext cx="7848600" cy="0"/>
          </a:xfrm>
          <a:prstGeom prst="line">
            <a:avLst/>
          </a:prstGeom>
          <a:noFill/>
          <a:ln w="38100" algn="ctr">
            <a:solidFill>
              <a:srgbClr val="FDCE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688882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C75ABC45-703E-4857-B751-96F66A99F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33400"/>
            <a:ext cx="7923212" cy="6858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005954"/>
                </a:solidFill>
                <a:latin typeface="Open Sans" panose="020B0606030504020204" pitchFamily="34" charset="0"/>
              </a:rPr>
              <a:t>Minds On Activity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DCE09169-3831-4481-AC7D-22AA60ECE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412875"/>
            <a:ext cx="7923212" cy="417671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000" b="1"/>
              <a:t>Think-Pair-Share</a:t>
            </a:r>
            <a:br>
              <a:rPr lang="en-US" altLang="en-US" sz="2000" b="1"/>
            </a:br>
            <a:endParaRPr lang="en-US" altLang="en-US" sz="2000" b="1"/>
          </a:p>
          <a:p>
            <a:pPr eaLnBrk="1" hangingPunct="1"/>
            <a:r>
              <a:rPr lang="en-US" altLang="en-US"/>
              <a:t>Have you heard of a ‘budget’ before? What is it?</a:t>
            </a:r>
          </a:p>
          <a:p>
            <a:pPr eaLnBrk="1" hangingPunct="1"/>
            <a:r>
              <a:rPr lang="en-US" altLang="en-US"/>
              <a:t>Do you think it is important to budget our money? Why or why not?</a:t>
            </a:r>
          </a:p>
        </p:txBody>
      </p:sp>
      <p:cxnSp>
        <p:nvCxnSpPr>
          <p:cNvPr id="14340" name="Straight Connector 2">
            <a:extLst>
              <a:ext uri="{FF2B5EF4-FFF2-40B4-BE49-F238E27FC236}">
                <a16:creationId xmlns:a16="http://schemas.microsoft.com/office/drawing/2014/main" id="{CDAA092F-49F5-4EBE-A045-4113BA971B9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2925" y="1125538"/>
            <a:ext cx="7848600" cy="0"/>
          </a:xfrm>
          <a:prstGeom prst="line">
            <a:avLst/>
          </a:prstGeom>
          <a:noFill/>
          <a:ln w="38100" algn="ctr">
            <a:solidFill>
              <a:srgbClr val="FDCE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54F46506-5BED-434D-BC5C-7E1442A9F8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4667" y="3404278"/>
            <a:ext cx="1946292" cy="218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799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C75ABC45-703E-4857-B751-96F66A99F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33400"/>
            <a:ext cx="7923212" cy="6858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005954"/>
                </a:solidFill>
                <a:latin typeface="Open Sans" panose="020B0606030504020204" pitchFamily="34" charset="0"/>
              </a:rPr>
              <a:t>My Weekly Budget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DCE09169-3831-4481-AC7D-22AA60ECE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412875"/>
            <a:ext cx="7923212" cy="4176713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altLang="en-US" sz="2400" dirty="0">
                <a:ea typeface="MS PGothic"/>
              </a:rPr>
              <a:t>How much money do you earn in </a:t>
            </a:r>
            <a:r>
              <a:rPr lang="en-US" altLang="en-US" sz="2400" b="1" dirty="0">
                <a:ea typeface="MS PGothic"/>
              </a:rPr>
              <a:t>one week</a:t>
            </a:r>
            <a:r>
              <a:rPr lang="en-US" altLang="en-US" sz="2400" dirty="0">
                <a:ea typeface="MS PGothic"/>
              </a:rPr>
              <a:t>? </a:t>
            </a:r>
            <a:endParaRPr lang="en-US" altLang="en-US" sz="2400" dirty="0"/>
          </a:p>
        </p:txBody>
      </p:sp>
      <p:cxnSp>
        <p:nvCxnSpPr>
          <p:cNvPr id="14340" name="Straight Connector 2">
            <a:extLst>
              <a:ext uri="{FF2B5EF4-FFF2-40B4-BE49-F238E27FC236}">
                <a16:creationId xmlns:a16="http://schemas.microsoft.com/office/drawing/2014/main" id="{CDAA092F-49F5-4EBE-A045-4113BA971B9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2925" y="1125538"/>
            <a:ext cx="7848600" cy="0"/>
          </a:xfrm>
          <a:prstGeom prst="line">
            <a:avLst/>
          </a:prstGeom>
          <a:noFill/>
          <a:ln w="38100" algn="ctr">
            <a:solidFill>
              <a:srgbClr val="FDCE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68718D3D-979D-4487-BD26-3E7694CE2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972" y="2398054"/>
            <a:ext cx="5322056" cy="20618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12AA6A-D55D-428C-8310-F5175BA8F4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9945" y="3795453"/>
            <a:ext cx="951580" cy="1955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41F5B0-38D1-4DCC-8807-D6B6366E3C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475" y="4523546"/>
            <a:ext cx="1012714" cy="125971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846F02B-3A69-44A4-9482-260B010FF53D}"/>
              </a:ext>
            </a:extLst>
          </p:cNvPr>
          <p:cNvSpPr txBox="1"/>
          <p:nvPr/>
        </p:nvSpPr>
        <p:spPr>
          <a:xfrm>
            <a:off x="2483768" y="2924944"/>
            <a:ext cx="39604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$</a:t>
            </a:r>
            <a:endParaRPr lang="en-CA" sz="6600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5EC6266-080D-49D5-B820-9C813A969DD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1038"/>
          <a:stretch/>
        </p:blipFill>
        <p:spPr>
          <a:xfrm rot="192314">
            <a:off x="5745271" y="1761483"/>
            <a:ext cx="1572908" cy="21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929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C75ABC45-703E-4857-B751-96F66A99F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33400"/>
            <a:ext cx="7923212" cy="6858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005954"/>
                </a:solidFill>
                <a:latin typeface="Open Sans" panose="020B0606030504020204" pitchFamily="34" charset="0"/>
              </a:rPr>
              <a:t>My Weekly Budget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DCE09169-3831-4481-AC7D-22AA60ECE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412875"/>
            <a:ext cx="7923212" cy="417671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3200" b="1">
                <a:latin typeface="Calibri" panose="020F0502020204030204" pitchFamily="34" charset="0"/>
                <a:cs typeface="Calibri" panose="020F0502020204030204" pitchFamily="34" charset="0"/>
              </a:rPr>
              <a:t>Budget </a:t>
            </a:r>
          </a:p>
          <a:p>
            <a:pPr marL="0" indent="0" eaLnBrk="1" hangingPunct="1">
              <a:buNone/>
            </a:pPr>
            <a:r>
              <a:rPr lang="en-US" altLang="en-US"/>
              <a:t>How much do you </a:t>
            </a:r>
            <a:r>
              <a:rPr lang="en-US" altLang="en-US" b="1" i="1"/>
              <a:t>think</a:t>
            </a:r>
            <a:r>
              <a:rPr lang="en-US" altLang="en-US"/>
              <a:t> you’re going to spend? It’s a plan for how you will use your money.</a:t>
            </a:r>
          </a:p>
          <a:p>
            <a:pPr marL="0" indent="0" eaLnBrk="1" hangingPunct="1">
              <a:buNone/>
            </a:pPr>
            <a:endParaRPr lang="en-US" altLang="en-US"/>
          </a:p>
          <a:p>
            <a:pPr marL="0" indent="0" eaLnBrk="1" hangingPunct="1">
              <a:buNone/>
            </a:pPr>
            <a:r>
              <a:rPr lang="en-US" altLang="en-US" sz="3200" b="1">
                <a:latin typeface="Calibri" panose="020F0502020204030204" pitchFamily="34" charset="0"/>
                <a:cs typeface="Calibri" panose="020F0502020204030204" pitchFamily="34" charset="0"/>
              </a:rPr>
              <a:t>Actual</a:t>
            </a:r>
          </a:p>
          <a:p>
            <a:pPr marL="0" indent="0" eaLnBrk="1" hangingPunct="1">
              <a:buNone/>
            </a:pPr>
            <a:r>
              <a:rPr lang="en-US" altLang="en-US"/>
              <a:t>How much did you </a:t>
            </a:r>
            <a:r>
              <a:rPr lang="en-US" altLang="en-US" b="1" i="1"/>
              <a:t>actually</a:t>
            </a:r>
            <a:r>
              <a:rPr lang="en-US" altLang="en-US"/>
              <a:t> spend?</a:t>
            </a:r>
          </a:p>
        </p:txBody>
      </p:sp>
      <p:cxnSp>
        <p:nvCxnSpPr>
          <p:cNvPr id="14340" name="Straight Connector 2">
            <a:extLst>
              <a:ext uri="{FF2B5EF4-FFF2-40B4-BE49-F238E27FC236}">
                <a16:creationId xmlns:a16="http://schemas.microsoft.com/office/drawing/2014/main" id="{CDAA092F-49F5-4EBE-A045-4113BA971B9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2925" y="1125538"/>
            <a:ext cx="7848600" cy="0"/>
          </a:xfrm>
          <a:prstGeom prst="line">
            <a:avLst/>
          </a:prstGeom>
          <a:noFill/>
          <a:ln w="38100" algn="ctr">
            <a:solidFill>
              <a:srgbClr val="FDCE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643407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03F1EF5-1F92-47CC-8895-A0C384D094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625" b="2701"/>
          <a:stretch/>
        </p:blipFill>
        <p:spPr>
          <a:xfrm>
            <a:off x="2448096" y="1717677"/>
            <a:ext cx="4247807" cy="5092015"/>
          </a:xfrm>
          <a:prstGeom prst="rect">
            <a:avLst/>
          </a:prstGeom>
        </p:spPr>
      </p:pic>
      <p:sp>
        <p:nvSpPr>
          <p:cNvPr id="14338" name="Title 1">
            <a:extLst>
              <a:ext uri="{FF2B5EF4-FFF2-40B4-BE49-F238E27FC236}">
                <a16:creationId xmlns:a16="http://schemas.microsoft.com/office/drawing/2014/main" id="{C75ABC45-703E-4857-B751-96F66A99F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33400"/>
            <a:ext cx="7923212" cy="6858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005954"/>
                </a:solidFill>
                <a:latin typeface="Open Sans" panose="020B0606030504020204" pitchFamily="34" charset="0"/>
              </a:rPr>
              <a:t>At the start of the week…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DCE09169-3831-4481-AC7D-22AA60ECE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619" y="1340643"/>
            <a:ext cx="7923212" cy="417671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/>
              <a:t>At the start of the week, how much do you </a:t>
            </a:r>
            <a:r>
              <a:rPr lang="en-US" altLang="en-US" b="1" i="1"/>
              <a:t>think</a:t>
            </a:r>
            <a:r>
              <a:rPr lang="en-US" altLang="en-US"/>
              <a:t> you spend on…?</a:t>
            </a:r>
          </a:p>
        </p:txBody>
      </p:sp>
      <p:cxnSp>
        <p:nvCxnSpPr>
          <p:cNvPr id="14340" name="Straight Connector 2">
            <a:extLst>
              <a:ext uri="{FF2B5EF4-FFF2-40B4-BE49-F238E27FC236}">
                <a16:creationId xmlns:a16="http://schemas.microsoft.com/office/drawing/2014/main" id="{CDAA092F-49F5-4EBE-A045-4113BA971B9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2925" y="1125538"/>
            <a:ext cx="7848600" cy="0"/>
          </a:xfrm>
          <a:prstGeom prst="line">
            <a:avLst/>
          </a:prstGeom>
          <a:noFill/>
          <a:ln w="38100" algn="ctr">
            <a:solidFill>
              <a:srgbClr val="FDCE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1E7EF107-57F5-4F39-9FBD-B7E1C0AC9525}"/>
              </a:ext>
            </a:extLst>
          </p:cNvPr>
          <p:cNvSpPr/>
          <p:nvPr/>
        </p:nvSpPr>
        <p:spPr bwMode="auto">
          <a:xfrm>
            <a:off x="2794027" y="1918164"/>
            <a:ext cx="2443798" cy="4891527"/>
          </a:xfrm>
          <a:prstGeom prst="rect">
            <a:avLst/>
          </a:prstGeom>
          <a:solidFill>
            <a:srgbClr val="FFFF00">
              <a:alpha val="25098"/>
            </a:srgbClr>
          </a:solidFill>
          <a:ln>
            <a:noFill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114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C75ABC45-703E-4857-B751-96F66A99F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33400"/>
            <a:ext cx="7923212" cy="6858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005954"/>
                </a:solidFill>
                <a:latin typeface="Open Sans" panose="020B0606030504020204" pitchFamily="34" charset="0"/>
              </a:rPr>
              <a:t>My Weekly Budget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DCE09169-3831-4481-AC7D-22AA60ECE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412875"/>
            <a:ext cx="7923212" cy="417671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800" b="1">
                <a:latin typeface="Calibri" panose="020F0502020204030204" pitchFamily="34" charset="0"/>
                <a:cs typeface="Calibri" panose="020F0502020204030204" pitchFamily="34" charset="0"/>
              </a:rPr>
              <a:t>Budget</a:t>
            </a:r>
            <a:endParaRPr lang="en-US" altLang="en-US"/>
          </a:p>
          <a:p>
            <a:pPr marL="0" indent="0" eaLnBrk="1" hangingPunct="1">
              <a:buNone/>
            </a:pPr>
            <a:r>
              <a:rPr lang="en-US" altLang="en-US"/>
              <a:t>How much do you </a:t>
            </a:r>
            <a:r>
              <a:rPr lang="en-US" altLang="en-US" b="1" i="1"/>
              <a:t>think</a:t>
            </a:r>
            <a:r>
              <a:rPr lang="en-US" altLang="en-US"/>
              <a:t> you’re going to spend on…</a:t>
            </a:r>
          </a:p>
          <a:p>
            <a:pPr marL="0" indent="0" eaLnBrk="1" hangingPunct="1">
              <a:buNone/>
            </a:pPr>
            <a:endParaRPr lang="en-US" altLang="en-US"/>
          </a:p>
        </p:txBody>
      </p:sp>
      <p:cxnSp>
        <p:nvCxnSpPr>
          <p:cNvPr id="14340" name="Straight Connector 2">
            <a:extLst>
              <a:ext uri="{FF2B5EF4-FFF2-40B4-BE49-F238E27FC236}">
                <a16:creationId xmlns:a16="http://schemas.microsoft.com/office/drawing/2014/main" id="{CDAA092F-49F5-4EBE-A045-4113BA971B9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2925" y="1125538"/>
            <a:ext cx="7848600" cy="0"/>
          </a:xfrm>
          <a:prstGeom prst="line">
            <a:avLst/>
          </a:prstGeom>
          <a:noFill/>
          <a:ln w="38100" algn="ctr">
            <a:solidFill>
              <a:srgbClr val="FDCE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2C338C54-E462-4142-A52B-DD79AAA78F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428"/>
          <a:stretch/>
        </p:blipFill>
        <p:spPr>
          <a:xfrm>
            <a:off x="974011" y="2897311"/>
            <a:ext cx="6986427" cy="23400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60612CD-BDE7-4526-B486-B7BF9262DFCB}"/>
              </a:ext>
            </a:extLst>
          </p:cNvPr>
          <p:cNvSpPr txBox="1"/>
          <p:nvPr/>
        </p:nvSpPr>
        <p:spPr>
          <a:xfrm flipH="1">
            <a:off x="1097300" y="3935004"/>
            <a:ext cx="2282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Fried chicken</a:t>
            </a:r>
            <a:endParaRPr lang="en-C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9CD976-9334-417B-8D22-F51750B99A69}"/>
              </a:ext>
            </a:extLst>
          </p:cNvPr>
          <p:cNvSpPr txBox="1"/>
          <p:nvPr/>
        </p:nvSpPr>
        <p:spPr>
          <a:xfrm flipH="1">
            <a:off x="3885894" y="3935005"/>
            <a:ext cx="1059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$ 8.00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93227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C75ABC45-703E-4857-B751-96F66A99F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33400"/>
            <a:ext cx="7923212" cy="6858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005954"/>
                </a:solidFill>
                <a:latin typeface="Open Sans" panose="020B0606030504020204" pitchFamily="34" charset="0"/>
              </a:rPr>
              <a:t>My Weekly Budget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DCE09169-3831-4481-AC7D-22AA60ECE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412875"/>
            <a:ext cx="7923212" cy="417671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800" b="1">
                <a:latin typeface="Calibri" panose="020F0502020204030204" pitchFamily="34" charset="0"/>
                <a:cs typeface="Calibri" panose="020F0502020204030204" pitchFamily="34" charset="0"/>
              </a:rPr>
              <a:t>Budget</a:t>
            </a:r>
            <a:endParaRPr lang="en-US" altLang="en-US"/>
          </a:p>
          <a:p>
            <a:pPr marL="0" indent="0" eaLnBrk="1" hangingPunct="1">
              <a:buNone/>
            </a:pPr>
            <a:r>
              <a:rPr lang="en-US" altLang="en-US"/>
              <a:t>How much do you </a:t>
            </a:r>
            <a:r>
              <a:rPr lang="en-US" altLang="en-US" b="1" i="1"/>
              <a:t>think</a:t>
            </a:r>
            <a:r>
              <a:rPr lang="en-US" altLang="en-US"/>
              <a:t> you’re going to spend on…</a:t>
            </a:r>
          </a:p>
          <a:p>
            <a:pPr marL="0" indent="0" eaLnBrk="1" hangingPunct="1">
              <a:buNone/>
            </a:pPr>
            <a:endParaRPr lang="en-US" altLang="en-US"/>
          </a:p>
        </p:txBody>
      </p:sp>
      <p:cxnSp>
        <p:nvCxnSpPr>
          <p:cNvPr id="14340" name="Straight Connector 2">
            <a:extLst>
              <a:ext uri="{FF2B5EF4-FFF2-40B4-BE49-F238E27FC236}">
                <a16:creationId xmlns:a16="http://schemas.microsoft.com/office/drawing/2014/main" id="{CDAA092F-49F5-4EBE-A045-4113BA971B9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2925" y="1125538"/>
            <a:ext cx="7848600" cy="0"/>
          </a:xfrm>
          <a:prstGeom prst="line">
            <a:avLst/>
          </a:prstGeom>
          <a:noFill/>
          <a:ln w="38100" algn="ctr">
            <a:solidFill>
              <a:srgbClr val="FDCE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863B7364-5FEF-413B-ACCA-24FFB6EEF4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090"/>
          <a:stretch/>
        </p:blipFill>
        <p:spPr>
          <a:xfrm>
            <a:off x="984284" y="2928135"/>
            <a:ext cx="6854560" cy="22971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60612CD-BDE7-4526-B486-B7BF9262DFCB}"/>
              </a:ext>
            </a:extLst>
          </p:cNvPr>
          <p:cNvSpPr txBox="1"/>
          <p:nvPr/>
        </p:nvSpPr>
        <p:spPr>
          <a:xfrm flipH="1">
            <a:off x="1097300" y="3935004"/>
            <a:ext cx="2282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T-shirt</a:t>
            </a:r>
            <a:endParaRPr lang="en-C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9CD976-9334-417B-8D22-F51750B99A69}"/>
              </a:ext>
            </a:extLst>
          </p:cNvPr>
          <p:cNvSpPr txBox="1"/>
          <p:nvPr/>
        </p:nvSpPr>
        <p:spPr>
          <a:xfrm flipH="1">
            <a:off x="3783778" y="3935004"/>
            <a:ext cx="1292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$ 11.00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49459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D36AF21ECD984DAE009D672589A92C" ma:contentTypeVersion="16" ma:contentTypeDescription="Create a new document." ma:contentTypeScope="" ma:versionID="2e60272f744566d631b97ccba38f4cb9">
  <xsd:schema xmlns:xsd="http://www.w3.org/2001/XMLSchema" xmlns:xs="http://www.w3.org/2001/XMLSchema" xmlns:p="http://schemas.microsoft.com/office/2006/metadata/properties" xmlns:ns2="30b57f21-544d-4ccf-a224-cf4bd29a42a3" xmlns:ns3="58f3cb47-7ddb-4c19-b7fa-7a0a8aba5842" targetNamespace="http://schemas.microsoft.com/office/2006/metadata/properties" ma:root="true" ma:fieldsID="7ed1a5f2217b9fbc1cc1d9e8e59b541e" ns2:_="" ns3:_="">
    <xsd:import namespace="30b57f21-544d-4ccf-a224-cf4bd29a42a3"/>
    <xsd:import namespace="58f3cb47-7ddb-4c19-b7fa-7a0a8aba584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b57f21-544d-4ccf-a224-cf4bd29a42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4ff290c-aeff-4dbd-ad2e-2ebfab9861e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f3cb47-7ddb-4c19-b7fa-7a0a8aba5842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3dbdabb-e35b-47aa-a42e-66e0c01efd38}" ma:internalName="TaxCatchAll" ma:showField="CatchAllData" ma:web="58f3cb47-7ddb-4c19-b7fa-7a0a8aba584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8f3cb47-7ddb-4c19-b7fa-7a0a8aba5842" xsi:nil="true"/>
    <lcf76f155ced4ddcb4097134ff3c332f xmlns="30b57f21-544d-4ccf-a224-cf4bd29a42a3">
      <Terms xmlns="http://schemas.microsoft.com/office/infopath/2007/PartnerControls"/>
    </lcf76f155ced4ddcb4097134ff3c332f>
  </documentManagement>
</p:properties>
</file>

<file path=customXml/item3.xml><?xml version="1.0" encoding="utf-8"?>
<LongProperties xmlns="http://schemas.microsoft.com/office/2006/metadata/longProperties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BEF90CF-6DEB-4CBF-8125-3578E96C1535}"/>
</file>

<file path=customXml/itemProps2.xml><?xml version="1.0" encoding="utf-8"?>
<ds:datastoreItem xmlns:ds="http://schemas.openxmlformats.org/officeDocument/2006/customXml" ds:itemID="{FB1ABF76-BADC-4C69-B0E6-CD9F8E4572A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6C6590A-747E-4865-82DA-B15F42952E12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43A5EA38-37C1-4151-A73D-857D7B0043F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680</Words>
  <Application>Microsoft Office PowerPoint</Application>
  <PresentationFormat>On-screen Show (4:3)</PresentationFormat>
  <Paragraphs>148</Paragraphs>
  <Slides>24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Open Sans</vt:lpstr>
      <vt:lpstr>Blank Presentation</vt:lpstr>
      <vt:lpstr>Budgeting: Where Is My Money?</vt:lpstr>
      <vt:lpstr>A Special Note For Teachers</vt:lpstr>
      <vt:lpstr>Agenda</vt:lpstr>
      <vt:lpstr>Minds On Activity</vt:lpstr>
      <vt:lpstr>My Weekly Budget</vt:lpstr>
      <vt:lpstr>My Weekly Budget</vt:lpstr>
      <vt:lpstr>At the start of the week…</vt:lpstr>
      <vt:lpstr>My Weekly Budget</vt:lpstr>
      <vt:lpstr>My Weekly Budget</vt:lpstr>
      <vt:lpstr>My Weekly Budget</vt:lpstr>
      <vt:lpstr>My Weekly Budget</vt:lpstr>
      <vt:lpstr>What is “donating”?</vt:lpstr>
      <vt:lpstr>My Weekly Budget</vt:lpstr>
      <vt:lpstr>My Weekly Budget</vt:lpstr>
      <vt:lpstr>What is “saving”?</vt:lpstr>
      <vt:lpstr>My Weekly Budget</vt:lpstr>
      <vt:lpstr>My Weekly Budget</vt:lpstr>
      <vt:lpstr>At the end of the week…</vt:lpstr>
      <vt:lpstr>At the end of the week…</vt:lpstr>
      <vt:lpstr>At the end of the week…</vt:lpstr>
      <vt:lpstr>For example…</vt:lpstr>
      <vt:lpstr>Big Spender...</vt:lpstr>
      <vt:lpstr>Student Reflection Questions</vt:lpstr>
      <vt:lpstr>Closing Activity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Frontier College Literacy. Learning for Life</dc:title>
  <dc:creator/>
  <cp:lastModifiedBy/>
  <cp:revision>4</cp:revision>
  <dcterms:created xsi:type="dcterms:W3CDTF">2011-06-06T13:23:04Z</dcterms:created>
  <dcterms:modified xsi:type="dcterms:W3CDTF">2021-12-06T15:46:27Z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isplay_urn:schemas-microsoft-com:office:office#Editor">
    <vt:lpwstr>Shannon Stevens</vt:lpwstr>
  </property>
  <property fmtid="{D5CDD505-2E9C-101B-9397-08002B2CF9AE}" pid="3" name="Order">
    <vt:r8>935800</vt:r8>
  </property>
  <property fmtid="{D5CDD505-2E9C-101B-9397-08002B2CF9AE}" pid="4" name="display_urn:schemas-microsoft-com:office:office#Author">
    <vt:lpwstr>Shannon Stevens</vt:lpwstr>
  </property>
  <property fmtid="{D5CDD505-2E9C-101B-9397-08002B2CF9AE}" pid="5" name="ContentTypeId">
    <vt:lpwstr>0x010100FDD36AF21ECD984DAE009D672589A92C</vt:lpwstr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_ExtendedDescription">
    <vt:lpwstr/>
  </property>
  <property fmtid="{D5CDD505-2E9C-101B-9397-08002B2CF9AE}" pid="9" name="TemplateUrl">
    <vt:lpwstr/>
  </property>
  <property fmtid="{D5CDD505-2E9C-101B-9397-08002B2CF9AE}" pid="10" name="ComplianceAssetId">
    <vt:lpwstr/>
  </property>
</Properties>
</file>