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92" r:id="rId4"/>
  </p:sldMasterIdLst>
  <p:notesMasterIdLst>
    <p:notesMasterId r:id="rId28"/>
  </p:notesMasterIdLst>
  <p:sldIdLst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6" r:id="rId22"/>
    <p:sldId id="387" r:id="rId23"/>
    <p:sldId id="388" r:id="rId24"/>
    <p:sldId id="389" r:id="rId25"/>
    <p:sldId id="390" r:id="rId26"/>
    <p:sldId id="391" r:id="rId2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modifyVerifier cryptProviderType="rsaAES" cryptAlgorithmClass="hash" cryptAlgorithmType="typeAny" cryptAlgorithmSid="14" spinCount="100000" saltData="G9Acg+d3wqGccolfcBS3ug==" hashData="ve9+xXgbW5efWg3VYytUWn3tKS3rytHBlYsTYVjdEGOUCE8+41AulADowC0pPdABIfZmSCuFVUcmDSvwC8oK9A=="/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23"/>
    <a:srgbClr val="F3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0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691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21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91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985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963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Adjusting Budgets: Household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9+</a:t>
            </a:r>
          </a:p>
        </p:txBody>
      </p:sp>
    </p:spTree>
    <p:extLst>
      <p:ext uri="{BB962C8B-B14F-4D97-AF65-F5344CB8AC3E}">
        <p14:creationId xmlns:p14="http://schemas.microsoft.com/office/powerpoint/2010/main" val="304466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Scenario 1: Adopting a Pet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000" dirty="0"/>
              <a:t>After discussing with your household, everyone decided to adopt a new pet! Hooray!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2000" b="1" dirty="0"/>
              <a:t>Choose your new pet from below, or create your own. Name your pet. You can write or draw inside the empty box on the budget sheet.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9AAFE-BE54-C802-B059-5CDB6314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03" y="2785840"/>
            <a:ext cx="1582318" cy="2541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11741-B2C0-7F1C-15F4-AF8B8929C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54" y="2987858"/>
            <a:ext cx="1746077" cy="2786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FF4E44-B288-E357-2C2B-0E1495EA5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64" y="2842883"/>
            <a:ext cx="1773561" cy="1787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B757B-E2DE-3291-14B3-02CB7A1695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41" t="1833" r="1617"/>
          <a:stretch/>
        </p:blipFill>
        <p:spPr>
          <a:xfrm>
            <a:off x="6376775" y="3266080"/>
            <a:ext cx="2327703" cy="24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8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Scenario 1: Adopting a Pet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CA" sz="8000" dirty="0">
                <a:ea typeface="+mn-lt"/>
                <a:cs typeface="+mn-lt"/>
              </a:rPr>
              <a:t>You understand that a new pet comes with new expenses! Here are some estimated expenses for this month. </a:t>
            </a: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br>
              <a:rPr lang="en-CA" sz="4400" dirty="0"/>
            </a:br>
            <a:r>
              <a:rPr lang="en-CA" sz="8000" b="1" dirty="0"/>
              <a:t>Add “New Pet” in your monthly expenses and enter the total cost.</a:t>
            </a:r>
          </a:p>
          <a:p>
            <a:pPr marL="0" indent="0">
              <a:lnSpc>
                <a:spcPts val="2500"/>
              </a:lnSpc>
              <a:buNone/>
            </a:pPr>
            <a:endParaRPr lang="en-CA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3049011-0630-ABDE-F5E7-B8227B2C7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29148"/>
              </p:ext>
            </p:extLst>
          </p:nvPr>
        </p:nvGraphicFramePr>
        <p:xfrm>
          <a:off x="1169031" y="2117996"/>
          <a:ext cx="4824538" cy="37084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41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91">
                  <a:extLst>
                    <a:ext uri="{9D8B030D-6E8A-4147-A177-3AD203B41FA5}">
                      <a16:colId xmlns:a16="http://schemas.microsoft.com/office/drawing/2014/main" val="4195303113"/>
                    </a:ext>
                  </a:extLst>
                </a:gridCol>
                <a:gridCol w="228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Expenses</a:t>
                      </a:r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Estimated Cost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lvl="0" algn="l" defTabSz="457200">
                        <a:buNone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CA" sz="1800" b="1" i="0" u="none" strike="noStrike" noProof="0">
                          <a:latin typeface="Arial"/>
                        </a:rPr>
                        <a:t>Flexible Expenses</a:t>
                      </a:r>
                      <a:endParaRPr sz="1800" i="0" u="none" strike="noStrike" noProof="0">
                        <a:latin typeface="Arial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b="1"/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0434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/>
                        <a:t>Food</a:t>
                      </a:r>
                      <a:endParaRPr/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CA"/>
                        <a:t>100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/>
                        <a:t>Treats</a:t>
                      </a:r>
                      <a:endParaRPr/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/>
                        <a:t>$30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40149224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/>
                        <a:t>Toys</a:t>
                      </a:r>
                      <a:endParaRPr/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CA"/>
                        <a:t>20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/>
                        <a:t>Pet’s personal items</a:t>
                      </a:r>
                      <a:endParaRPr/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/>
                        <a:t>$15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/>
                        <a:t>Veterinarian visits</a:t>
                      </a:r>
                      <a:endParaRPr/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US"/>
                        <a:t>200</a:t>
                      </a:r>
                      <a:endParaRPr lang="en-CA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 b="1"/>
                        <a:t>One-Time Expense</a:t>
                      </a:r>
                      <a:endParaRPr b="1"/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34058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CA" sz="18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Living area</a:t>
                      </a:r>
                      <a:endParaRPr sz="1800" b="0" i="0" u="none" strike="noStrike" cap="none" spc="0" baseline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CA" sz="18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$130</a:t>
                      </a:r>
                      <a:endParaRPr sz="1800" b="0" i="0" u="none" strike="noStrike" cap="none" spc="0" baseline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1316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 b="1"/>
                        <a:t>Total “New Pet”</a:t>
                      </a:r>
                      <a:endParaRPr b="1"/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678C326-9E05-F904-D468-DBD2701EA866}"/>
              </a:ext>
            </a:extLst>
          </p:cNvPr>
          <p:cNvGrpSpPr/>
          <p:nvPr/>
        </p:nvGrpSpPr>
        <p:grpSpPr>
          <a:xfrm>
            <a:off x="6210424" y="3842262"/>
            <a:ext cx="2585183" cy="1891082"/>
            <a:chOff x="6095168" y="4136745"/>
            <a:chExt cx="2585183" cy="189108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0DFD4F4C-0B7C-F186-77F8-FE1B10A430E0}"/>
                </a:ext>
              </a:extLst>
            </p:cNvPr>
            <p:cNvSpPr/>
            <p:nvPr/>
          </p:nvSpPr>
          <p:spPr>
            <a:xfrm rot="5400000">
              <a:off x="6442219" y="3789694"/>
              <a:ext cx="1891082" cy="2585183"/>
            </a:xfrm>
            <a:prstGeom prst="wedgeRoundRectCallout">
              <a:avLst>
                <a:gd name="adj1" fmla="val 9024"/>
                <a:gd name="adj2" fmla="val 67108"/>
                <a:gd name="adj3" fmla="val 16667"/>
              </a:avLst>
            </a:prstGeom>
            <a:solidFill>
              <a:srgbClr val="FFFFFF"/>
            </a:solidFill>
            <a:ln w="19050" cap="flat">
              <a:solidFill>
                <a:srgbClr val="EA7123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A34A94-7EE7-0468-1FB0-D2A5EFB5D243}"/>
                </a:ext>
              </a:extLst>
            </p:cNvPr>
            <p:cNvSpPr txBox="1"/>
            <p:nvPr/>
          </p:nvSpPr>
          <p:spPr>
            <a:xfrm>
              <a:off x="6249904" y="4266679"/>
              <a:ext cx="2360694" cy="1631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A" sz="2000" dirty="0">
                  <a:latin typeface="Britannic Bold" panose="020B0903060703020204" pitchFamily="34" charset="0"/>
                </a:rPr>
                <a:t>You must include the one-time expense in your budget for this month.</a:t>
              </a:r>
              <a:endParaRPr kumimoji="0" lang="en-CA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itannic Bold" panose="020B0903060703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86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Adjusted Budget 1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>
                <a:solidFill>
                  <a:srgbClr val="EA7123"/>
                </a:solidFill>
              </a:rPr>
              <a:t>With your new family pet, how will you adjust your monthly budget? 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Review slides 12-16 for options on expenses.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/>
              <a:t>Adjust your budget, and fill in the “Adjusted Budget 1” column.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/>
              <a:t>Note:</a:t>
            </a:r>
            <a:r>
              <a:rPr lang="en-US" sz="2000" dirty="0"/>
              <a:t> You have the option to choose which expense(s) to adjust. You are not required to adjust all budgeted expenses shown on slides 12-16.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3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Expense Options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38098" indent="0">
              <a:buNone/>
            </a:pPr>
            <a:r>
              <a:rPr lang="en-US" sz="2400" b="1" dirty="0">
                <a:solidFill>
                  <a:srgbClr val="005954"/>
                </a:solidFill>
              </a:rPr>
              <a:t>Saving</a:t>
            </a:r>
          </a:p>
          <a:p>
            <a:pPr marL="38098" indent="0">
              <a:buNone/>
            </a:pPr>
            <a:endParaRPr lang="en-US" sz="2000" dirty="0"/>
          </a:p>
          <a:p>
            <a:pPr marL="38098" indent="0">
              <a:buNone/>
            </a:pPr>
            <a:r>
              <a:rPr lang="en-US" sz="2000" dirty="0"/>
              <a:t>Do you want to adjust your saving?</a:t>
            </a:r>
            <a:endParaRPr lang="en-CA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B4712-76FD-9DCE-6AB0-A9C1EE6E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750246"/>
            <a:ext cx="2808312" cy="28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Expense Options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 hangingPunct="1">
              <a:buFontTx/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Food</a:t>
            </a:r>
          </a:p>
          <a:p>
            <a:pPr marL="0" indent="0" hangingPunct="1">
              <a:buFontTx/>
              <a:buNone/>
            </a:pPr>
            <a:r>
              <a:rPr lang="en-US" altLang="en-US" sz="2000" dirty="0"/>
              <a:t>Currently the </a:t>
            </a:r>
            <a:r>
              <a:rPr lang="en-CA" sz="2000" dirty="0"/>
              <a:t>household</a:t>
            </a:r>
            <a:r>
              <a:rPr lang="en-US" altLang="en-US" sz="2000" dirty="0"/>
              <a:t> uses Option 1.</a:t>
            </a: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AF9718A-E60C-0973-3605-4BC5AB1EE327}"/>
              </a:ext>
            </a:extLst>
          </p:cNvPr>
          <p:cNvSpPr txBox="1"/>
          <p:nvPr/>
        </p:nvSpPr>
        <p:spPr>
          <a:xfrm>
            <a:off x="395535" y="2284906"/>
            <a:ext cx="2660926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 b="1"/>
            </a:pPr>
            <a:r>
              <a:rPr dirty="0"/>
              <a:t>Option 1 </a:t>
            </a:r>
            <a:endParaRPr lang="en-CA" dirty="0"/>
          </a:p>
          <a:p>
            <a:pPr algn="ctr">
              <a:defRPr sz="1800" b="1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 dirty="0"/>
              <a:t>Have a restaurant meal once a week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 dirty="0"/>
              <a:t>Mostly buy groceries and make meals at home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 dirty="0"/>
              <a:t>Groceries are fresh and of good quality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 dirty="0"/>
              <a:t>Children have desserts and snacks</a:t>
            </a:r>
          </a:p>
          <a:p>
            <a:pPr>
              <a:defRPr sz="1600"/>
            </a:pPr>
            <a:endParaRPr dirty="0"/>
          </a:p>
          <a:p>
            <a:pPr algn="ctr">
              <a:defRPr sz="2000"/>
            </a:pPr>
            <a:r>
              <a:rPr dirty="0"/>
              <a:t>$ </a:t>
            </a:r>
            <a:r>
              <a:rPr lang="en-CA" dirty="0"/>
              <a:t>2,400</a:t>
            </a:r>
            <a:r>
              <a:rPr dirty="0"/>
              <a:t> per month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734169B3-2D3D-5BAF-4891-5FC8C0CD4119}"/>
              </a:ext>
            </a:extLst>
          </p:cNvPr>
          <p:cNvSpPr/>
          <p:nvPr/>
        </p:nvSpPr>
        <p:spPr>
          <a:xfrm>
            <a:off x="395536" y="2237391"/>
            <a:ext cx="2660925" cy="3591640"/>
          </a:xfrm>
          <a:prstGeom prst="roundRect">
            <a:avLst>
              <a:gd name="adj" fmla="val 16667"/>
            </a:avLst>
          </a:prstGeom>
          <a:solidFill>
            <a:srgbClr val="3DC5C4">
              <a:alpha val="2392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3DC5C4"/>
                </a:solidFill>
              </a:defRPr>
            </a:pPr>
            <a:endParaRPr/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3C8A4920-58AD-1BD3-E91B-65782D84A39B}"/>
              </a:ext>
            </a:extLst>
          </p:cNvPr>
          <p:cNvSpPr/>
          <p:nvPr/>
        </p:nvSpPr>
        <p:spPr>
          <a:xfrm>
            <a:off x="3241534" y="2221215"/>
            <a:ext cx="2660925" cy="3591640"/>
          </a:xfrm>
          <a:prstGeom prst="roundRect">
            <a:avLst>
              <a:gd name="adj" fmla="val 16667"/>
            </a:avLst>
          </a:prstGeom>
          <a:solidFill>
            <a:srgbClr val="3DC5C4">
              <a:alpha val="2392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3DC5C4"/>
                </a:solidFill>
              </a:defRPr>
            </a:pPr>
            <a:endParaRPr/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68872037-5A23-292A-106A-13D8733F2807}"/>
              </a:ext>
            </a:extLst>
          </p:cNvPr>
          <p:cNvSpPr/>
          <p:nvPr/>
        </p:nvSpPr>
        <p:spPr>
          <a:xfrm>
            <a:off x="6087540" y="2181922"/>
            <a:ext cx="2660925" cy="3630933"/>
          </a:xfrm>
          <a:prstGeom prst="roundRect">
            <a:avLst>
              <a:gd name="adj" fmla="val 16667"/>
            </a:avLst>
          </a:prstGeom>
          <a:solidFill>
            <a:srgbClr val="3DC5C4">
              <a:alpha val="2392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3DC5C4"/>
                </a:solidFill>
              </a:defRPr>
            </a:pPr>
            <a:endParaRPr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96CDB628-ED67-D993-F1A9-64F1A1BAFCC8}"/>
              </a:ext>
            </a:extLst>
          </p:cNvPr>
          <p:cNvSpPr txBox="1"/>
          <p:nvPr/>
        </p:nvSpPr>
        <p:spPr>
          <a:xfrm>
            <a:off x="3241535" y="2313820"/>
            <a:ext cx="2660924" cy="344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 b="1"/>
            </a:pPr>
            <a:r>
              <a:rPr dirty="0"/>
              <a:t>Option 2</a:t>
            </a:r>
          </a:p>
          <a:p>
            <a:pPr>
              <a:defRPr sz="1600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 dirty="0"/>
              <a:t>Have a restaurant meal once a month only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 dirty="0"/>
              <a:t>Groceries are mostly fresh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 dirty="0"/>
              <a:t>Children have snacks and desserts once-in-a-while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 dirty="0"/>
              <a:t>Save on groceries by using coupons</a:t>
            </a:r>
          </a:p>
          <a:p>
            <a:pPr>
              <a:defRPr sz="2000"/>
            </a:pPr>
            <a:endParaRPr dirty="0"/>
          </a:p>
          <a:p>
            <a:pPr algn="ctr">
              <a:defRPr sz="2000"/>
            </a:pPr>
            <a:r>
              <a:rPr dirty="0"/>
              <a:t>$ </a:t>
            </a:r>
            <a:r>
              <a:rPr lang="en-CA" dirty="0"/>
              <a:t>2,100</a:t>
            </a:r>
            <a:r>
              <a:rPr dirty="0"/>
              <a:t> per month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7345F3B-8FF0-7451-6C04-9BA52B03F81D}"/>
              </a:ext>
            </a:extLst>
          </p:cNvPr>
          <p:cNvSpPr txBox="1"/>
          <p:nvPr/>
        </p:nvSpPr>
        <p:spPr>
          <a:xfrm>
            <a:off x="6087540" y="2284906"/>
            <a:ext cx="2660924" cy="344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 b="1"/>
            </a:pPr>
            <a:r>
              <a:rPr dirty="0"/>
              <a:t>Option 3 </a:t>
            </a:r>
          </a:p>
          <a:p>
            <a:pPr algn="ctr">
              <a:defRPr sz="1800" b="1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CA" dirty="0"/>
              <a:t>Do not eat out at restaurants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CA" dirty="0"/>
              <a:t>Groceries are mostly fresh, but not always the best quality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CA" dirty="0"/>
              <a:t>Only buys what you need, not what you want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CA" dirty="0"/>
              <a:t>Only buy items that are on sale</a:t>
            </a:r>
            <a:endParaRPr dirty="0"/>
          </a:p>
          <a:p>
            <a:pPr>
              <a:defRPr sz="1800"/>
            </a:pPr>
            <a:endParaRPr dirty="0"/>
          </a:p>
          <a:p>
            <a:pPr algn="ctr">
              <a:defRPr sz="2000"/>
            </a:pPr>
            <a:r>
              <a:rPr dirty="0"/>
              <a:t>$ </a:t>
            </a:r>
            <a:r>
              <a:rPr lang="en-CA" dirty="0"/>
              <a:t>1,900</a:t>
            </a:r>
            <a:r>
              <a:rPr dirty="0"/>
              <a:t> per month</a:t>
            </a:r>
          </a:p>
        </p:txBody>
      </p:sp>
      <p:pic>
        <p:nvPicPr>
          <p:cNvPr id="15" name="Picture 2" descr="Icon&#10;&#10;Description automatically generated">
            <a:extLst>
              <a:ext uri="{FF2B5EF4-FFF2-40B4-BE49-F238E27FC236}">
                <a16:creationId xmlns:a16="http://schemas.microsoft.com/office/drawing/2014/main" id="{D17978DE-80B2-A8DA-4426-DB7B39C1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188" y="379203"/>
            <a:ext cx="1720276" cy="16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Expense Options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Entertainment</a:t>
            </a:r>
          </a:p>
          <a:p>
            <a:pPr marL="0" indent="0">
              <a:buNone/>
            </a:pPr>
            <a:r>
              <a:rPr lang="en-US" altLang="en-US" sz="2000" dirty="0"/>
              <a:t>Currently the </a:t>
            </a:r>
            <a:r>
              <a:rPr lang="en-CA" sz="2000" dirty="0"/>
              <a:t>household</a:t>
            </a:r>
            <a:r>
              <a:rPr lang="en-US" altLang="en-US" sz="2000" dirty="0"/>
              <a:t> uses Option 1.</a:t>
            </a: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98473-C7D4-23E3-B216-D0D3E71D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73025">
            <a:off x="6408160" y="618082"/>
            <a:ext cx="1525511" cy="1241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F326C-FE5B-79A2-54E3-8AF792F53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19" y="266659"/>
            <a:ext cx="1883457" cy="1255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C63E6-70D6-565D-24AB-AC862EE22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154" y="140470"/>
            <a:ext cx="771381" cy="13818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0B8BC2-D53B-4133-B3A7-E066F60A31C3}"/>
              </a:ext>
            </a:extLst>
          </p:cNvPr>
          <p:cNvSpPr/>
          <p:nvPr/>
        </p:nvSpPr>
        <p:spPr bwMode="auto">
          <a:xfrm>
            <a:off x="395536" y="2253837"/>
            <a:ext cx="2660923" cy="3572468"/>
          </a:xfrm>
          <a:prstGeom prst="roundRect">
            <a:avLst/>
          </a:prstGeom>
          <a:solidFill>
            <a:srgbClr val="005954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11F70B-675A-C834-432F-F1ECC9B477A8}"/>
              </a:ext>
            </a:extLst>
          </p:cNvPr>
          <p:cNvSpPr/>
          <p:nvPr/>
        </p:nvSpPr>
        <p:spPr bwMode="auto">
          <a:xfrm>
            <a:off x="3241536" y="2293129"/>
            <a:ext cx="2660923" cy="3533176"/>
          </a:xfrm>
          <a:prstGeom prst="roundRect">
            <a:avLst/>
          </a:prstGeom>
          <a:solidFill>
            <a:srgbClr val="005954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206FC1-0EFD-7100-6714-5729A439DECC}"/>
              </a:ext>
            </a:extLst>
          </p:cNvPr>
          <p:cNvSpPr txBox="1"/>
          <p:nvPr/>
        </p:nvSpPr>
        <p:spPr>
          <a:xfrm>
            <a:off x="395536" y="2440756"/>
            <a:ext cx="266092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Option 1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3 streaming services every month (movies, videos, songs,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2 gaming apps or video games every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Brand new hobby supplies for children (</a:t>
            </a:r>
            <a:r>
              <a:rPr lang="en-US" sz="1600" dirty="0" err="1"/>
              <a:t>ie</a:t>
            </a:r>
            <a:r>
              <a:rPr lang="en-US" sz="1600" dirty="0"/>
              <a:t>. crafts, helmet, sports gear, etc.)</a:t>
            </a:r>
            <a:br>
              <a:rPr lang="en-US" sz="1600" dirty="0"/>
            </a:br>
            <a:r>
              <a:rPr lang="en-US" sz="900" dirty="0"/>
              <a:t>  </a:t>
            </a:r>
            <a:endParaRPr lang="en-US" sz="2800" dirty="0"/>
          </a:p>
          <a:p>
            <a:pPr algn="ctr"/>
            <a:r>
              <a:rPr lang="en-CA" sz="2000" dirty="0"/>
              <a:t>$ 200 per month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FB817-0D3C-B081-848F-F27EF2D7F6CD}"/>
              </a:ext>
            </a:extLst>
          </p:cNvPr>
          <p:cNvSpPr txBox="1"/>
          <p:nvPr/>
        </p:nvSpPr>
        <p:spPr>
          <a:xfrm>
            <a:off x="3241537" y="2440757"/>
            <a:ext cx="26609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2 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2 streaming services every month (movies, videos, songs,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1 gaming 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Purchase some hobby supplies on sale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900"/>
              <a:t> </a:t>
            </a:r>
            <a:r>
              <a:rPr lang="en-US" sz="1100"/>
              <a:t> </a:t>
            </a:r>
            <a:br>
              <a:rPr lang="en-US" sz="2000"/>
            </a:br>
            <a:r>
              <a:rPr lang="en-US" sz="900"/>
              <a:t> </a:t>
            </a:r>
            <a:endParaRPr lang="en-US" sz="400"/>
          </a:p>
          <a:p>
            <a:endParaRPr lang="en-US" sz="400"/>
          </a:p>
          <a:p>
            <a:pPr algn="ctr"/>
            <a:r>
              <a:rPr lang="en-CA" sz="2000"/>
              <a:t>$ 130 per month</a:t>
            </a:r>
            <a:endParaRPr lang="en-US" sz="20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42F232-239C-CF1D-8FD1-958F70158447}"/>
              </a:ext>
            </a:extLst>
          </p:cNvPr>
          <p:cNvSpPr/>
          <p:nvPr/>
        </p:nvSpPr>
        <p:spPr bwMode="auto">
          <a:xfrm>
            <a:off x="6087541" y="2253836"/>
            <a:ext cx="2660923" cy="3572469"/>
          </a:xfrm>
          <a:prstGeom prst="roundRect">
            <a:avLst/>
          </a:prstGeom>
          <a:solidFill>
            <a:srgbClr val="005954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55116A-2475-E776-AA8B-32EF8DFFB703}"/>
              </a:ext>
            </a:extLst>
          </p:cNvPr>
          <p:cNvSpPr txBox="1"/>
          <p:nvPr/>
        </p:nvSpPr>
        <p:spPr>
          <a:xfrm>
            <a:off x="6099150" y="2409985"/>
            <a:ext cx="2660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3 </a:t>
            </a:r>
          </a:p>
          <a:p>
            <a:endParaRPr lang="en-US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1 streaming services every month (movies, videos, songs,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Purchase all hobby supplies on sale, trading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Must wait a few months before getting all the supplies</a:t>
            </a:r>
          </a:p>
          <a:p>
            <a:endParaRPr lang="en-US" sz="1800"/>
          </a:p>
          <a:p>
            <a:pPr algn="ctr"/>
            <a:r>
              <a:rPr lang="en-CA" sz="2000"/>
              <a:t>$ 90 per month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0497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Expense Options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Internet &amp; Cable</a:t>
            </a:r>
          </a:p>
          <a:p>
            <a:pPr marL="0" indent="0" eaLnBrk="1" hangingPunct="1">
              <a:buNone/>
            </a:pPr>
            <a:r>
              <a:rPr lang="en-US" altLang="en-US" sz="2000" dirty="0"/>
              <a:t>Currently the </a:t>
            </a:r>
            <a:r>
              <a:rPr lang="en-CA" sz="2000" dirty="0"/>
              <a:t>household </a:t>
            </a:r>
            <a:r>
              <a:rPr lang="en-US" altLang="en-US" sz="2000" dirty="0"/>
              <a:t>uses Option 1.</a:t>
            </a: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A7C96C-11C3-254B-D6C6-F5BFD9752C27}"/>
              </a:ext>
            </a:extLst>
          </p:cNvPr>
          <p:cNvSpPr/>
          <p:nvPr/>
        </p:nvSpPr>
        <p:spPr bwMode="auto">
          <a:xfrm>
            <a:off x="470917" y="2336748"/>
            <a:ext cx="2660923" cy="3324500"/>
          </a:xfrm>
          <a:prstGeom prst="roundRect">
            <a:avLst/>
          </a:prstGeom>
          <a:solidFill>
            <a:srgbClr val="EA7123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F8D161-89D7-E763-DD21-2A6CCDC9EA79}"/>
              </a:ext>
            </a:extLst>
          </p:cNvPr>
          <p:cNvSpPr/>
          <p:nvPr/>
        </p:nvSpPr>
        <p:spPr bwMode="auto">
          <a:xfrm>
            <a:off x="3279229" y="2376039"/>
            <a:ext cx="2660923" cy="3285209"/>
          </a:xfrm>
          <a:prstGeom prst="roundRect">
            <a:avLst/>
          </a:prstGeom>
          <a:solidFill>
            <a:srgbClr val="EA7123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4F1F53-982D-E8BD-E397-E5D456902152}"/>
              </a:ext>
            </a:extLst>
          </p:cNvPr>
          <p:cNvSpPr/>
          <p:nvPr/>
        </p:nvSpPr>
        <p:spPr bwMode="auto">
          <a:xfrm>
            <a:off x="6087541" y="2376039"/>
            <a:ext cx="2660923" cy="3285209"/>
          </a:xfrm>
          <a:prstGeom prst="roundRect">
            <a:avLst/>
          </a:prstGeom>
          <a:solidFill>
            <a:srgbClr val="EA7123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58D58-50A1-3E65-BAAE-290DCB41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78" y="301348"/>
            <a:ext cx="2106869" cy="16483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C71160-ED11-EF8C-3102-3E04BB55030E}"/>
              </a:ext>
            </a:extLst>
          </p:cNvPr>
          <p:cNvSpPr txBox="1"/>
          <p:nvPr/>
        </p:nvSpPr>
        <p:spPr>
          <a:xfrm>
            <a:off x="6087542" y="2523667"/>
            <a:ext cx="266092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Option 3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Unlimited 4G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Internet is unstable during busy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No cable TV</a:t>
            </a:r>
            <a:endParaRPr lang="en-US" sz="2000" dirty="0"/>
          </a:p>
          <a:p>
            <a:r>
              <a:rPr lang="en-US" sz="1200" dirty="0"/>
              <a:t> 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1400" dirty="0"/>
          </a:p>
          <a:p>
            <a:pPr algn="ctr"/>
            <a:r>
              <a:rPr lang="en-CA" sz="2000" dirty="0"/>
              <a:t>$ 90 per month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BD1A84-E309-9445-365B-971E618798E5}"/>
              </a:ext>
            </a:extLst>
          </p:cNvPr>
          <p:cNvSpPr txBox="1"/>
          <p:nvPr/>
        </p:nvSpPr>
        <p:spPr>
          <a:xfrm>
            <a:off x="3279230" y="2523667"/>
            <a:ext cx="2660922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dirty="0"/>
              <a:t>Option 2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Unlimited 4G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Internet is often reliable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Basic cable (includes kids' channels)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1200" dirty="0"/>
              <a:t>   </a:t>
            </a:r>
            <a:br>
              <a:rPr lang="en-US" sz="1200" dirty="0"/>
            </a:br>
            <a:r>
              <a:rPr lang="en-US" sz="900" dirty="0"/>
              <a:t> </a:t>
            </a:r>
            <a:r>
              <a:rPr lang="en-US" sz="1050" dirty="0"/>
              <a:t> </a:t>
            </a:r>
            <a:r>
              <a:rPr lang="en-US" sz="1100" dirty="0"/>
              <a:t> </a:t>
            </a:r>
            <a:r>
              <a:rPr lang="en-US" sz="1200" dirty="0"/>
              <a:t> </a:t>
            </a:r>
            <a:br>
              <a:rPr lang="en-US" sz="2000" dirty="0"/>
            </a:br>
            <a:r>
              <a:rPr lang="en-US" sz="1200" dirty="0"/>
              <a:t> </a:t>
            </a:r>
            <a:endParaRPr lang="en-US" sz="1800" dirty="0"/>
          </a:p>
          <a:p>
            <a:pPr algn="ctr"/>
            <a:r>
              <a:rPr lang="en-CA" sz="2000" dirty="0"/>
              <a:t>$ 180 per month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8A5EC7-786C-81C5-463D-556EE65A600D}"/>
              </a:ext>
            </a:extLst>
          </p:cNvPr>
          <p:cNvSpPr txBox="1"/>
          <p:nvPr/>
        </p:nvSpPr>
        <p:spPr>
          <a:xfrm>
            <a:off x="470917" y="2523667"/>
            <a:ext cx="26609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Option 1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Unlimited 5G high-speed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Internet is always reliable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Basic cable + 20 TV channels</a:t>
            </a:r>
          </a:p>
          <a:p>
            <a:endParaRPr lang="en-US" sz="2800" dirty="0"/>
          </a:p>
          <a:p>
            <a:pPr algn="ctr"/>
            <a:r>
              <a:rPr lang="en-CA" sz="2000" dirty="0"/>
              <a:t>$ 250 per month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464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Expense Options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Household Items: Diapers</a:t>
            </a:r>
          </a:p>
          <a:p>
            <a:pPr marL="0" indent="0" eaLnBrk="1" hangingPunct="1">
              <a:buNone/>
            </a:pPr>
            <a:r>
              <a:rPr lang="en-US" altLang="en-US" sz="2000" dirty="0"/>
              <a:t>Currently the </a:t>
            </a:r>
            <a:r>
              <a:rPr lang="en-CA" sz="2000" dirty="0"/>
              <a:t>household</a:t>
            </a:r>
            <a:r>
              <a:rPr lang="en-US" altLang="en-US" sz="2000" dirty="0"/>
              <a:t> uses Option 1.</a:t>
            </a: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456A7B-F55D-2800-3C43-7D75370F3C5F}"/>
              </a:ext>
            </a:extLst>
          </p:cNvPr>
          <p:cNvSpPr/>
          <p:nvPr/>
        </p:nvSpPr>
        <p:spPr bwMode="auto">
          <a:xfrm>
            <a:off x="395536" y="2264740"/>
            <a:ext cx="2660923" cy="3324500"/>
          </a:xfrm>
          <a:prstGeom prst="roundRect">
            <a:avLst/>
          </a:prstGeom>
          <a:solidFill>
            <a:srgbClr val="FDCE3A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EB42D2-8282-1EA4-F29A-52A03AF7082F}"/>
              </a:ext>
            </a:extLst>
          </p:cNvPr>
          <p:cNvSpPr/>
          <p:nvPr/>
        </p:nvSpPr>
        <p:spPr bwMode="auto">
          <a:xfrm>
            <a:off x="3203848" y="2304031"/>
            <a:ext cx="2660923" cy="3285209"/>
          </a:xfrm>
          <a:prstGeom prst="roundRect">
            <a:avLst/>
          </a:prstGeom>
          <a:solidFill>
            <a:srgbClr val="FDCE3A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2C6124-B7D5-1A05-1FB6-6C57849FC646}"/>
              </a:ext>
            </a:extLst>
          </p:cNvPr>
          <p:cNvSpPr/>
          <p:nvPr/>
        </p:nvSpPr>
        <p:spPr bwMode="auto">
          <a:xfrm>
            <a:off x="6043597" y="2271793"/>
            <a:ext cx="2660923" cy="3285209"/>
          </a:xfrm>
          <a:prstGeom prst="roundRect">
            <a:avLst/>
          </a:prstGeom>
          <a:solidFill>
            <a:srgbClr val="FDCE3A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E3EF5-5110-A74C-E059-0260C0D5490D}"/>
              </a:ext>
            </a:extLst>
          </p:cNvPr>
          <p:cNvSpPr txBox="1"/>
          <p:nvPr/>
        </p:nvSpPr>
        <p:spPr>
          <a:xfrm>
            <a:off x="6030249" y="2336582"/>
            <a:ext cx="26609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Option 3 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Generic brand diapers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Slightly less comfortable than Options 1 or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Buy bulk packs for bigger savings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Subscribe for monthly refills to save additional 3%.</a:t>
            </a:r>
            <a:endParaRPr lang="en-US" sz="1400" dirty="0"/>
          </a:p>
          <a:p>
            <a:pPr algn="ctr"/>
            <a:r>
              <a:rPr lang="en-CA" sz="2000" dirty="0"/>
              <a:t>$ 120 per month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26147C-34E2-1E40-03B9-F80092490470}"/>
              </a:ext>
            </a:extLst>
          </p:cNvPr>
          <p:cNvSpPr txBox="1"/>
          <p:nvPr/>
        </p:nvSpPr>
        <p:spPr>
          <a:xfrm>
            <a:off x="3203849" y="2428915"/>
            <a:ext cx="266092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Option 2 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Generic brand diapers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Comfortable and similar quality materials as brand name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Buy big packs for some savings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br>
              <a:rPr lang="en-US" sz="1400" dirty="0"/>
            </a:br>
            <a:r>
              <a:rPr lang="en-US" sz="1200" dirty="0"/>
              <a:t> </a:t>
            </a:r>
            <a:endParaRPr lang="en-US" sz="1400" dirty="0"/>
          </a:p>
          <a:p>
            <a:pPr algn="ctr"/>
            <a:r>
              <a:rPr lang="en-CA" sz="2000" dirty="0"/>
              <a:t>$ 170 per month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2714D-358D-213E-F2CE-9A6ABB1148E6}"/>
              </a:ext>
            </a:extLst>
          </p:cNvPr>
          <p:cNvSpPr txBox="1"/>
          <p:nvPr/>
        </p:nvSpPr>
        <p:spPr>
          <a:xfrm>
            <a:off x="395536" y="2428915"/>
            <a:ext cx="2660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Option 1 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Brand name diapers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Very comfortable and high-quality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Buy big packs for some savings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400" dirty="0"/>
          </a:p>
          <a:p>
            <a:endParaRPr lang="en-US" sz="1400" dirty="0"/>
          </a:p>
          <a:p>
            <a:pPr algn="ctr"/>
            <a:r>
              <a:rPr lang="en-CA" sz="2000" dirty="0"/>
              <a:t>$ 200 per month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1DBBB8-D806-8436-A751-682B13A50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181" y="420955"/>
            <a:ext cx="2123167" cy="15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47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Balance Your Budget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02" y="1673017"/>
            <a:ext cx="3693565" cy="115967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/>
              <a:t>Does your “Adjusted Budget 1” equal “Total Income”?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b="1" dirty="0"/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98D8F22-B27A-FB76-C09A-7A354ACC760D}"/>
              </a:ext>
            </a:extLst>
          </p:cNvPr>
          <p:cNvSpPr txBox="1"/>
          <p:nvPr/>
        </p:nvSpPr>
        <p:spPr>
          <a:xfrm>
            <a:off x="566208" y="4338650"/>
            <a:ext cx="380612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800" b="1">
                <a:solidFill>
                  <a:srgbClr val="005954"/>
                </a:solidFill>
              </a:defRPr>
            </a:pPr>
            <a:endParaRPr dirty="0"/>
          </a:p>
        </p:txBody>
      </p:sp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id="{1E2EE3DA-F0C9-3BD3-5D6D-F8C1DCD2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0" y="2670056"/>
            <a:ext cx="1201043" cy="106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613D4-9AB0-9E42-D278-41C06B77A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1" r="1932"/>
          <a:stretch/>
        </p:blipFill>
        <p:spPr>
          <a:xfrm>
            <a:off x="4439688" y="1358679"/>
            <a:ext cx="3806122" cy="460089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Graphic 5" descr="Graphic 5">
            <a:extLst>
              <a:ext uri="{FF2B5EF4-FFF2-40B4-BE49-F238E27FC236}">
                <a16:creationId xmlns:a16="http://schemas.microsoft.com/office/drawing/2014/main" id="{AEEE146D-266F-FBB1-F73D-C326D2550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5570" flipH="1">
            <a:off x="3866645" y="1671127"/>
            <a:ext cx="849117" cy="84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phic 10" descr="Graphic 10">
            <a:extLst>
              <a:ext uri="{FF2B5EF4-FFF2-40B4-BE49-F238E27FC236}">
                <a16:creationId xmlns:a16="http://schemas.microsoft.com/office/drawing/2014/main" id="{26C984BB-7518-9389-821E-CC462592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9507" flipH="1" flipV="1">
            <a:off x="3729017" y="4918369"/>
            <a:ext cx="1018328" cy="101832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61C67515-7853-6AEE-2E68-005388394895}"/>
              </a:ext>
            </a:extLst>
          </p:cNvPr>
          <p:cNvSpPr txBox="1"/>
          <p:nvPr/>
        </p:nvSpPr>
        <p:spPr>
          <a:xfrm>
            <a:off x="371260" y="3969632"/>
            <a:ext cx="3866922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/>
            </a:pPr>
            <a:r>
              <a:rPr sz="2000" dirty="0"/>
              <a:t>If your budgeted expenses are </a:t>
            </a:r>
            <a:r>
              <a:rPr sz="2000" b="1" dirty="0"/>
              <a:t>more than</a:t>
            </a:r>
            <a:r>
              <a:rPr sz="2000" dirty="0"/>
              <a:t> your income, where can you reduce expenses?</a:t>
            </a:r>
          </a:p>
          <a:p>
            <a:pPr>
              <a:defRPr sz="1600"/>
            </a:pPr>
            <a:endParaRPr sz="2000" dirty="0"/>
          </a:p>
          <a:p>
            <a:pPr>
              <a:defRPr sz="1600"/>
            </a:pPr>
            <a:r>
              <a:rPr sz="2000" dirty="0"/>
              <a:t>If your budgeted expenses are </a:t>
            </a:r>
            <a:r>
              <a:rPr sz="2000" b="1" dirty="0"/>
              <a:t>less than </a:t>
            </a:r>
            <a:r>
              <a:rPr sz="2000" dirty="0"/>
              <a:t>your income, where do you want to put the extra money?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57FC4A7-5DAA-56E2-E930-BCF45587175D}"/>
              </a:ext>
            </a:extLst>
          </p:cNvPr>
          <p:cNvSpPr txBox="1"/>
          <p:nvPr/>
        </p:nvSpPr>
        <p:spPr>
          <a:xfrm>
            <a:off x="1578278" y="2880302"/>
            <a:ext cx="286141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800" b="1">
                <a:solidFill>
                  <a:srgbClr val="005954"/>
                </a:solidFill>
              </a:defRPr>
            </a:pPr>
            <a:r>
              <a:rPr dirty="0"/>
              <a:t>Pro Tip:</a:t>
            </a:r>
          </a:p>
          <a:p>
            <a:pPr>
              <a:defRPr sz="1800">
                <a:solidFill>
                  <a:srgbClr val="005954"/>
                </a:solidFill>
              </a:defRPr>
            </a:pPr>
            <a:r>
              <a:rPr dirty="0"/>
              <a:t>Try to spend only the money you earn.</a:t>
            </a:r>
          </a:p>
        </p:txBody>
      </p:sp>
    </p:spTree>
    <p:extLst>
      <p:ext uri="{BB962C8B-B14F-4D97-AF65-F5344CB8AC3E}">
        <p14:creationId xmlns:p14="http://schemas.microsoft.com/office/powerpoint/2010/main" val="10141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4" grpId="0" animBg="1" advAuto="0"/>
      <p:bldP spid="10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Scenario 2: Visit Grandma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CA" sz="2000" dirty="0"/>
              <a:t>Grandma lives in a house 60 km away. She is walking more slowly these days and needs to get a walker. You decide as a household to visit her on the weekend and pick up the walker and bring it to her! </a:t>
            </a:r>
            <a:endParaRPr lang="en-US" sz="2000" dirty="0"/>
          </a:p>
          <a:p>
            <a:pPr marL="0" indent="0" rtl="0">
              <a:lnSpc>
                <a:spcPts val="24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6" descr="Icon&#10;&#10;Description automatically generated">
            <a:extLst>
              <a:ext uri="{FF2B5EF4-FFF2-40B4-BE49-F238E27FC236}">
                <a16:creationId xmlns:a16="http://schemas.microsoft.com/office/drawing/2014/main" id="{3939CEC1-9D9F-20C6-CE76-92CFF7137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785" y="4350505"/>
            <a:ext cx="1827104" cy="10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8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Visit Grandma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5" y="1433571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CA" sz="2000" dirty="0"/>
              <a:t>You haven't seen grandma in a while. You are all very excited and decided to buy her a gift! Choose a gift from below or create your own.</a:t>
            </a:r>
          </a:p>
          <a:p>
            <a:pPr marL="0" indent="0" rtl="0">
              <a:lnSpc>
                <a:spcPts val="24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3336F0-B0C7-1C84-C951-80264A3A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37" y="2297422"/>
            <a:ext cx="2363206" cy="1587609"/>
          </a:xfrm>
          <a:prstGeom prst="rect">
            <a:avLst/>
          </a:prstGeom>
        </p:spPr>
      </p:pic>
      <p:pic>
        <p:nvPicPr>
          <p:cNvPr id="6" name="Picture 3" descr="A picture containing indoor, handwear&#10;&#10;Description automatically generated">
            <a:extLst>
              <a:ext uri="{FF2B5EF4-FFF2-40B4-BE49-F238E27FC236}">
                <a16:creationId xmlns:a16="http://schemas.microsoft.com/office/drawing/2014/main" id="{521FDC0F-63FD-1E2A-3B94-9474EEF4D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06" y="2297996"/>
            <a:ext cx="2333047" cy="1586461"/>
          </a:xfrm>
          <a:prstGeom prst="rect">
            <a:avLst/>
          </a:prstGeom>
        </p:spPr>
      </p:pic>
      <p:pic>
        <p:nvPicPr>
          <p:cNvPr id="7" name="Picture 4" descr="A picture containing cup, table&#10;&#10;Description automatically generated">
            <a:extLst>
              <a:ext uri="{FF2B5EF4-FFF2-40B4-BE49-F238E27FC236}">
                <a16:creationId xmlns:a16="http://schemas.microsoft.com/office/drawing/2014/main" id="{77D0AD4E-6221-CAF4-3EB2-C1DA8A49E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57" y="4270539"/>
            <a:ext cx="2369237" cy="1634338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B9A3BF58-B94E-AD07-7925-9ECFA08F1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825" y="4136024"/>
            <a:ext cx="2333047" cy="1625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305736-994A-1B3B-F9B5-97F21DD4E051}"/>
              </a:ext>
            </a:extLst>
          </p:cNvPr>
          <p:cNvSpPr txBox="1"/>
          <p:nvPr/>
        </p:nvSpPr>
        <p:spPr>
          <a:xfrm>
            <a:off x="3004224" y="3308970"/>
            <a:ext cx="2743200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cs typeface="Segoe UI"/>
              </a:rPr>
              <a:t>Reading tablet</a:t>
            </a:r>
          </a:p>
          <a:p>
            <a:r>
              <a:rPr lang="en-US" sz="1600" b="1">
                <a:cs typeface="Segoe UI"/>
              </a:rPr>
              <a:t>$90</a:t>
            </a:r>
          </a:p>
          <a:p>
            <a:r>
              <a:rPr lang="en-CA" sz="1600">
                <a:cs typeface="Segoe UI"/>
              </a:rPr>
              <a:t>​</a:t>
            </a:r>
            <a:endParaRPr lang="en-US" sz="1600">
              <a:latin typeface="+mn-lt"/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9A10D-BF88-F580-4E85-C563ED864F20}"/>
              </a:ext>
            </a:extLst>
          </p:cNvPr>
          <p:cNvSpPr txBox="1"/>
          <p:nvPr/>
        </p:nvSpPr>
        <p:spPr>
          <a:xfrm>
            <a:off x="2874690" y="5371798"/>
            <a:ext cx="2743200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cs typeface="Segoe UI"/>
              </a:rPr>
              <a:t>Tea pot</a:t>
            </a:r>
            <a:br>
              <a:rPr lang="en-US" sz="1600" b="1">
                <a:cs typeface="Segoe UI"/>
              </a:rPr>
            </a:br>
            <a:r>
              <a:rPr lang="en-US" sz="1600" b="1">
                <a:cs typeface="Segoe UI"/>
              </a:rPr>
              <a:t>$18</a:t>
            </a:r>
          </a:p>
          <a:p>
            <a:endParaRPr lang="en-US">
              <a:cs typeface="Segoe U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F04F07-F9E6-216D-A502-47CB3B8AAC1B}"/>
              </a:ext>
            </a:extLst>
          </p:cNvPr>
          <p:cNvSpPr txBox="1"/>
          <p:nvPr/>
        </p:nvSpPr>
        <p:spPr>
          <a:xfrm>
            <a:off x="7201834" y="3369287"/>
            <a:ext cx="27432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cs typeface="Segoe UI"/>
              </a:rPr>
              <a:t>Warm slippers</a:t>
            </a:r>
          </a:p>
          <a:p>
            <a:r>
              <a:rPr lang="en-US" sz="1600" b="1">
                <a:cs typeface="Segoe UI"/>
              </a:rPr>
              <a:t>$25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371D7-2F11-6FE4-9634-623615AC8FD7}"/>
              </a:ext>
            </a:extLst>
          </p:cNvPr>
          <p:cNvSpPr txBox="1"/>
          <p:nvPr/>
        </p:nvSpPr>
        <p:spPr>
          <a:xfrm>
            <a:off x="7120554" y="5263229"/>
            <a:ext cx="27432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cs typeface="Segoe UI"/>
              </a:rPr>
              <a:t>Box of chocolates</a:t>
            </a:r>
          </a:p>
          <a:p>
            <a:r>
              <a:rPr lang="en-US" sz="1600" b="1">
                <a:cs typeface="Segoe UI"/>
              </a:rPr>
              <a:t>$36</a:t>
            </a:r>
          </a:p>
        </p:txBody>
      </p:sp>
    </p:spTree>
    <p:extLst>
      <p:ext uri="{BB962C8B-B14F-4D97-AF65-F5344CB8AC3E}">
        <p14:creationId xmlns:p14="http://schemas.microsoft.com/office/powerpoint/2010/main" val="136638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 a Monthly Budget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CA" sz="8000" dirty="0">
                <a:ea typeface="+mn-lt"/>
                <a:cs typeface="+mn-lt"/>
              </a:rPr>
              <a:t>There are a few one-time expenses for this trip. Here are some estimated expenses for this trip:</a:t>
            </a:r>
            <a:endParaRPr lang="en-US" sz="8000" dirty="0"/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 dirty="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br>
              <a:rPr lang="en-CA" sz="4400" dirty="0"/>
            </a:br>
            <a:r>
              <a:rPr lang="en-CA" sz="8000" b="1" dirty="0"/>
              <a:t>Add “Road Trip” in your monthly expenses and enter the total cost.</a:t>
            </a:r>
            <a:endParaRPr lang="en-US" sz="8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B266AC56-79DE-6A05-D309-E1304A265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10242"/>
              </p:ext>
            </p:extLst>
          </p:nvPr>
        </p:nvGraphicFramePr>
        <p:xfrm>
          <a:off x="1026160" y="2098133"/>
          <a:ext cx="5069008" cy="2225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8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Expenses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Estimated Cost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/>
                        <a:t>Gas</a:t>
                      </a: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US"/>
                        <a:t>120</a:t>
                      </a:r>
                      <a:endParaRPr lang="en-CA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CA" sz="18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Snacks for the car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/>
                        <a:t>$60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401492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/>
                        <a:t>Crutches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 dirty="0"/>
                        <a:t>$75</a:t>
                      </a:r>
                      <a:endParaRPr lang="en-US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/>
                        <a:t>Gift</a:t>
                      </a: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endParaRPr lang="en-CA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b="1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 "Road Trip"</a:t>
                      </a:r>
                      <a:endParaRPr sz="1800" b="1" i="0" u="none" strike="noStrike" cap="none" spc="0" baseline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endParaRPr lang="en-CA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6850A7B-DBD5-94F4-FFCE-5737325EEBAB}"/>
              </a:ext>
            </a:extLst>
          </p:cNvPr>
          <p:cNvGrpSpPr/>
          <p:nvPr/>
        </p:nvGrpSpPr>
        <p:grpSpPr>
          <a:xfrm>
            <a:off x="6305190" y="3377632"/>
            <a:ext cx="2585183" cy="1891082"/>
            <a:chOff x="6107260" y="4006344"/>
            <a:chExt cx="2585183" cy="1891082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E50497F8-D68F-5349-E4A3-E09877605AAF}"/>
                </a:ext>
              </a:extLst>
            </p:cNvPr>
            <p:cNvSpPr/>
            <p:nvPr/>
          </p:nvSpPr>
          <p:spPr>
            <a:xfrm rot="5400000">
              <a:off x="6454311" y="3659293"/>
              <a:ext cx="1891082" cy="2585183"/>
            </a:xfrm>
            <a:prstGeom prst="wedgeRoundRectCallout">
              <a:avLst>
                <a:gd name="adj1" fmla="val 9024"/>
                <a:gd name="adj2" fmla="val 67108"/>
                <a:gd name="adj3" fmla="val 16667"/>
              </a:avLst>
            </a:prstGeom>
            <a:solidFill>
              <a:srgbClr val="FFFFFF"/>
            </a:solidFill>
            <a:ln w="19050" cap="flat">
              <a:solidFill>
                <a:srgbClr val="EA7123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10BC11-1598-290C-18C0-D4B7B7E32BF8}"/>
                </a:ext>
              </a:extLst>
            </p:cNvPr>
            <p:cNvSpPr txBox="1"/>
            <p:nvPr/>
          </p:nvSpPr>
          <p:spPr>
            <a:xfrm>
              <a:off x="6264568" y="4136278"/>
              <a:ext cx="2360694" cy="1631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A" sz="2000">
                  <a:latin typeface="Britannic Bold" panose="020B0903060703020204" pitchFamily="34" charset="0"/>
                </a:rPr>
                <a:t>Again, you must include the one-time expense in your budget for this month.</a:t>
              </a:r>
              <a:endParaRPr kumimoji="0" lang="en-CA" sz="20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itannic Bold" panose="020B0903060703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177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Adjusted Budget 2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4400" b="1" dirty="0">
                <a:solidFill>
                  <a:srgbClr val="EA7123"/>
                </a:solidFill>
              </a:rPr>
              <a:t>With the road trip, how will you adjust your monthly budget? 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44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400" dirty="0"/>
              <a:t>Review slides 12-16 for options on expenses.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400" b="1" dirty="0"/>
              <a:t>Adjust your budget, and fill in the “Adjusted Budget 2” column.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44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400" b="1" dirty="0"/>
              <a:t>Note:</a:t>
            </a:r>
            <a:r>
              <a:rPr lang="en-US" sz="4400" dirty="0"/>
              <a:t> You have the option to choose which expense(s) to adjust. You are not required to adjust all budgeted expenses shown on slides 12-16.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44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400" b="1" dirty="0"/>
              <a:t>Remember, does your “Adjusted Budget 2” equal “Total Income”?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Student Reflection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64409"/>
            <a:ext cx="8638967" cy="426795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400"/>
              </a:lnSpc>
              <a:buAutoNum type="arabicPeriod"/>
            </a:pPr>
            <a:r>
              <a:rPr lang="en-US" sz="8000" dirty="0">
                <a:ea typeface="+mn-lt"/>
                <a:cs typeface="+mn-lt"/>
              </a:rPr>
              <a:t>At the beginning of the activity did you choose all the options that you wanted the most or not? Why?</a:t>
            </a:r>
          </a:p>
          <a:p>
            <a:pPr>
              <a:lnSpc>
                <a:spcPts val="2400"/>
              </a:lnSpc>
              <a:buAutoNum type="arabicPeriod"/>
            </a:pPr>
            <a:endParaRPr lang="en-US" sz="8000" dirty="0"/>
          </a:p>
          <a:p>
            <a:pPr>
              <a:lnSpc>
                <a:spcPts val="2400"/>
              </a:lnSpc>
              <a:buAutoNum type="arabicPeriod"/>
            </a:pPr>
            <a:r>
              <a:rPr lang="en-US" sz="8000" dirty="0"/>
              <a:t>Choose one expense that you adjusted and explain how you decided between the options available. </a:t>
            </a:r>
          </a:p>
          <a:p>
            <a:pPr>
              <a:lnSpc>
                <a:spcPts val="2400"/>
              </a:lnSpc>
              <a:buAutoNum type="arabicPeriod"/>
            </a:pPr>
            <a:endParaRPr lang="en-US" sz="8000" dirty="0"/>
          </a:p>
          <a:p>
            <a:pPr>
              <a:lnSpc>
                <a:spcPts val="2400"/>
              </a:lnSpc>
              <a:buAutoNum type="arabicPeriod"/>
            </a:pPr>
            <a:r>
              <a:rPr lang="en-US" sz="8000" dirty="0"/>
              <a:t>When there is a need to adjust our budget, do you think it is easy to make compromises in our lifestyle? For example, opting for less data on your phone or switching diaper brands?</a:t>
            </a:r>
          </a:p>
          <a:p>
            <a:pPr>
              <a:lnSpc>
                <a:spcPts val="2400"/>
              </a:lnSpc>
              <a:buAutoNum type="arabicPeriod"/>
            </a:pPr>
            <a:endParaRPr lang="en-US" sz="8000" dirty="0"/>
          </a:p>
          <a:p>
            <a:pPr>
              <a:lnSpc>
                <a:spcPts val="2400"/>
              </a:lnSpc>
              <a:buAutoNum type="arabicPeriod"/>
            </a:pPr>
            <a:r>
              <a:rPr lang="en-US" sz="8000" dirty="0"/>
              <a:t>Making choices for a household is different than making them for a single person. What were some of your priorities taking the household into consideration?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4" descr="Picture 4">
            <a:extLst>
              <a:ext uri="{FF2B5EF4-FFF2-40B4-BE49-F238E27FC236}">
                <a16:creationId xmlns:a16="http://schemas.microsoft.com/office/drawing/2014/main" id="{76021647-CA3E-CB13-A523-6AA0247D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16" b="433"/>
          <a:stretch>
            <a:fillRect/>
          </a:stretch>
        </p:blipFill>
        <p:spPr>
          <a:xfrm>
            <a:off x="7273108" y="365129"/>
            <a:ext cx="1193028" cy="11760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717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Students will Learn…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/>
              <a:t>Common living expenses and bills</a:t>
            </a:r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/>
              <a:t>Adjusting a budget according to unexpected financial changes</a:t>
            </a:r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/>
              <a:t>Considerations for budgeting a household spending plan</a:t>
            </a:r>
            <a:endParaRPr lang="en-US" sz="2000" dirty="0">
              <a:highlight>
                <a:srgbClr val="FFFF00"/>
              </a:highlight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Minds On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952089"/>
            <a:ext cx="5946193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  <a:defRPr b="1"/>
            </a:pPr>
            <a:r>
              <a:rPr lang="en-US" sz="2000" dirty="0"/>
              <a:t>Think-Pair-Share</a:t>
            </a:r>
            <a:endParaRPr lang="en-US" sz="2000" b="1" dirty="0"/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How can we respond to changes in our finances within a household?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Examples:</a:t>
            </a:r>
          </a:p>
          <a:p>
            <a:pPr>
              <a:lnSpc>
                <a:spcPts val="2400"/>
              </a:lnSpc>
              <a:buFont typeface="Arial"/>
            </a:pPr>
            <a:r>
              <a:rPr lang="en-US" sz="2000" dirty="0"/>
              <a:t>Someone in the family experiences reduced income</a:t>
            </a:r>
          </a:p>
          <a:p>
            <a:pPr>
              <a:lnSpc>
                <a:spcPts val="2400"/>
              </a:lnSpc>
              <a:buFont typeface="Arial"/>
            </a:pPr>
            <a:r>
              <a:rPr lang="en-US" sz="2000" dirty="0"/>
              <a:t>A family member becomes sick</a:t>
            </a:r>
          </a:p>
          <a:p>
            <a:pPr>
              <a:lnSpc>
                <a:spcPts val="2400"/>
              </a:lnSpc>
              <a:buFont typeface="Arial"/>
            </a:pPr>
            <a:r>
              <a:rPr lang="en-US" sz="2000" dirty="0"/>
              <a:t>Family works together to decide on a collective expense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32357D38-568B-A514-1B44-EEA4F39D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48" y="3234913"/>
            <a:ext cx="1880961" cy="211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873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Introducing: The </a:t>
            </a:r>
            <a:r>
              <a:rPr lang="en-US" sz="3600" dirty="0" err="1"/>
              <a:t>Hookimaw’s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500"/>
              </a:lnSpc>
            </a:pPr>
            <a:r>
              <a:rPr lang="en-CA" sz="2000" dirty="0"/>
              <a:t>Here is the </a:t>
            </a:r>
            <a:r>
              <a:rPr lang="en-CA" sz="2000" dirty="0" err="1"/>
              <a:t>Hookimaw</a:t>
            </a:r>
            <a:r>
              <a:rPr lang="en-CA" sz="2000" dirty="0"/>
              <a:t> household, and it has five people. There are two adult brothers who live together and look after</a:t>
            </a:r>
            <a:r>
              <a:rPr lang="en-CA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three </a:t>
            </a:r>
            <a:r>
              <a:rPr lang="en-CA" sz="2000" dirty="0">
                <a:ea typeface="+mn-lt"/>
                <a:cs typeface="+mn-lt"/>
              </a:rPr>
              <a:t>young </a:t>
            </a:r>
            <a:r>
              <a:rPr lang="en-US" sz="2000" dirty="0">
                <a:ea typeface="+mn-lt"/>
                <a:cs typeface="+mn-lt"/>
              </a:rPr>
              <a:t>children aged 5, 3, and 1 year old. 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F72B9D47-4537-AAEE-D91D-9EC51DAA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49" y="3074158"/>
            <a:ext cx="1269529" cy="2903776"/>
          </a:xfrm>
          <a:prstGeom prst="rect">
            <a:avLst/>
          </a:prstGeom>
        </p:spPr>
      </p:pic>
      <p:pic>
        <p:nvPicPr>
          <p:cNvPr id="6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B914388-D703-9531-4DFA-C1041B7C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632" y="3221486"/>
            <a:ext cx="1224276" cy="2854194"/>
          </a:xfrm>
          <a:prstGeom prst="rect">
            <a:avLst/>
          </a:prstGeom>
        </p:spPr>
      </p:pic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84C5B153-22C1-8336-A2B9-2D9E350CB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248" y="3852759"/>
            <a:ext cx="1115005" cy="2031848"/>
          </a:xfrm>
          <a:prstGeom prst="rect">
            <a:avLst/>
          </a:prstGeom>
        </p:spPr>
      </p:pic>
      <p:pic>
        <p:nvPicPr>
          <p:cNvPr id="8" name="Picture 5" descr="A picture containing seat, stool, vector graphics&#10;&#10;Description automatically generated">
            <a:extLst>
              <a:ext uri="{FF2B5EF4-FFF2-40B4-BE49-F238E27FC236}">
                <a16:creationId xmlns:a16="http://schemas.microsoft.com/office/drawing/2014/main" id="{5F36D307-EEDD-E256-642C-5B6791A5C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030" y="4035283"/>
            <a:ext cx="1621404" cy="203403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A96A346-4FA1-F556-A755-61006DE72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963" y="4681000"/>
            <a:ext cx="1534075" cy="13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 a Monthly Budget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The two adults in the household work full-time. One member earns $3,960 every month and the other earns $3,780 every month. 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Using the Monthly Budget sheet, fill in: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Income #1 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Income #2 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Calculate the household’s “Total Income”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0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 a Monthly Budget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952089"/>
            <a:ext cx="3172513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The household knows some of the monthly living expenses. Here is the amount they budgeted. 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b="1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/>
              <a:t>Fill in the “Initial Budget” column and calculate the total.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403CE820-56B0-6E80-F685-2C5895915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149530"/>
              </p:ext>
            </p:extLst>
          </p:nvPr>
        </p:nvGraphicFramePr>
        <p:xfrm>
          <a:off x="3583588" y="1360227"/>
          <a:ext cx="4740347" cy="464751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6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293"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Expenses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Initial </a:t>
                      </a:r>
                      <a:r>
                        <a:rPr b="1" dirty="0">
                          <a:solidFill>
                            <a:schemeClr val="bg1"/>
                          </a:solidFill>
                        </a:rPr>
                        <a:t>Budget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Rent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CA"/>
                        <a:t>2,500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Utilities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CA"/>
                        <a:t>110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Food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/>
                        <a:t>$2,400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Clothing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CA"/>
                        <a:t>80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dirty="0"/>
                        <a:t>Entertainment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/>
                        <a:t>$200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Internet &amp; Cable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CA"/>
                        <a:t>250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Cell Phone </a:t>
                      </a:r>
                      <a:r>
                        <a:rPr lang="en-CA"/>
                        <a:t>Family </a:t>
                      </a:r>
                      <a:r>
                        <a:t>Plan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CA"/>
                        <a:t>120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Transportation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CA"/>
                        <a:t>180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/>
                        <a:t>Household Items</a:t>
                      </a: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/>
                        <a:t>$250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52385504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CA"/>
                        <a:t>Daycare</a:t>
                      </a: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/>
                        <a:t>$1,600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891498032"/>
                  </a:ext>
                </a:extLst>
              </a:tr>
              <a:tr h="38729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Savings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 dirty="0"/>
                        <a:t>$50</a:t>
                      </a: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5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Balance Your Budget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075" y="1550006"/>
            <a:ext cx="3693565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/>
              <a:t>“Total Initial Budget” should equal “Total Income”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98D8F22-B27A-FB76-C09A-7A354ACC760D}"/>
              </a:ext>
            </a:extLst>
          </p:cNvPr>
          <p:cNvSpPr txBox="1"/>
          <p:nvPr/>
        </p:nvSpPr>
        <p:spPr>
          <a:xfrm>
            <a:off x="566208" y="4338650"/>
            <a:ext cx="380612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800" b="1">
                <a:solidFill>
                  <a:srgbClr val="005954"/>
                </a:solidFill>
              </a:defRPr>
            </a:pPr>
            <a:r>
              <a:rPr dirty="0"/>
              <a:t>Pro Tip:</a:t>
            </a:r>
          </a:p>
          <a:p>
            <a:pPr>
              <a:defRPr sz="1800">
                <a:solidFill>
                  <a:srgbClr val="005954"/>
                </a:solidFill>
              </a:defRPr>
            </a:pPr>
            <a:r>
              <a:rPr dirty="0"/>
              <a:t>T</a:t>
            </a:r>
            <a:r>
              <a:rPr lang="en-CA" dirty="0"/>
              <a:t>his means you are only spending </a:t>
            </a:r>
            <a:r>
              <a:rPr dirty="0"/>
              <a:t>the money you earn.</a:t>
            </a:r>
          </a:p>
        </p:txBody>
      </p:sp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id="{1E2EE3DA-F0C9-3BD3-5D6D-F8C1DCD2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5" y="3275341"/>
            <a:ext cx="1201043" cy="106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613D4-9AB0-9E42-D278-41C06B77A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1" r="1932"/>
          <a:stretch/>
        </p:blipFill>
        <p:spPr>
          <a:xfrm>
            <a:off x="4439688" y="1358679"/>
            <a:ext cx="3806122" cy="460089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Graphic 5" descr="Graphic 5">
            <a:extLst>
              <a:ext uri="{FF2B5EF4-FFF2-40B4-BE49-F238E27FC236}">
                <a16:creationId xmlns:a16="http://schemas.microsoft.com/office/drawing/2014/main" id="{AEEE146D-266F-FBB1-F73D-C326D2550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5570" flipH="1">
            <a:off x="3866645" y="1671127"/>
            <a:ext cx="849117" cy="84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phic 10" descr="Graphic 10">
            <a:extLst>
              <a:ext uri="{FF2B5EF4-FFF2-40B4-BE49-F238E27FC236}">
                <a16:creationId xmlns:a16="http://schemas.microsoft.com/office/drawing/2014/main" id="{26C984BB-7518-9389-821E-CC462592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9507" flipH="1" flipV="1">
            <a:off x="3285960" y="5031597"/>
            <a:ext cx="1018328" cy="10183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8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9A597EFD-17FD-6D9B-7315-251EF2B2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6" y="1898101"/>
            <a:ext cx="4582731" cy="3061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 descr="Icon&#10;&#10;Description automatically generated">
            <a:extLst>
              <a:ext uri="{FF2B5EF4-FFF2-40B4-BE49-F238E27FC236}">
                <a16:creationId xmlns:a16="http://schemas.microsoft.com/office/drawing/2014/main" id="{9F43DF2B-0ADA-2B79-EC69-9E10702AE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5" y="3196283"/>
            <a:ext cx="2481045" cy="25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ca0e2f-16d9-4d6a-8327-7fd70d55969c" xsi:nil="true"/>
    <lcf76f155ced4ddcb4097134ff3c332f xmlns="f6493094-0435-4eae-a32c-76983131fc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9ADDB-6F7A-41CC-8972-2D4F5E73186B}">
  <ds:schemaRefs>
    <ds:schemaRef ds:uri="http://purl.org/dc/terms/"/>
    <ds:schemaRef ds:uri="http://www.w3.org/XML/1998/namespace"/>
    <ds:schemaRef ds:uri="http://schemas.microsoft.com/office/2006/documentManagement/types"/>
    <ds:schemaRef ds:uri="1bca0e2f-16d9-4d6a-8327-7fd70d55969c"/>
    <ds:schemaRef ds:uri="http://purl.org/dc/dcmitype/"/>
    <ds:schemaRef ds:uri="f6493094-0435-4eae-a32c-76983131fc0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38528DA-690C-4547-9D2C-135C10E0B2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212C40-47F6-4A5C-8462-0F651E8774B6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Microsoft Office PowerPoint</Application>
  <PresentationFormat>On-screen Show (4:3)</PresentationFormat>
  <Paragraphs>291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Britannic Bold</vt:lpstr>
      <vt:lpstr>Calibri</vt:lpstr>
      <vt:lpstr>Office Theme</vt:lpstr>
      <vt:lpstr>Adjusting Budgets: Household</vt:lpstr>
      <vt:lpstr>A Special Note for Teachers</vt:lpstr>
      <vt:lpstr>Students will Learn…</vt:lpstr>
      <vt:lpstr>Minds On Activity</vt:lpstr>
      <vt:lpstr>Introducing: The Hookimaw’s</vt:lpstr>
      <vt:lpstr>Build a Monthly Budget</vt:lpstr>
      <vt:lpstr>Build a Monthly Budget</vt:lpstr>
      <vt:lpstr>Balance Your Budget</vt:lpstr>
      <vt:lpstr>PowerPoint Presentation</vt:lpstr>
      <vt:lpstr>Scenario 1: Adopting a Pet</vt:lpstr>
      <vt:lpstr>Scenario 1: Adopting a Pet</vt:lpstr>
      <vt:lpstr>Adjusted Budget 1</vt:lpstr>
      <vt:lpstr>Expense Options</vt:lpstr>
      <vt:lpstr>Expense Options</vt:lpstr>
      <vt:lpstr>Expense Options</vt:lpstr>
      <vt:lpstr>Expense Options</vt:lpstr>
      <vt:lpstr>Expense Options</vt:lpstr>
      <vt:lpstr>Balance Your Budget</vt:lpstr>
      <vt:lpstr>Scenario 2: Visit Grandma</vt:lpstr>
      <vt:lpstr>Visit Grandma</vt:lpstr>
      <vt:lpstr>Build a Monthly Budget</vt:lpstr>
      <vt:lpstr>Adjusted Budget 2</vt:lpstr>
      <vt:lpstr>Student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59</cp:revision>
  <dcterms:modified xsi:type="dcterms:W3CDTF">2023-03-21T17:42:10Z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0x0101006F7E63EF2496EC4A8317235C224509C7</vt:lpwstr>
  </property>
  <property fmtid="{D5CDD505-2E9C-101B-9397-08002B2CF9AE}" pid="3" name="MediaServiceImageTags">
    <vt:lpwstr/>
  </property>
</Properties>
</file>