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892" r:id="rId5"/>
  </p:sldMasterIdLst>
  <p:notesMasterIdLst>
    <p:notesMasterId r:id="rId22"/>
  </p:notesMasterIdLst>
  <p:handoutMasterIdLst>
    <p:handoutMasterId r:id="rId23"/>
  </p:handoutMasterIdLst>
  <p:sldIdLst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6" r:id="rId19"/>
    <p:sldId id="317" r:id="rId20"/>
    <p:sldId id="31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XyDH/fYKGio5bxTXn2+TRA==" hashData="IhBXq+uJwwn7WVwYUdq3FpntRc92dQC3t4vpvk6K61y11sD9/GjWD/1cmxth8lInV35XSWgLpLNt/cW9XSFx3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54"/>
    <a:srgbClr val="FDCE3A"/>
    <a:srgbClr val="98BF1E"/>
    <a:srgbClr val="477E27"/>
    <a:srgbClr val="5C4A89"/>
    <a:srgbClr val="00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3E4D8-425A-48E6-8D6F-82DE326B0C07}" v="86" dt="2023-02-16T16:42:17.188"/>
    <p1510:client id="{BCECC57B-CE6F-43EB-BE55-3D431982649D}" v="14" dt="2022-11-03T18:27:54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9495D4-AEC1-44CC-876E-4AF530B265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8FBB7-FDB5-4623-B9FE-64001DA93A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C2C782-B009-4CCF-A3FF-4524DEEEDA32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818AA-55B8-488A-84EB-BD1F897251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C563D-D661-43E1-B327-1C8E387430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AC7960-17DD-4183-9673-25EA59BC5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0CD097-99D6-44F0-8D58-7C302EFBFA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5DE2AF-BB9B-47E5-91EB-E12202C4A0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A06F05BA-3762-4E31-9B07-23595465C0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ED3AFCF-F459-436C-9A70-562B6B0082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FD2C517-4B84-4DE0-BAA4-899F817A97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ECFCB27-DD45-43E5-9C69-9B5D946E5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09075F-1A24-4A34-8121-5E10FB5370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68;g123de75d5cf_1_0:notes">
            <a:extLst>
              <a:ext uri="{FF2B5EF4-FFF2-40B4-BE49-F238E27FC236}">
                <a16:creationId xmlns:a16="http://schemas.microsoft.com/office/drawing/2014/main" id="{0835CBF7-5E7F-BD0B-7302-811CA1D00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Google Shape;69;g123de75d5cf_1_0:notes">
            <a:extLst>
              <a:ext uri="{FF2B5EF4-FFF2-40B4-BE49-F238E27FC236}">
                <a16:creationId xmlns:a16="http://schemas.microsoft.com/office/drawing/2014/main" id="{C55900A1-4E4F-59CE-F17D-0E9E384C9C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Google Shape;70;g123de75d5cf_1_0:notes">
            <a:extLst>
              <a:ext uri="{FF2B5EF4-FFF2-40B4-BE49-F238E27FC236}">
                <a16:creationId xmlns:a16="http://schemas.microsoft.com/office/drawing/2014/main" id="{1B045251-86F1-F0F7-BDC6-6898FABFA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0FCD35-C85C-3A4F-9419-AFE4A9A310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f_lQ1zUnoM" TargetMode="External"/><Relationship Id="rId3" Type="http://schemas.openxmlformats.org/officeDocument/2006/relationships/hyperlink" Target="http://metamask.io/" TargetMode="External"/><Relationship Id="rId7" Type="http://schemas.openxmlformats.org/officeDocument/2006/relationships/hyperlink" Target="https://www.exodus.com/desktop/" TargetMode="External"/><Relationship Id="rId2" Type="http://schemas.openxmlformats.org/officeDocument/2006/relationships/hyperlink" Target="https://www.cryptocurrencyteen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tomicwallet.io/" TargetMode="External"/><Relationship Id="rId5" Type="http://schemas.openxmlformats.org/officeDocument/2006/relationships/hyperlink" Target="https://phantom.app/" TargetMode="External"/><Relationship Id="rId4" Type="http://schemas.openxmlformats.org/officeDocument/2006/relationships/hyperlink" Target="https://namiwallet.io/" TargetMode="External"/><Relationship Id="rId9" Type="http://schemas.openxmlformats.org/officeDocument/2006/relationships/hyperlink" Target="https://www.youtube.com/watch?v=h6m7psfXxz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intelegraph.com/news/are-crypto-and-blockchain-safe-for-kids-or-should-greater-measures-be-put-in-place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72;g123de75d5cf_1_0">
            <a:extLst>
              <a:ext uri="{FF2B5EF4-FFF2-40B4-BE49-F238E27FC236}">
                <a16:creationId xmlns:a16="http://schemas.microsoft.com/office/drawing/2014/main" id="{15200245-58C1-E057-7F9B-29621FC573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0825" y="1698625"/>
            <a:ext cx="8594725" cy="1790700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Introduction to Cryptocurrencies and Wallets</a:t>
            </a:r>
          </a:p>
        </p:txBody>
      </p:sp>
      <p:sp>
        <p:nvSpPr>
          <p:cNvPr id="8194" name="Google Shape;73;g123de75d5cf_1_0">
            <a:extLst>
              <a:ext uri="{FF2B5EF4-FFF2-40B4-BE49-F238E27FC236}">
                <a16:creationId xmlns:a16="http://schemas.microsoft.com/office/drawing/2014/main" id="{9CC9F96B-0ACC-91DC-98A9-B36E9BA7D5B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50825" y="3651250"/>
            <a:ext cx="8594725" cy="1149350"/>
          </a:xfrm>
        </p:spPr>
        <p:txBody>
          <a:bodyPr lIns="68569" tIns="34275" rIns="68569" bIns="34275"/>
          <a:lstStyle/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Grade 10+</a:t>
            </a:r>
          </a:p>
        </p:txBody>
      </p:sp>
    </p:spTree>
    <p:extLst>
      <p:ext uri="{BB962C8B-B14F-4D97-AF65-F5344CB8AC3E}">
        <p14:creationId xmlns:p14="http://schemas.microsoft.com/office/powerpoint/2010/main" val="304466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DANGER, DANGER! Risks ahead 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buNone/>
            </a:pPr>
            <a:r>
              <a:rPr lang="en-US" altLang="en-US" sz="2000" dirty="0">
                <a:ea typeface="MS PGothic"/>
              </a:rPr>
              <a:t>There are different types of cryptocurrencies. Someone who buys crypto picks which one(s) to get. The oldest and most well-known is Bitcoin. </a:t>
            </a:r>
            <a:endParaRPr lang="en-US" sz="2000"/>
          </a:p>
          <a:p>
            <a:pPr marL="0" indent="0">
              <a:lnSpc>
                <a:spcPts val="2400"/>
              </a:lnSpc>
              <a:buNone/>
            </a:pPr>
            <a:r>
              <a:rPr lang="en-US" altLang="en-US" sz="2000" dirty="0">
                <a:ea typeface="MS PGothic"/>
              </a:rPr>
              <a:t>Here are a few examples:</a:t>
            </a:r>
          </a:p>
          <a:p>
            <a:pPr marL="0" indent="0">
              <a:lnSpc>
                <a:spcPts val="2400"/>
              </a:lnSpc>
              <a:buNone/>
            </a:pPr>
            <a:endParaRPr lang="en-US" altLang="en-US" sz="2000" dirty="0">
              <a:ea typeface="MS PGothic"/>
            </a:endParaRPr>
          </a:p>
          <a:p>
            <a:pPr marL="685800" lvl="1" indent="-285750">
              <a:buFont typeface="Arial"/>
              <a:buChar char="•"/>
            </a:pPr>
            <a:r>
              <a:rPr lang="en-US" altLang="en-US" sz="2000" dirty="0">
                <a:ea typeface="MS PGothic"/>
              </a:rPr>
              <a:t>Bitcoin</a:t>
            </a:r>
          </a:p>
          <a:p>
            <a:pPr marL="285750" indent="-285750">
              <a:buFont typeface="Arial"/>
              <a:buChar char="•"/>
            </a:pPr>
            <a:endParaRPr lang="en-US" altLang="en-US" sz="2000" dirty="0">
              <a:ea typeface="MS PGothic"/>
            </a:endParaRPr>
          </a:p>
          <a:p>
            <a:pPr marL="285750" indent="-285750">
              <a:buFont typeface="Arial"/>
              <a:buChar char="•"/>
            </a:pPr>
            <a:endParaRPr lang="en-US" altLang="en-US" sz="2000" dirty="0">
              <a:ea typeface="MS PGothic"/>
            </a:endParaRPr>
          </a:p>
          <a:p>
            <a:pPr marL="685800" lvl="1" indent="-285750">
              <a:buFont typeface="Arial"/>
              <a:buChar char="•"/>
            </a:pPr>
            <a:r>
              <a:rPr lang="en-US" altLang="en-US" sz="2000" dirty="0">
                <a:ea typeface="MS PGothic"/>
              </a:rPr>
              <a:t>Ethereum</a:t>
            </a:r>
          </a:p>
          <a:p>
            <a:pPr marL="285750" indent="-285750">
              <a:buFont typeface="Arial"/>
              <a:buChar char="•"/>
            </a:pPr>
            <a:endParaRPr lang="en-US" altLang="en-US" sz="2000" dirty="0">
              <a:ea typeface="MS PGothic"/>
            </a:endParaRPr>
          </a:p>
          <a:p>
            <a:pPr marL="285750" indent="-285750">
              <a:buFont typeface="Arial"/>
              <a:buChar char="•"/>
            </a:pPr>
            <a:endParaRPr lang="en-US" altLang="en-US" sz="2000" dirty="0">
              <a:ea typeface="MS PGothic"/>
            </a:endParaRPr>
          </a:p>
          <a:p>
            <a:pPr marL="685800" lvl="1" indent="-285750">
              <a:buFont typeface="Arial"/>
              <a:buChar char="•"/>
            </a:pPr>
            <a:r>
              <a:rPr lang="en-US" altLang="en-US" sz="2000" dirty="0">
                <a:ea typeface="MS PGothic"/>
              </a:rPr>
              <a:t>Solana</a:t>
            </a:r>
            <a:endParaRPr lang="en-US" alt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B553746B-E1EE-0E3D-92E4-14478A0F8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105" y="3392590"/>
            <a:ext cx="822490" cy="813725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2413B361-F767-C945-B6AC-C37498A51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079" y="4297339"/>
            <a:ext cx="875516" cy="1125255"/>
          </a:xfrm>
          <a:prstGeom prst="rect">
            <a:avLst/>
          </a:prstGeo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9E16D158-216A-DF63-70DC-833D3F5E1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755" y="5547456"/>
            <a:ext cx="834273" cy="8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13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StableCoin</a:t>
            </a:r>
            <a:r>
              <a:rPr lang="en-US" sz="3600" dirty="0"/>
              <a:t> Examples 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ea typeface="MS PGothic"/>
              </a:rPr>
              <a:t>As a response to the volatility, there are some cryptocurrencies that are kept at the same rate as regular money. This can make them safer places to store your money.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>
                <a:ea typeface="MS PGothic"/>
              </a:rPr>
              <a:t>Here are two examples that are the kept the same rate as the U.S. dollar:</a:t>
            </a:r>
            <a:endParaRPr lang="en-US" sz="2000" dirty="0"/>
          </a:p>
          <a:p>
            <a:pPr marL="685800" lvl="1" indent="-285115">
              <a:buFont typeface="Arial"/>
              <a:buChar char="•"/>
            </a:pPr>
            <a:endParaRPr lang="en-US" altLang="en-US" sz="2000" dirty="0">
              <a:ea typeface="MS PGothic"/>
            </a:endParaRPr>
          </a:p>
          <a:p>
            <a:pPr marL="685800" lvl="1" indent="-285750">
              <a:buFont typeface="Arial"/>
              <a:buChar char="•"/>
            </a:pPr>
            <a:r>
              <a:rPr lang="en-US" altLang="en-US" sz="2000" dirty="0">
                <a:ea typeface="MS PGothic"/>
              </a:rPr>
              <a:t>USD Coin</a:t>
            </a:r>
            <a:endParaRPr lang="en-US" altLang="en-US" sz="2000" dirty="0"/>
          </a:p>
          <a:p>
            <a:pPr marL="285750" indent="-285750">
              <a:buFont typeface="Arial"/>
              <a:buChar char="•"/>
            </a:pPr>
            <a:endParaRPr lang="en-US" altLang="en-US" sz="2000" dirty="0">
              <a:ea typeface="MS PGothic"/>
            </a:endParaRPr>
          </a:p>
          <a:p>
            <a:pPr marL="285750" indent="-304165">
              <a:buFont typeface="Arial"/>
              <a:buChar char="•"/>
            </a:pPr>
            <a:endParaRPr lang="en-US" altLang="en-US" sz="2000" dirty="0">
              <a:ea typeface="MS PGothic"/>
            </a:endParaRPr>
          </a:p>
          <a:p>
            <a:pPr marL="685800" lvl="1" indent="-285750">
              <a:buFont typeface="Arial"/>
              <a:buChar char="•"/>
            </a:pPr>
            <a:r>
              <a:rPr lang="en-US" altLang="en-US" sz="2000" dirty="0">
                <a:ea typeface="MS PGothic"/>
              </a:rPr>
              <a:t>Tether </a:t>
            </a:r>
            <a:endParaRPr lang="en-US" altLang="en-US" sz="2000" dirty="0"/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3" descr="Icon&#10;&#10;Description automatically generated">
            <a:extLst>
              <a:ext uri="{FF2B5EF4-FFF2-40B4-BE49-F238E27FC236}">
                <a16:creationId xmlns:a16="http://schemas.microsoft.com/office/drawing/2014/main" id="{C353CA75-AB79-F6A7-EA9E-A5088678A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670" y="3750373"/>
            <a:ext cx="944034" cy="901576"/>
          </a:xfrm>
          <a:prstGeom prst="rect">
            <a:avLst/>
          </a:prstGeom>
        </p:spPr>
      </p:pic>
      <p:pic>
        <p:nvPicPr>
          <p:cNvPr id="8" name="Picture 6" descr="Icon&#10;&#10;Description automatically generated">
            <a:extLst>
              <a:ext uri="{FF2B5EF4-FFF2-40B4-BE49-F238E27FC236}">
                <a16:creationId xmlns:a16="http://schemas.microsoft.com/office/drawing/2014/main" id="{5C4B0D65-E821-985E-FFB0-8083E4C31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670" y="4852823"/>
            <a:ext cx="891117" cy="88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33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Let’s Get Started: Using a Wallet 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en-US" altLang="en-US" sz="2000" b="1" dirty="0">
                <a:ea typeface="MS PGothic"/>
              </a:rPr>
              <a:t>What is a crypto wallet?</a:t>
            </a:r>
          </a:p>
          <a:p>
            <a:pPr marL="0" indent="0">
              <a:buNone/>
            </a:pPr>
            <a:r>
              <a:rPr lang="en-US" altLang="en-US" sz="2000" dirty="0">
                <a:ea typeface="MS PGothic"/>
              </a:rPr>
              <a:t>Each individual cryptocurrency has two parts: A wallet and a blockchain. 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>
                <a:ea typeface="MS PGothic"/>
              </a:rPr>
              <a:t>A blockchain is used to buy and a wallet to store crypto.</a:t>
            </a:r>
          </a:p>
          <a:p>
            <a:pPr marL="0" indent="0">
              <a:buNone/>
            </a:pPr>
            <a:r>
              <a:rPr lang="en-US" altLang="en-US" sz="2000" dirty="0">
                <a:ea typeface="MS PGothic"/>
              </a:rPr>
              <a:t>Here are some examples:</a:t>
            </a:r>
          </a:p>
          <a:p>
            <a:pPr marL="0" indent="0">
              <a:lnSpc>
                <a:spcPts val="2400"/>
              </a:lnSpc>
              <a:buNone/>
            </a:pPr>
            <a:endParaRPr lang="en-US" sz="2000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639E2213-A44E-6EEA-3D9C-6C94E633B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751647"/>
              </p:ext>
            </p:extLst>
          </p:nvPr>
        </p:nvGraphicFramePr>
        <p:xfrm>
          <a:off x="2010569" y="3912083"/>
          <a:ext cx="5120639" cy="1507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893">
                  <a:extLst>
                    <a:ext uri="{9D8B030D-6E8A-4147-A177-3AD203B41FA5}">
                      <a16:colId xmlns:a16="http://schemas.microsoft.com/office/drawing/2014/main" val="998974957"/>
                    </a:ext>
                  </a:extLst>
                </a:gridCol>
                <a:gridCol w="2567746">
                  <a:extLst>
                    <a:ext uri="{9D8B030D-6E8A-4147-A177-3AD203B41FA5}">
                      <a16:colId xmlns:a16="http://schemas.microsoft.com/office/drawing/2014/main" val="3458466323"/>
                    </a:ext>
                  </a:extLst>
                </a:gridCol>
              </a:tblGrid>
              <a:tr h="40063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Wallet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Blockchain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45499"/>
                  </a:ext>
                </a:extLst>
              </a:tr>
              <a:tr h="365288">
                <a:tc>
                  <a:txBody>
                    <a:bodyPr/>
                    <a:lstStyle/>
                    <a:p>
                      <a:r>
                        <a:rPr lang="en-US" sz="1600" dirty="0" err="1"/>
                        <a:t>Metamask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Ethereum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14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Phantom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Solana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540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Atomic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(Multiple blockchains)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462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98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Let’s Get Started: Using a Wallet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05049"/>
            <a:ext cx="8638967" cy="4267957"/>
          </a:xfrm>
        </p:spPr>
        <p:txBody>
          <a:bodyPr>
            <a:normAutofit/>
          </a:bodyPr>
          <a:lstStyle/>
          <a:p>
            <a:pPr marL="342900" indent="-342900">
              <a:lnSpc>
                <a:spcPts val="2500"/>
              </a:lnSpc>
            </a:pPr>
            <a:r>
              <a:rPr lang="en-US" altLang="en-US" sz="2000" b="1" dirty="0">
                <a:ea typeface="MS PGothic"/>
              </a:rPr>
              <a:t>Wallet types: </a:t>
            </a:r>
            <a:r>
              <a:rPr lang="en-US" altLang="en-US" sz="2000" dirty="0">
                <a:ea typeface="MS PGothic"/>
              </a:rPr>
              <a:t>Which is the safest? Research the three wallet types, define them, and learn which is the safest for storing your assets.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4B04CC-555A-BEC2-69F7-DBA205306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218602"/>
              </p:ext>
            </p:extLst>
          </p:nvPr>
        </p:nvGraphicFramePr>
        <p:xfrm>
          <a:off x="432116" y="2316276"/>
          <a:ext cx="8277546" cy="345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182">
                  <a:extLst>
                    <a:ext uri="{9D8B030D-6E8A-4147-A177-3AD203B41FA5}">
                      <a16:colId xmlns:a16="http://schemas.microsoft.com/office/drawing/2014/main" val="2539456921"/>
                    </a:ext>
                  </a:extLst>
                </a:gridCol>
                <a:gridCol w="2759182">
                  <a:extLst>
                    <a:ext uri="{9D8B030D-6E8A-4147-A177-3AD203B41FA5}">
                      <a16:colId xmlns:a16="http://schemas.microsoft.com/office/drawing/2014/main" val="1410409366"/>
                    </a:ext>
                  </a:extLst>
                </a:gridCol>
                <a:gridCol w="2759182">
                  <a:extLst>
                    <a:ext uri="{9D8B030D-6E8A-4147-A177-3AD203B41FA5}">
                      <a16:colId xmlns:a16="http://schemas.microsoft.com/office/drawing/2014/main" val="1406273055"/>
                    </a:ext>
                  </a:extLst>
                </a:gridCol>
              </a:tblGrid>
              <a:tr h="691346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Type of Wallet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686391"/>
                  </a:ext>
                </a:extLst>
              </a:tr>
              <a:tr h="6913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Exchange wallets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79305"/>
                  </a:ext>
                </a:extLst>
              </a:tr>
              <a:tr h="6913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Hot wallets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446220"/>
                  </a:ext>
                </a:extLst>
              </a:tr>
              <a:tr h="6913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Cold wallets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431373"/>
                  </a:ext>
                </a:extLst>
              </a:tr>
              <a:tr h="6913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/>
                        <a:t>Paper wallets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48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279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Setting up a Wallet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0504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200" dirty="0">
                <a:ea typeface="MS PGothic"/>
              </a:rPr>
              <a:t>Your </a:t>
            </a:r>
            <a:r>
              <a:rPr lang="en-US" altLang="en-US" sz="2200" b="1" dirty="0">
                <a:ea typeface="MS PGothic"/>
              </a:rPr>
              <a:t>storage phrase</a:t>
            </a:r>
            <a:r>
              <a:rPr lang="en-US" altLang="en-US" sz="2200" dirty="0">
                <a:ea typeface="MS PGothic"/>
              </a:rPr>
              <a:t> are 12 words you memorize to access your wallet.</a:t>
            </a:r>
            <a:endParaRPr lang="en-US" sz="2200" dirty="0"/>
          </a:p>
          <a:p>
            <a:pPr marL="0" indent="0">
              <a:buNone/>
            </a:pPr>
            <a:r>
              <a:rPr lang="en-US" altLang="en-US" sz="2200" dirty="0">
                <a:ea typeface="MS PGothic"/>
              </a:rPr>
              <a:t>Which is the most secure strategy for storing your 12 word storage phrase?</a:t>
            </a:r>
            <a:endParaRPr lang="en-US" sz="2200" dirty="0"/>
          </a:p>
          <a:p>
            <a:pPr marL="0" indent="0" eaLnBrk="1" hangingPunct="1">
              <a:buNone/>
            </a:pPr>
            <a:r>
              <a:rPr lang="en-US" altLang="en-US" sz="2200" dirty="0">
                <a:ea typeface="MS PGothic"/>
              </a:rPr>
              <a:t>Discuss the pros and cons of each of the following strategies: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C13E913A-0117-6D16-4790-B6A399534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644373"/>
              </p:ext>
            </p:extLst>
          </p:nvPr>
        </p:nvGraphicFramePr>
        <p:xfrm>
          <a:off x="453143" y="3429000"/>
          <a:ext cx="7848600" cy="2647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547307292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3145723255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3753799890"/>
                    </a:ext>
                  </a:extLst>
                </a:gridCol>
              </a:tblGrid>
              <a:tr h="661857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Security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927350"/>
                  </a:ext>
                </a:extLst>
              </a:tr>
              <a:tr h="661857">
                <a:tc>
                  <a:txBody>
                    <a:bodyPr/>
                    <a:lstStyle/>
                    <a:p>
                      <a:r>
                        <a:rPr lang="en-CA" sz="1600" dirty="0"/>
                        <a:t>1.Using a security manager.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550577"/>
                  </a:ext>
                </a:extLst>
              </a:tr>
              <a:tr h="661857">
                <a:tc>
                  <a:txBody>
                    <a:bodyPr/>
                    <a:lstStyle/>
                    <a:p>
                      <a:r>
                        <a:rPr lang="en-CA" sz="1600" dirty="0"/>
                        <a:t>2. Writing down on a piece of paper.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770254"/>
                  </a:ext>
                </a:extLst>
              </a:tr>
              <a:tr h="661857">
                <a:tc>
                  <a:txBody>
                    <a:bodyPr/>
                    <a:lstStyle/>
                    <a:p>
                      <a:r>
                        <a:rPr lang="en-CA" sz="1600" dirty="0"/>
                        <a:t>3. Memorizing the security phrase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764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252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Reflection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05049"/>
            <a:ext cx="8638967" cy="4267957"/>
          </a:xfrm>
        </p:spPr>
        <p:txBody>
          <a:bodyPr>
            <a:normAutofit/>
          </a:bodyPr>
          <a:lstStyle/>
          <a:p>
            <a:pPr marL="285750" indent="-285750" eaLnBrk="1" hangingPunct="1">
              <a:buFont typeface="Arial"/>
              <a:buChar char="•"/>
            </a:pPr>
            <a:r>
              <a:rPr lang="en-US" altLang="en-US" sz="2400" dirty="0">
                <a:ea typeface="MS PGothic"/>
              </a:rPr>
              <a:t>What are some reasons someone might decide to invest in crypto?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altLang="en-US" sz="2400" dirty="0">
                <a:ea typeface="MS PGothic"/>
              </a:rPr>
              <a:t>What are some things that could go wrong?</a:t>
            </a:r>
          </a:p>
          <a:p>
            <a:pPr marL="285750" indent="-285750">
              <a:buFont typeface="Arial"/>
              <a:buChar char="•"/>
            </a:pPr>
            <a:r>
              <a:rPr lang="en-US" altLang="en-US" sz="2400" dirty="0">
                <a:ea typeface="MS PGothic"/>
              </a:rPr>
              <a:t>Are there any advantages to storing money in a </a:t>
            </a:r>
            <a:r>
              <a:rPr lang="en-US" altLang="en-US" sz="2400" dirty="0" err="1">
                <a:ea typeface="MS PGothic"/>
              </a:rPr>
              <a:t>Stablecoin</a:t>
            </a:r>
            <a:r>
              <a:rPr lang="en-US" altLang="en-US" sz="2400" dirty="0">
                <a:ea typeface="MS PGothic"/>
              </a:rPr>
              <a:t> instead of a bank?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altLang="en-US" sz="2400" dirty="0">
                <a:ea typeface="MS PGothic"/>
              </a:rPr>
              <a:t>What are some steps to stay safe while investing in crypto?</a:t>
            </a:r>
            <a:endParaRPr lang="en-US" altLang="en-US" sz="2400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6EE1A-ABF4-CCAB-9740-C987ED921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289" y="4040842"/>
            <a:ext cx="2743200" cy="26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65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Resources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505049"/>
            <a:ext cx="8638967" cy="4267957"/>
          </a:xfrm>
        </p:spPr>
        <p:txBody>
          <a:bodyPr>
            <a:normAutofit fontScale="40000" lnSpcReduction="20000"/>
          </a:bodyPr>
          <a:lstStyle/>
          <a:p>
            <a:pPr marL="0" indent="0" eaLnBrk="1" hangingPunct="1">
              <a:buNone/>
            </a:pPr>
            <a:r>
              <a:rPr lang="en-US" altLang="en-US" sz="4400" dirty="0"/>
              <a:t>Websites: </a:t>
            </a:r>
          </a:p>
          <a:p>
            <a:pPr eaLnBrk="1" hangingPunct="1"/>
            <a:r>
              <a:rPr lang="en-US" altLang="en-US" sz="4400" dirty="0">
                <a:hlinkClick r:id="rId2"/>
              </a:rPr>
              <a:t>Cryptocurrency Teens</a:t>
            </a:r>
            <a:r>
              <a:rPr lang="en-US" altLang="en-US" sz="4400" dirty="0"/>
              <a:t>: Started by a teenager to debunk inaccurate or misleading information about crypto.</a:t>
            </a:r>
          </a:p>
          <a:p>
            <a:pPr eaLnBrk="1" hangingPunct="1"/>
            <a:endParaRPr lang="en-US" altLang="en-US" sz="4400" dirty="0"/>
          </a:p>
          <a:p>
            <a:pPr marL="0" indent="0" eaLnBrk="1" hangingPunct="1">
              <a:buNone/>
            </a:pPr>
            <a:r>
              <a:rPr lang="en-US" altLang="en-US" sz="4400" dirty="0"/>
              <a:t>Wallets:</a:t>
            </a:r>
          </a:p>
          <a:p>
            <a:pPr eaLnBrk="1" hangingPunct="1"/>
            <a:r>
              <a:rPr lang="en-US" altLang="en-US" sz="4400" dirty="0">
                <a:hlinkClick r:id="rId3"/>
              </a:rPr>
              <a:t>http://metamask.io/</a:t>
            </a:r>
            <a:endParaRPr lang="en-US" altLang="en-US" sz="4400" dirty="0"/>
          </a:p>
          <a:p>
            <a:pPr eaLnBrk="1" hangingPunct="1"/>
            <a:r>
              <a:rPr lang="en-CA" sz="4400" dirty="0">
                <a:hlinkClick r:id="rId4"/>
              </a:rPr>
              <a:t>Nami (namiwallet.io)</a:t>
            </a:r>
            <a:endParaRPr lang="en-US" sz="4400" dirty="0"/>
          </a:p>
          <a:p>
            <a:pPr eaLnBrk="1" hangingPunct="1"/>
            <a:r>
              <a:rPr lang="en-US" sz="4400" dirty="0">
                <a:hlinkClick r:id="rId5"/>
              </a:rPr>
              <a:t>Phantom - A friendly Solana wallet built for </a:t>
            </a:r>
            <a:r>
              <a:rPr lang="en-US" sz="4400" dirty="0" err="1">
                <a:hlinkClick r:id="rId5"/>
              </a:rPr>
              <a:t>DeFi</a:t>
            </a:r>
            <a:r>
              <a:rPr lang="en-US" sz="4400" dirty="0">
                <a:hlinkClick r:id="rId5"/>
              </a:rPr>
              <a:t> &amp; NFTs</a:t>
            </a:r>
            <a:endParaRPr lang="en-US" sz="4400" dirty="0"/>
          </a:p>
          <a:p>
            <a:pPr eaLnBrk="1" hangingPunct="1"/>
            <a:r>
              <a:rPr lang="en-US" sz="4400" dirty="0">
                <a:hlinkClick r:id="rId6"/>
              </a:rPr>
              <a:t>Atomic Wallet - Buy, Stake and Exchange in One Crypto Wallet</a:t>
            </a:r>
            <a:endParaRPr lang="en-US" sz="4400" dirty="0"/>
          </a:p>
          <a:p>
            <a:pPr eaLnBrk="1" hangingPunct="1"/>
            <a:r>
              <a:rPr lang="en-CA" sz="4400" dirty="0">
                <a:hlinkClick r:id="rId7"/>
              </a:rPr>
              <a:t>Safe &amp; Secure Desktop Crypto Wallet for Windows, Mac &amp; Linux | Exodus</a:t>
            </a:r>
            <a:endParaRPr lang="en-CA" sz="4400" dirty="0"/>
          </a:p>
          <a:p>
            <a:pPr eaLnBrk="1" hangingPunct="1"/>
            <a:endParaRPr lang="en-US" sz="4400" dirty="0"/>
          </a:p>
          <a:p>
            <a:pPr marL="0" indent="0" eaLnBrk="1" hangingPunct="1">
              <a:buNone/>
            </a:pPr>
            <a:r>
              <a:rPr lang="en-US" altLang="en-US" sz="4400" dirty="0" err="1"/>
              <a:t>Youtube</a:t>
            </a:r>
            <a:r>
              <a:rPr lang="en-US" altLang="en-US" sz="4400" dirty="0"/>
              <a:t>:</a:t>
            </a:r>
          </a:p>
          <a:p>
            <a:pPr eaLnBrk="1" hangingPunct="1"/>
            <a:r>
              <a:rPr lang="en-US" sz="4400" dirty="0" err="1">
                <a:hlinkClick r:id="rId8"/>
              </a:rPr>
              <a:t>MetaMask</a:t>
            </a:r>
            <a:r>
              <a:rPr lang="en-US" sz="4400" dirty="0">
                <a:hlinkClick r:id="rId8"/>
              </a:rPr>
              <a:t> Tutorial for Beginners - How to Set Up </a:t>
            </a:r>
            <a:r>
              <a:rPr lang="en-US" sz="4400" dirty="0" err="1">
                <a:hlinkClick r:id="rId8"/>
              </a:rPr>
              <a:t>MetaMask</a:t>
            </a:r>
            <a:r>
              <a:rPr lang="en-US" sz="4400" dirty="0">
                <a:hlinkClick r:id="rId8"/>
              </a:rPr>
              <a:t> – YouTube</a:t>
            </a:r>
            <a:endParaRPr lang="en-US" sz="4400" dirty="0"/>
          </a:p>
          <a:p>
            <a:pPr eaLnBrk="1" hangingPunct="1"/>
            <a:r>
              <a:rPr lang="en-US" sz="4400" dirty="0">
                <a:hlinkClick r:id="rId9"/>
              </a:rPr>
              <a:t>TOP Crypto Security TIPS!! DON'T Make These Mistakes!! 🔐 - YouTube</a:t>
            </a:r>
            <a:endParaRPr lang="en-US" altLang="en-US" sz="4400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6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A Special Note for Teachers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853656-CD7E-E42D-9884-228304ED3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 r="1182"/>
          <a:stretch/>
        </p:blipFill>
        <p:spPr>
          <a:xfrm>
            <a:off x="1803929" y="1613855"/>
            <a:ext cx="5533920" cy="46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</a:t>
            </a:r>
            <a:r>
              <a:rPr lang="en-CA" sz="3600" dirty="0" err="1"/>
              <a:t>tudents</a:t>
            </a:r>
            <a:r>
              <a:rPr lang="en-CA" sz="3600" dirty="0"/>
              <a:t> will Learn…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 dirty="0">
                <a:ea typeface="MS PGothic"/>
              </a:rPr>
              <a:t>An introduction to cryptocurrency</a:t>
            </a:r>
          </a:p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 dirty="0">
                <a:ea typeface="MS PGothic"/>
              </a:rPr>
              <a:t>Common types of cryptocurrencies</a:t>
            </a:r>
          </a:p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 dirty="0">
                <a:ea typeface="MS PGothic"/>
              </a:rPr>
              <a:t>Benefits to using cryptocurrency</a:t>
            </a:r>
            <a:endParaRPr lang="en-US" sz="2000" dirty="0"/>
          </a:p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 dirty="0">
                <a:ea typeface="MS PGothic"/>
              </a:rPr>
              <a:t>Risks of using cryptocurrency</a:t>
            </a:r>
            <a:endParaRPr lang="en-US" sz="2000" dirty="0"/>
          </a:p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 dirty="0">
                <a:ea typeface="MS PGothic"/>
              </a:rPr>
              <a:t>How to set up a wallet</a:t>
            </a:r>
            <a:endParaRPr lang="en-US" sz="2000" dirty="0"/>
          </a:p>
          <a:p>
            <a:pPr>
              <a:lnSpc>
                <a:spcPts val="2400"/>
              </a:lnSpc>
              <a:spcBef>
                <a:spcPts val="600"/>
              </a:spcBef>
              <a:defRPr sz="2000"/>
            </a:pPr>
            <a:r>
              <a:rPr lang="en-US" sz="2000" dirty="0">
                <a:ea typeface="MS PGothic"/>
              </a:rPr>
              <a:t>Different types of wallets</a:t>
            </a:r>
            <a:endParaRPr lang="en-US" sz="2000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Icon&#10;&#10;Description automatically generated">
            <a:extLst>
              <a:ext uri="{FF2B5EF4-FFF2-40B4-BE49-F238E27FC236}">
                <a16:creationId xmlns:a16="http://schemas.microsoft.com/office/drawing/2014/main" id="{0F639557-BACD-7A3D-5916-6B5C23A18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255" y="3782565"/>
            <a:ext cx="2070848" cy="20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4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Welcome to Cryptocurrencies!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 b="1" dirty="0">
                <a:ea typeface="MS PGothic"/>
              </a:rPr>
              <a:t>Cryptocurrencies</a:t>
            </a:r>
            <a:r>
              <a:rPr lang="en-US" sz="2000" dirty="0">
                <a:ea typeface="MS PGothic"/>
              </a:rPr>
              <a:t> are an up-and-coming </a:t>
            </a:r>
            <a:r>
              <a:rPr lang="en-US" sz="2000" b="1" dirty="0">
                <a:ea typeface="MS PGothic"/>
              </a:rPr>
              <a:t>asset class</a:t>
            </a:r>
            <a:r>
              <a:rPr lang="en-US" sz="2000" dirty="0">
                <a:ea typeface="MS PGothic"/>
              </a:rPr>
              <a:t> that many of you, and even your parents, have never used! 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ea typeface="MS PGothic"/>
              </a:rPr>
              <a:t>An </a:t>
            </a:r>
            <a:r>
              <a:rPr lang="en-US" sz="2000" b="1" dirty="0">
                <a:ea typeface="MS PGothic"/>
              </a:rPr>
              <a:t>asset</a:t>
            </a:r>
            <a:r>
              <a:rPr lang="en-US" sz="2000" dirty="0">
                <a:ea typeface="MS PGothic"/>
              </a:rPr>
              <a:t> is </a:t>
            </a:r>
            <a:r>
              <a:rPr lang="en-US" sz="2000" b="1" dirty="0">
                <a:ea typeface="MS PGothic"/>
              </a:rPr>
              <a:t>anything that is valuable or worth money.</a:t>
            </a:r>
          </a:p>
          <a:p>
            <a:pPr marL="0" indent="0" eaLnBrk="1" hangingPunct="1">
              <a:buNone/>
            </a:pPr>
            <a:endParaRPr lang="en-US" sz="2000" dirty="0">
              <a:ea typeface="MS PGothic"/>
            </a:endParaRPr>
          </a:p>
          <a:p>
            <a:pPr marL="0" indent="0">
              <a:buNone/>
            </a:pPr>
            <a:endParaRPr lang="en-US" sz="2000" dirty="0">
              <a:ea typeface="MS PGothic"/>
            </a:endParaRPr>
          </a:p>
          <a:p>
            <a:pPr marL="0" indent="0" eaLnBrk="1" hangingPunct="1">
              <a:buNone/>
            </a:pPr>
            <a:r>
              <a:rPr lang="en-US" sz="2000" dirty="0">
                <a:ea typeface="MS PGothic"/>
              </a:rPr>
              <a:t>There are many potential advantages to using cryptocurrency. It also comes with risks.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Icon&#10;&#10;Description automatically generated">
            <a:extLst>
              <a:ext uri="{FF2B5EF4-FFF2-40B4-BE49-F238E27FC236}">
                <a16:creationId xmlns:a16="http://schemas.microsoft.com/office/drawing/2014/main" id="{DFBA69FD-DE4B-C7BD-9CD8-2AC74431E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912" y="4531360"/>
            <a:ext cx="2009953" cy="19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2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Welcome to Cryptocurrencies!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 b="1" dirty="0">
                <a:ea typeface="MS PGothic"/>
              </a:rPr>
              <a:t>1) Cryptocurrency (or crypto for short) is a new asset which very few people in the world are using.</a:t>
            </a:r>
            <a:endParaRPr lang="en-US" sz="2000" b="1" dirty="0"/>
          </a:p>
          <a:p>
            <a:pPr marL="0" indent="0" eaLnBrk="1" hangingPunct="1">
              <a:buNone/>
            </a:pPr>
            <a:endParaRPr lang="en-US" sz="2000" dirty="0">
              <a:ea typeface="MS PGothic"/>
            </a:endParaRPr>
          </a:p>
          <a:p>
            <a:pPr marL="0" indent="0" eaLnBrk="1" hangingPunct="1">
              <a:buNone/>
            </a:pPr>
            <a:r>
              <a:rPr lang="en-US" sz="2000" dirty="0">
                <a:ea typeface="MS PGothic"/>
              </a:rPr>
              <a:t>Think of it, how many people do you know are using it every day, or even own any at all?</a:t>
            </a:r>
          </a:p>
          <a:p>
            <a:pPr marL="0" indent="0" eaLnBrk="1" hangingPunct="1">
              <a:buNone/>
            </a:pPr>
            <a:endParaRPr lang="en-US" sz="2000" dirty="0">
              <a:ea typeface="MS PGothic"/>
            </a:endParaRPr>
          </a:p>
          <a:p>
            <a:pPr marL="0" indent="0" eaLnBrk="1" hangingPunct="1">
              <a:buNone/>
            </a:pPr>
            <a:r>
              <a:rPr lang="en-US" sz="2000" dirty="0">
                <a:ea typeface="MS PGothic"/>
              </a:rPr>
              <a:t>As a new user, you are still at the beginning of a new technology.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3" descr="Icon&#10;&#10;Description automatically generated">
            <a:extLst>
              <a:ext uri="{FF2B5EF4-FFF2-40B4-BE49-F238E27FC236}">
                <a16:creationId xmlns:a16="http://schemas.microsoft.com/office/drawing/2014/main" id="{196EEEAA-57BA-F5D2-83FC-6CF33C18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967" y="4712645"/>
            <a:ext cx="1765843" cy="195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7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Welcome to Cryptocurrencies!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b="1" dirty="0">
                <a:ea typeface="MS PGothic"/>
              </a:rPr>
              <a:t>2) You do not need to use a bank! </a:t>
            </a:r>
            <a:endParaRPr lang="en-US" altLang="en-US" sz="2000" b="1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>
                <a:ea typeface="MS PGothic"/>
              </a:rPr>
              <a:t>Many people do not have access to bank accounts for many reasons:</a:t>
            </a:r>
            <a:endParaRPr lang="en-US" altLang="en-US" sz="2000" dirty="0"/>
          </a:p>
          <a:p>
            <a:pPr>
              <a:buFont typeface="Arial"/>
              <a:buChar char="•"/>
            </a:pPr>
            <a:r>
              <a:rPr lang="en-US" altLang="en-US" sz="2000" dirty="0">
                <a:ea typeface="MS PGothic"/>
              </a:rPr>
              <a:t>They're too young </a:t>
            </a:r>
            <a:endParaRPr lang="en-US" altLang="en-US" sz="2000" dirty="0"/>
          </a:p>
          <a:p>
            <a:pPr>
              <a:buFont typeface="Arial"/>
              <a:buChar char="•"/>
            </a:pPr>
            <a:r>
              <a:rPr lang="en-US" altLang="en-US" sz="2000" dirty="0">
                <a:ea typeface="MS PGothic"/>
              </a:rPr>
              <a:t>They don't have enough I.D.</a:t>
            </a:r>
            <a:endParaRPr lang="en-US" altLang="en-US" sz="2000" dirty="0"/>
          </a:p>
          <a:p>
            <a:pPr>
              <a:buFont typeface="Arial"/>
              <a:buChar char="•"/>
            </a:pPr>
            <a:r>
              <a:rPr lang="en-US" altLang="en-US" sz="2000" dirty="0">
                <a:ea typeface="MS PGothic"/>
              </a:rPr>
              <a:t>It's hard to access due to distance.</a:t>
            </a: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/>
              <a:t>All you need for crypto is an internet connection. </a:t>
            </a: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Icon&#10;&#10;Description automatically generated">
            <a:extLst>
              <a:ext uri="{FF2B5EF4-FFF2-40B4-BE49-F238E27FC236}">
                <a16:creationId xmlns:a16="http://schemas.microsoft.com/office/drawing/2014/main" id="{E57C7D36-A53A-7F7F-70C9-C42FA129F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292" y="5426060"/>
            <a:ext cx="1323194" cy="105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9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Welcome to Cryptocurrencies!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b="1" dirty="0">
                <a:ea typeface="MS PGothic"/>
              </a:rPr>
              <a:t>3) There are a ton of upcoming job opportunities!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r>
              <a:rPr lang="en-US" altLang="en-US" sz="2000" dirty="0">
                <a:ea typeface="MS PGothic"/>
              </a:rPr>
              <a:t>There are a variety of crypto-related jobs opening up, and very few people are qualified to apply for them. If you start early, you will be the cream of the crop. </a:t>
            </a:r>
          </a:p>
          <a:p>
            <a:pPr marL="0" indent="0">
              <a:buNone/>
            </a:pPr>
            <a:endParaRPr lang="en-US" altLang="en-US" sz="2000" dirty="0">
              <a:ea typeface="MS PGothic"/>
            </a:endParaRPr>
          </a:p>
          <a:p>
            <a:pPr marL="0" indent="0">
              <a:buNone/>
            </a:pPr>
            <a:r>
              <a:rPr lang="en-US" altLang="en-US" sz="2000" dirty="0">
                <a:ea typeface="MS PGothic"/>
              </a:rPr>
              <a:t>You can also work from anywhere since many of these companies hire remote workers.</a:t>
            </a:r>
            <a:endParaRPr lang="en-US" sz="2000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2" descr="Icon&#10;&#10;Description automatically generated">
            <a:extLst>
              <a:ext uri="{FF2B5EF4-FFF2-40B4-BE49-F238E27FC236}">
                <a16:creationId xmlns:a16="http://schemas.microsoft.com/office/drawing/2014/main" id="{842DBEC7-9C75-4A11-048C-8FDEFAFE8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89" y="4943873"/>
            <a:ext cx="1913813" cy="169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1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DANGER, DANGER! Risks ahead 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000" dirty="0">
                <a:ea typeface="MS PGothic"/>
              </a:rPr>
              <a:t>Crypto is </a:t>
            </a:r>
            <a:r>
              <a:rPr lang="en-US" altLang="en-US" sz="2000" b="1" dirty="0">
                <a:solidFill>
                  <a:srgbClr val="005954"/>
                </a:solidFill>
                <a:ea typeface="MS PGothic"/>
              </a:rPr>
              <a:t>very</a:t>
            </a:r>
            <a:r>
              <a:rPr lang="en-US" altLang="en-US" sz="2000" dirty="0">
                <a:ea typeface="MS PGothic"/>
              </a:rPr>
              <a:t> risky. It is volatile and people have lost large amounts of money investing in it. Consider all of the risks before you go ahead with it.</a:t>
            </a:r>
          </a:p>
          <a:p>
            <a:pPr marL="0" indent="0">
              <a:buNone/>
            </a:pPr>
            <a:endParaRPr lang="en-US" altLang="en-US" sz="2000" dirty="0">
              <a:ea typeface="MS PGothic"/>
            </a:endParaRPr>
          </a:p>
          <a:p>
            <a:pPr marL="0" indent="0">
              <a:buNone/>
            </a:pPr>
            <a:endParaRPr lang="en-US" altLang="en-US" sz="2000" dirty="0">
              <a:ea typeface="MS PGothic"/>
            </a:endParaRPr>
          </a:p>
          <a:p>
            <a:pPr marL="0" indent="0">
              <a:buNone/>
            </a:pPr>
            <a:endParaRPr lang="en-US" altLang="en-US" sz="2000" dirty="0">
              <a:ea typeface="MS PGothic"/>
            </a:endParaRPr>
          </a:p>
          <a:p>
            <a:pPr marL="342265" indent="-304165">
              <a:buFont typeface="Arial"/>
              <a:buChar char="•"/>
            </a:pPr>
            <a:r>
              <a:rPr lang="en-US" altLang="en-US" sz="2000" b="1" dirty="0">
                <a:ea typeface="MS PGothic"/>
              </a:rPr>
              <a:t>Hacks are a very real threat.</a:t>
            </a:r>
          </a:p>
          <a:p>
            <a:pPr marL="685165" lvl="1" indent="-285115">
              <a:buFont typeface="Arial"/>
              <a:buChar char="•"/>
            </a:pPr>
            <a:r>
              <a:rPr lang="en-US" altLang="en-US" sz="2000" dirty="0">
                <a:ea typeface="MS PGothic"/>
              </a:rPr>
              <a:t>It is very easy to fall victim to hacks or phishing attacks.</a:t>
            </a:r>
            <a:endParaRPr lang="en-US" altLang="en-US" sz="2000" dirty="0"/>
          </a:p>
          <a:p>
            <a:pPr marL="685165" lvl="1" indent="-285115">
              <a:buFont typeface="Arial"/>
              <a:buChar char="•"/>
            </a:pPr>
            <a:r>
              <a:rPr lang="en-US" altLang="en-US" sz="2000" dirty="0">
                <a:ea typeface="MS PGothic"/>
              </a:rPr>
              <a:t>If you are hacked, you would lose your money without a way to get it back.</a:t>
            </a:r>
          </a:p>
          <a:p>
            <a:pPr marL="685165" lvl="1" indent="-285115">
              <a:buFont typeface="Arial"/>
              <a:buChar char="•"/>
            </a:pPr>
            <a:r>
              <a:rPr lang="en-US" altLang="en-US" sz="2000" dirty="0">
                <a:ea typeface="MS PGothic"/>
              </a:rPr>
              <a:t>As a young person starting out you are a high risk of hackers.</a:t>
            </a:r>
          </a:p>
          <a:p>
            <a:pPr marL="342265" indent="-304165">
              <a:buFont typeface="Arial"/>
              <a:buChar char="•"/>
            </a:pPr>
            <a:r>
              <a:rPr lang="en-US" altLang="en-US" sz="2000" b="1" u="sng" dirty="0">
                <a:ea typeface="MS PGothic"/>
              </a:rPr>
              <a:t>You</a:t>
            </a:r>
            <a:r>
              <a:rPr lang="en-US" altLang="en-US" sz="2000" b="1" dirty="0">
                <a:ea typeface="MS PGothic"/>
              </a:rPr>
              <a:t> are responsible for your own safety</a:t>
            </a:r>
          </a:p>
          <a:p>
            <a:pPr marL="685165" lvl="1" indent="-285115">
              <a:buFont typeface="Arial"/>
              <a:buChar char="•"/>
            </a:pPr>
            <a:r>
              <a:rPr lang="en-US" altLang="en-US" sz="2000" dirty="0">
                <a:ea typeface="MS PGothic"/>
              </a:rPr>
              <a:t>No one will protect you. There is no agency or company to report complaints. </a:t>
            </a:r>
            <a:endParaRPr lang="en-US" altLang="en-US" sz="2000" dirty="0"/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03F7C82-DD02-A271-AA4C-DC990ED04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319" y="2547223"/>
            <a:ext cx="877080" cy="71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8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DANGER, DANGER! Risks ahead 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Check out this article:</a:t>
            </a:r>
            <a:endParaRPr lang="en-US" sz="2000" dirty="0">
              <a:cs typeface="+mn-lt"/>
            </a:endParaRPr>
          </a:p>
          <a:p>
            <a:pPr marL="0" indent="0">
              <a:buNone/>
            </a:pPr>
            <a:endParaRPr lang="en-US" sz="2000" dirty="0">
              <a:ea typeface="MS PGothic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ea typeface="MS PGothic"/>
                <a:cs typeface="Arial"/>
                <a:hlinkClick r:id="rId2"/>
              </a:rPr>
              <a:t>Are crypto and blockchain safe for kids, or should greater measures be put in place?</a:t>
            </a:r>
            <a:endParaRPr lang="en-US" sz="2000" dirty="0">
              <a:cs typeface="Arial"/>
            </a:endParaRPr>
          </a:p>
          <a:p>
            <a:pPr marL="342900" indent="-342900">
              <a:lnSpc>
                <a:spcPts val="25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3" descr="Icon&#10;&#10;Description automatically generated">
            <a:extLst>
              <a:ext uri="{FF2B5EF4-FFF2-40B4-BE49-F238E27FC236}">
                <a16:creationId xmlns:a16="http://schemas.microsoft.com/office/drawing/2014/main" id="{BEDF3EA2-7962-57E8-1D95-3A8B434FD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355" y="3273840"/>
            <a:ext cx="2298413" cy="24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81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493094-0435-4eae-a32c-76983131fc0f">
      <Terms xmlns="http://schemas.microsoft.com/office/infopath/2007/PartnerControls"/>
    </lcf76f155ced4ddcb4097134ff3c332f>
    <TaxCatchAll xmlns="1bca0e2f-16d9-4d6a-8327-7fd70d55969c" xsi:nil="true"/>
  </documentManagement>
</p:properties>
</file>

<file path=customXml/itemProps1.xml><?xml version="1.0" encoding="utf-8"?>
<ds:datastoreItem xmlns:ds="http://schemas.openxmlformats.org/officeDocument/2006/customXml" ds:itemID="{E12A6851-F7E1-42FB-812A-E3A1277D296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34A581EC-43B8-4740-9F2D-8D1D7BA3A3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C3C3EC-98B7-48E1-BC87-64047DBBE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93094-0435-4eae-a32c-76983131fc0f"/>
    <ds:schemaRef ds:uri="1bca0e2f-16d9-4d6a-8327-7fd70d5596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BAB852A-0F1E-43AF-86DD-CDEB92FA258D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1bca0e2f-16d9-4d6a-8327-7fd70d55969c"/>
    <ds:schemaRef ds:uri="f6493094-0435-4eae-a32c-76983131fc0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843</Words>
  <Application>Microsoft Office PowerPoint</Application>
  <PresentationFormat>On-screen Show (4:3)</PresentationFormat>
  <Paragraphs>123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Introduction to Cryptocurrencies and Wallets</vt:lpstr>
      <vt:lpstr>A Special Note for Teachers</vt:lpstr>
      <vt:lpstr>Students will Learn…</vt:lpstr>
      <vt:lpstr>Welcome to Cryptocurrencies!</vt:lpstr>
      <vt:lpstr>Welcome to Cryptocurrencies!</vt:lpstr>
      <vt:lpstr>Welcome to Cryptocurrencies!</vt:lpstr>
      <vt:lpstr>Welcome to Cryptocurrencies!</vt:lpstr>
      <vt:lpstr>DANGER, DANGER! Risks ahead </vt:lpstr>
      <vt:lpstr>DANGER, DANGER! Risks ahead </vt:lpstr>
      <vt:lpstr>DANGER, DANGER! Risks ahead </vt:lpstr>
      <vt:lpstr>StableCoin Examples </vt:lpstr>
      <vt:lpstr>Let’s Get Started: Using a Wallet </vt:lpstr>
      <vt:lpstr>Let’s Get Started: Using a Wallet</vt:lpstr>
      <vt:lpstr>Setting up a Wallet</vt:lpstr>
      <vt:lpstr>Reflection</vt:lpstr>
      <vt:lpstr>Resources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/>
  <cp:lastModifiedBy/>
  <cp:revision>29</cp:revision>
  <dcterms:created xsi:type="dcterms:W3CDTF">2011-06-06T13:23:04Z</dcterms:created>
  <dcterms:modified xsi:type="dcterms:W3CDTF">2023-03-21T20:07:10Z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Meredith Roberts</vt:lpwstr>
  </property>
  <property fmtid="{D5CDD505-2E9C-101B-9397-08002B2CF9AE}" pid="3" name="Order">
    <vt:lpwstr>935400.000000000</vt:lpwstr>
  </property>
  <property fmtid="{D5CDD505-2E9C-101B-9397-08002B2CF9AE}" pid="4" name="display_urn:schemas-microsoft-com:office:office#Author">
    <vt:lpwstr>Meredith Roberts</vt:lpwstr>
  </property>
  <property fmtid="{D5CDD505-2E9C-101B-9397-08002B2CF9AE}" pid="5" name="ContentTypeId">
    <vt:lpwstr>0x0101006F7E63EF2496EC4A8317235C224509C7</vt:lpwstr>
  </property>
  <property fmtid="{D5CDD505-2E9C-101B-9397-08002B2CF9AE}" pid="6" name="MediaServiceImageTags">
    <vt:lpwstr/>
  </property>
</Properties>
</file>