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3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57" r:id="rId6"/>
    <p:sldId id="269" r:id="rId7"/>
    <p:sldId id="258" r:id="rId8"/>
    <p:sldId id="259" r:id="rId9"/>
    <p:sldId id="264" r:id="rId10"/>
    <p:sldId id="263" r:id="rId11"/>
    <p:sldId id="262" r:id="rId12"/>
    <p:sldId id="260" r:id="rId13"/>
    <p:sldId id="261" r:id="rId14"/>
    <p:sldId id="266" r:id="rId15"/>
    <p:sldId id="265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fjsgEUfqOEpKf0QwhXEBVQ==" hashData="t2dlsxd66JGTiSklBb/SZWj8J4ImIPLDlthZnXSDa+/ZH/dAvRO0cQL4WukMUWJUxpuHonRaKinjMXT+xvnPO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E3A"/>
    <a:srgbClr val="005954"/>
    <a:srgbClr val="98BF1E"/>
    <a:srgbClr val="477E27"/>
    <a:srgbClr val="5C4A89"/>
    <a:srgbClr val="00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image" Target="../media/image170.png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A7FE7-E24E-4C6E-80D7-984810569421}" type="doc">
      <dgm:prSet loTypeId="urn:microsoft.com/office/officeart/2005/8/layout/default" loCatId="list" qsTypeId="urn:microsoft.com/office/officeart/2005/8/quickstyle/simple2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D33B9C23-D14A-4977-AD9D-6421F445D9D2}">
      <dgm:prSet/>
      <dgm:spPr/>
      <dgm:t>
        <a:bodyPr/>
        <a:lstStyle/>
        <a:p>
          <a:r>
            <a:rPr lang="en-US" dirty="0"/>
            <a:t>1.   A budget helps you predict cash flows and avoid surprises.</a:t>
          </a:r>
        </a:p>
      </dgm:t>
    </dgm:pt>
    <dgm:pt modelId="{89312B86-AB2B-4E18-A348-A377C849BC64}" type="parTrans" cxnId="{51E0D57E-67F1-4394-8D9C-526E2786F3E2}">
      <dgm:prSet/>
      <dgm:spPr/>
      <dgm:t>
        <a:bodyPr/>
        <a:lstStyle/>
        <a:p>
          <a:endParaRPr lang="en-US"/>
        </a:p>
      </dgm:t>
    </dgm:pt>
    <dgm:pt modelId="{A0435B75-B408-4FD9-A0A7-E9D22BA15142}" type="sibTrans" cxnId="{51E0D57E-67F1-4394-8D9C-526E2786F3E2}">
      <dgm:prSet/>
      <dgm:spPr/>
      <dgm:t>
        <a:bodyPr/>
        <a:lstStyle/>
        <a:p>
          <a:endParaRPr lang="en-US"/>
        </a:p>
      </dgm:t>
    </dgm:pt>
    <dgm:pt modelId="{F5604324-147A-4603-A5C6-563BF36889E1}">
      <dgm:prSet/>
      <dgm:spPr/>
      <dgm:t>
        <a:bodyPr/>
        <a:lstStyle/>
        <a:p>
          <a:r>
            <a:rPr lang="en-US" dirty="0"/>
            <a:t>2.   A budget shows your banker/investors how you plan to pay back a future loan.</a:t>
          </a:r>
        </a:p>
      </dgm:t>
    </dgm:pt>
    <dgm:pt modelId="{9EF654F8-0ECB-423C-8D99-FAF7252FDFCE}" type="parTrans" cxnId="{1C56EC9E-22EE-42DD-86D3-9275580E9F2A}">
      <dgm:prSet/>
      <dgm:spPr/>
      <dgm:t>
        <a:bodyPr/>
        <a:lstStyle/>
        <a:p>
          <a:endParaRPr lang="en-US"/>
        </a:p>
      </dgm:t>
    </dgm:pt>
    <dgm:pt modelId="{C1FBCFB1-DF1F-4A37-9ED2-2600AD9400FF}" type="sibTrans" cxnId="{1C56EC9E-22EE-42DD-86D3-9275580E9F2A}">
      <dgm:prSet/>
      <dgm:spPr/>
      <dgm:t>
        <a:bodyPr/>
        <a:lstStyle/>
        <a:p>
          <a:endParaRPr lang="en-US"/>
        </a:p>
      </dgm:t>
    </dgm:pt>
    <dgm:pt modelId="{79C32713-00F2-49E4-9AB1-13E4B548B57E}">
      <dgm:prSet/>
      <dgm:spPr/>
      <dgm:t>
        <a:bodyPr/>
        <a:lstStyle/>
        <a:p>
          <a:r>
            <a:rPr lang="en-US" dirty="0"/>
            <a:t>3.   A budget quickly highlights areas that need improvement.</a:t>
          </a:r>
        </a:p>
      </dgm:t>
    </dgm:pt>
    <dgm:pt modelId="{1BFF289B-DFC4-4D16-A17E-3B09E3B54ECC}" type="parTrans" cxnId="{F18A49B2-27DD-4EAF-BD62-8D81D19A890D}">
      <dgm:prSet/>
      <dgm:spPr/>
      <dgm:t>
        <a:bodyPr/>
        <a:lstStyle/>
        <a:p>
          <a:endParaRPr lang="en-US"/>
        </a:p>
      </dgm:t>
    </dgm:pt>
    <dgm:pt modelId="{0A146C0A-C31C-410E-AB12-B61CBE9D7CAE}" type="sibTrans" cxnId="{F18A49B2-27DD-4EAF-BD62-8D81D19A890D}">
      <dgm:prSet/>
      <dgm:spPr/>
      <dgm:t>
        <a:bodyPr/>
        <a:lstStyle/>
        <a:p>
          <a:endParaRPr lang="en-US"/>
        </a:p>
      </dgm:t>
    </dgm:pt>
    <dgm:pt modelId="{28BD535F-119A-48F7-8392-48B7927571CA}">
      <dgm:prSet/>
      <dgm:spPr/>
      <dgm:t>
        <a:bodyPr/>
        <a:lstStyle/>
        <a:p>
          <a:r>
            <a:rPr lang="en-US" dirty="0"/>
            <a:t>4.   A budget helps you keep your operations running smoothly.</a:t>
          </a:r>
        </a:p>
      </dgm:t>
    </dgm:pt>
    <dgm:pt modelId="{73661FFE-8D7A-4A82-8E38-F7B255038AD5}" type="parTrans" cxnId="{8DCE4001-5227-4CB5-9880-9CA4B833BE08}">
      <dgm:prSet/>
      <dgm:spPr/>
      <dgm:t>
        <a:bodyPr/>
        <a:lstStyle/>
        <a:p>
          <a:endParaRPr lang="en-US"/>
        </a:p>
      </dgm:t>
    </dgm:pt>
    <dgm:pt modelId="{C5D84E1A-A74C-4862-B241-D35E39F221F1}" type="sibTrans" cxnId="{8DCE4001-5227-4CB5-9880-9CA4B833BE08}">
      <dgm:prSet/>
      <dgm:spPr/>
      <dgm:t>
        <a:bodyPr/>
        <a:lstStyle/>
        <a:p>
          <a:endParaRPr lang="en-US"/>
        </a:p>
      </dgm:t>
    </dgm:pt>
    <dgm:pt modelId="{6408BB5B-06F1-4F3E-A6C1-22FF59A42248}">
      <dgm:prSet/>
      <dgm:spPr/>
      <dgm:t>
        <a:bodyPr/>
        <a:lstStyle/>
        <a:p>
          <a:r>
            <a:rPr lang="en-US" dirty="0"/>
            <a:t>5.   A budget helps you project the future and take actionable steps.</a:t>
          </a:r>
        </a:p>
      </dgm:t>
    </dgm:pt>
    <dgm:pt modelId="{83B985D6-5583-4792-861A-1A41BC9AFFE8}" type="parTrans" cxnId="{BD572DE3-72B5-484A-A10C-62C32156775A}">
      <dgm:prSet/>
      <dgm:spPr/>
      <dgm:t>
        <a:bodyPr/>
        <a:lstStyle/>
        <a:p>
          <a:endParaRPr lang="en-US"/>
        </a:p>
      </dgm:t>
    </dgm:pt>
    <dgm:pt modelId="{274FE1A6-4490-4F96-AA6F-349EC62FCD51}" type="sibTrans" cxnId="{BD572DE3-72B5-484A-A10C-62C32156775A}">
      <dgm:prSet/>
      <dgm:spPr/>
      <dgm:t>
        <a:bodyPr/>
        <a:lstStyle/>
        <a:p>
          <a:endParaRPr lang="en-US"/>
        </a:p>
      </dgm:t>
    </dgm:pt>
    <dgm:pt modelId="{41FC8675-91AD-4A58-9527-A8F7F4E809A4}" type="pres">
      <dgm:prSet presAssocID="{DBFA7FE7-E24E-4C6E-80D7-984810569421}" presName="diagram" presStyleCnt="0">
        <dgm:presLayoutVars>
          <dgm:dir/>
          <dgm:resizeHandles val="exact"/>
        </dgm:presLayoutVars>
      </dgm:prSet>
      <dgm:spPr/>
    </dgm:pt>
    <dgm:pt modelId="{398A341E-6A16-4DAA-9E7F-DA52C661CFD2}" type="pres">
      <dgm:prSet presAssocID="{D33B9C23-D14A-4977-AD9D-6421F445D9D2}" presName="node" presStyleLbl="node1" presStyleIdx="0" presStyleCnt="5">
        <dgm:presLayoutVars>
          <dgm:bulletEnabled val="1"/>
        </dgm:presLayoutVars>
      </dgm:prSet>
      <dgm:spPr/>
    </dgm:pt>
    <dgm:pt modelId="{D85BBE07-603D-4C63-A9FF-8296A191BE59}" type="pres">
      <dgm:prSet presAssocID="{A0435B75-B408-4FD9-A0A7-E9D22BA15142}" presName="sibTrans" presStyleCnt="0"/>
      <dgm:spPr/>
    </dgm:pt>
    <dgm:pt modelId="{AFF34625-E291-43D6-8808-5457B4C3542E}" type="pres">
      <dgm:prSet presAssocID="{F5604324-147A-4603-A5C6-563BF36889E1}" presName="node" presStyleLbl="node1" presStyleIdx="1" presStyleCnt="5">
        <dgm:presLayoutVars>
          <dgm:bulletEnabled val="1"/>
        </dgm:presLayoutVars>
      </dgm:prSet>
      <dgm:spPr/>
    </dgm:pt>
    <dgm:pt modelId="{9CBF0166-157C-4630-AE81-8DBB717E5335}" type="pres">
      <dgm:prSet presAssocID="{C1FBCFB1-DF1F-4A37-9ED2-2600AD9400FF}" presName="sibTrans" presStyleCnt="0"/>
      <dgm:spPr/>
    </dgm:pt>
    <dgm:pt modelId="{EF73486B-A6A4-4ABE-87FE-2A066426289A}" type="pres">
      <dgm:prSet presAssocID="{79C32713-00F2-49E4-9AB1-13E4B548B57E}" presName="node" presStyleLbl="node1" presStyleIdx="2" presStyleCnt="5">
        <dgm:presLayoutVars>
          <dgm:bulletEnabled val="1"/>
        </dgm:presLayoutVars>
      </dgm:prSet>
      <dgm:spPr/>
    </dgm:pt>
    <dgm:pt modelId="{F8227005-486B-4144-B36C-AA789E3EA5AB}" type="pres">
      <dgm:prSet presAssocID="{0A146C0A-C31C-410E-AB12-B61CBE9D7CAE}" presName="sibTrans" presStyleCnt="0"/>
      <dgm:spPr/>
    </dgm:pt>
    <dgm:pt modelId="{BB2736C0-5960-4CFA-BEF5-7BAC249D3E04}" type="pres">
      <dgm:prSet presAssocID="{28BD535F-119A-48F7-8392-48B7927571CA}" presName="node" presStyleLbl="node1" presStyleIdx="3" presStyleCnt="5">
        <dgm:presLayoutVars>
          <dgm:bulletEnabled val="1"/>
        </dgm:presLayoutVars>
      </dgm:prSet>
      <dgm:spPr/>
    </dgm:pt>
    <dgm:pt modelId="{62A69614-0497-4DEE-A0B2-3E40B9DEC916}" type="pres">
      <dgm:prSet presAssocID="{C5D84E1A-A74C-4862-B241-D35E39F221F1}" presName="sibTrans" presStyleCnt="0"/>
      <dgm:spPr/>
    </dgm:pt>
    <dgm:pt modelId="{E46328DA-EC30-4EC9-84B1-3ABDADFD7FDC}" type="pres">
      <dgm:prSet presAssocID="{6408BB5B-06F1-4F3E-A6C1-22FF59A42248}" presName="node" presStyleLbl="node1" presStyleIdx="4" presStyleCnt="5">
        <dgm:presLayoutVars>
          <dgm:bulletEnabled val="1"/>
        </dgm:presLayoutVars>
      </dgm:prSet>
      <dgm:spPr/>
    </dgm:pt>
  </dgm:ptLst>
  <dgm:cxnLst>
    <dgm:cxn modelId="{8DCE4001-5227-4CB5-9880-9CA4B833BE08}" srcId="{DBFA7FE7-E24E-4C6E-80D7-984810569421}" destId="{28BD535F-119A-48F7-8392-48B7927571CA}" srcOrd="3" destOrd="0" parTransId="{73661FFE-8D7A-4A82-8E38-F7B255038AD5}" sibTransId="{C5D84E1A-A74C-4862-B241-D35E39F221F1}"/>
    <dgm:cxn modelId="{0A171B44-3426-4C8B-9C1C-650DAC34E38E}" type="presOf" srcId="{79C32713-00F2-49E4-9AB1-13E4B548B57E}" destId="{EF73486B-A6A4-4ABE-87FE-2A066426289A}" srcOrd="0" destOrd="0" presId="urn:microsoft.com/office/officeart/2005/8/layout/default"/>
    <dgm:cxn modelId="{51E0D57E-67F1-4394-8D9C-526E2786F3E2}" srcId="{DBFA7FE7-E24E-4C6E-80D7-984810569421}" destId="{D33B9C23-D14A-4977-AD9D-6421F445D9D2}" srcOrd="0" destOrd="0" parTransId="{89312B86-AB2B-4E18-A348-A377C849BC64}" sibTransId="{A0435B75-B408-4FD9-A0A7-E9D22BA15142}"/>
    <dgm:cxn modelId="{3E7A5B85-8FCB-4185-8DEE-89C4FF9BB1B5}" type="presOf" srcId="{D33B9C23-D14A-4977-AD9D-6421F445D9D2}" destId="{398A341E-6A16-4DAA-9E7F-DA52C661CFD2}" srcOrd="0" destOrd="0" presId="urn:microsoft.com/office/officeart/2005/8/layout/default"/>
    <dgm:cxn modelId="{1C56EC9E-22EE-42DD-86D3-9275580E9F2A}" srcId="{DBFA7FE7-E24E-4C6E-80D7-984810569421}" destId="{F5604324-147A-4603-A5C6-563BF36889E1}" srcOrd="1" destOrd="0" parTransId="{9EF654F8-0ECB-423C-8D99-FAF7252FDFCE}" sibTransId="{C1FBCFB1-DF1F-4A37-9ED2-2600AD9400FF}"/>
    <dgm:cxn modelId="{F18A49B2-27DD-4EAF-BD62-8D81D19A890D}" srcId="{DBFA7FE7-E24E-4C6E-80D7-984810569421}" destId="{79C32713-00F2-49E4-9AB1-13E4B548B57E}" srcOrd="2" destOrd="0" parTransId="{1BFF289B-DFC4-4D16-A17E-3B09E3B54ECC}" sibTransId="{0A146C0A-C31C-410E-AB12-B61CBE9D7CAE}"/>
    <dgm:cxn modelId="{E475DAD7-CF91-4386-8176-BC7D2E544498}" type="presOf" srcId="{6408BB5B-06F1-4F3E-A6C1-22FF59A42248}" destId="{E46328DA-EC30-4EC9-84B1-3ABDADFD7FDC}" srcOrd="0" destOrd="0" presId="urn:microsoft.com/office/officeart/2005/8/layout/default"/>
    <dgm:cxn modelId="{84A0FDDF-6125-439B-B9E5-84BEFC85FCEF}" type="presOf" srcId="{DBFA7FE7-E24E-4C6E-80D7-984810569421}" destId="{41FC8675-91AD-4A58-9527-A8F7F4E809A4}" srcOrd="0" destOrd="0" presId="urn:microsoft.com/office/officeart/2005/8/layout/default"/>
    <dgm:cxn modelId="{B7DA26E3-5908-4F5E-903E-4582445BA827}" type="presOf" srcId="{F5604324-147A-4603-A5C6-563BF36889E1}" destId="{AFF34625-E291-43D6-8808-5457B4C3542E}" srcOrd="0" destOrd="0" presId="urn:microsoft.com/office/officeart/2005/8/layout/default"/>
    <dgm:cxn modelId="{BD572DE3-72B5-484A-A10C-62C32156775A}" srcId="{DBFA7FE7-E24E-4C6E-80D7-984810569421}" destId="{6408BB5B-06F1-4F3E-A6C1-22FF59A42248}" srcOrd="4" destOrd="0" parTransId="{83B985D6-5583-4792-861A-1A41BC9AFFE8}" sibTransId="{274FE1A6-4490-4F96-AA6F-349EC62FCD51}"/>
    <dgm:cxn modelId="{5F5CDEE9-1066-4766-85A1-3EEE429427AA}" type="presOf" srcId="{28BD535F-119A-48F7-8392-48B7927571CA}" destId="{BB2736C0-5960-4CFA-BEF5-7BAC249D3E04}" srcOrd="0" destOrd="0" presId="urn:microsoft.com/office/officeart/2005/8/layout/default"/>
    <dgm:cxn modelId="{3CF0C325-6D49-4B5F-AB8F-45AE38E7EA9D}" type="presParOf" srcId="{41FC8675-91AD-4A58-9527-A8F7F4E809A4}" destId="{398A341E-6A16-4DAA-9E7F-DA52C661CFD2}" srcOrd="0" destOrd="0" presId="urn:microsoft.com/office/officeart/2005/8/layout/default"/>
    <dgm:cxn modelId="{E88C853D-F0D0-49CB-8CCA-24B62984C2BA}" type="presParOf" srcId="{41FC8675-91AD-4A58-9527-A8F7F4E809A4}" destId="{D85BBE07-603D-4C63-A9FF-8296A191BE59}" srcOrd="1" destOrd="0" presId="urn:microsoft.com/office/officeart/2005/8/layout/default"/>
    <dgm:cxn modelId="{9998E02D-D049-4BAB-AEEB-92ED9723EBC8}" type="presParOf" srcId="{41FC8675-91AD-4A58-9527-A8F7F4E809A4}" destId="{AFF34625-E291-43D6-8808-5457B4C3542E}" srcOrd="2" destOrd="0" presId="urn:microsoft.com/office/officeart/2005/8/layout/default"/>
    <dgm:cxn modelId="{3FDEE05E-3975-4042-A3DB-DECD8CC1C94E}" type="presParOf" srcId="{41FC8675-91AD-4A58-9527-A8F7F4E809A4}" destId="{9CBF0166-157C-4630-AE81-8DBB717E5335}" srcOrd="3" destOrd="0" presId="urn:microsoft.com/office/officeart/2005/8/layout/default"/>
    <dgm:cxn modelId="{6A876F0E-3604-45D3-B295-747AC038B8BE}" type="presParOf" srcId="{41FC8675-91AD-4A58-9527-A8F7F4E809A4}" destId="{EF73486B-A6A4-4ABE-87FE-2A066426289A}" srcOrd="4" destOrd="0" presId="urn:microsoft.com/office/officeart/2005/8/layout/default"/>
    <dgm:cxn modelId="{6CF17B6C-E532-42BE-856E-8AF71B8731D2}" type="presParOf" srcId="{41FC8675-91AD-4A58-9527-A8F7F4E809A4}" destId="{F8227005-486B-4144-B36C-AA789E3EA5AB}" srcOrd="5" destOrd="0" presId="urn:microsoft.com/office/officeart/2005/8/layout/default"/>
    <dgm:cxn modelId="{1251905C-F5AA-4853-9E23-B03C31C360F8}" type="presParOf" srcId="{41FC8675-91AD-4A58-9527-A8F7F4E809A4}" destId="{BB2736C0-5960-4CFA-BEF5-7BAC249D3E04}" srcOrd="6" destOrd="0" presId="urn:microsoft.com/office/officeart/2005/8/layout/default"/>
    <dgm:cxn modelId="{B42CE920-F53A-4731-9AB1-707A3FEC3B33}" type="presParOf" srcId="{41FC8675-91AD-4A58-9527-A8F7F4E809A4}" destId="{62A69614-0497-4DEE-A0B2-3E40B9DEC916}" srcOrd="7" destOrd="0" presId="urn:microsoft.com/office/officeart/2005/8/layout/default"/>
    <dgm:cxn modelId="{07B6B92E-B10E-439D-9ADE-FED6FB494C08}" type="presParOf" srcId="{41FC8675-91AD-4A58-9527-A8F7F4E809A4}" destId="{E46328DA-EC30-4EC9-84B1-3ABDADFD7FD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29FE8A-5A7F-497D-9A7C-892F99B4C00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1DD546F-259E-4444-9F21-9E8A11997079}">
      <dgm:prSet/>
      <dgm:spPr/>
      <dgm:t>
        <a:bodyPr/>
        <a:lstStyle/>
        <a:p>
          <a:r>
            <a:rPr lang="en-US" dirty="0"/>
            <a:t>Business budgets should be “balanced”, </a:t>
          </a:r>
        </a:p>
      </dgm:t>
    </dgm:pt>
    <dgm:pt modelId="{888C8BA5-1522-49CC-A4CA-48E9959A0CAB}" type="parTrans" cxnId="{26DE16B2-B1C7-4316-9F93-2B7DF31D14C7}">
      <dgm:prSet/>
      <dgm:spPr/>
      <dgm:t>
        <a:bodyPr/>
        <a:lstStyle/>
        <a:p>
          <a:endParaRPr lang="en-US"/>
        </a:p>
      </dgm:t>
    </dgm:pt>
    <dgm:pt modelId="{C5B371F4-3E18-41B6-B6FF-AF5FDCAA34AD}" type="sibTrans" cxnId="{26DE16B2-B1C7-4316-9F93-2B7DF31D14C7}">
      <dgm:prSet/>
      <dgm:spPr/>
      <dgm:t>
        <a:bodyPr/>
        <a:lstStyle/>
        <a:p>
          <a:endParaRPr lang="en-US"/>
        </a:p>
      </dgm:t>
    </dgm:pt>
    <dgm:pt modelId="{5E7FA533-0AD9-4394-9E2E-EF13F7AF5F47}">
      <dgm:prSet/>
      <dgm:spPr/>
      <dgm:t>
        <a:bodyPr/>
        <a:lstStyle/>
        <a:p>
          <a:r>
            <a:rPr lang="en-US" dirty="0"/>
            <a:t>Budgets should include revenue and expenses </a:t>
          </a:r>
        </a:p>
      </dgm:t>
    </dgm:pt>
    <dgm:pt modelId="{9AE3A8D6-BEBC-4AC9-994E-24459DA754AA}" type="parTrans" cxnId="{379114CD-1C24-4717-9C1A-EC1040D5DFA4}">
      <dgm:prSet/>
      <dgm:spPr/>
      <dgm:t>
        <a:bodyPr/>
        <a:lstStyle/>
        <a:p>
          <a:endParaRPr lang="en-US"/>
        </a:p>
      </dgm:t>
    </dgm:pt>
    <dgm:pt modelId="{B6298D95-D59F-4B62-8F5F-2C76E0E5B0AA}" type="sibTrans" cxnId="{379114CD-1C24-4717-9C1A-EC1040D5DFA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CF4816B-879F-4AB3-ABAC-D90635E1D8F4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𝑅𝑒𝑣𝑒𝑛𝑢𝑒𝑠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𝐸𝑥𝑝𝑒𝑛𝑠𝑒𝑠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𝑃𝑟𝑜𝑓𝑖𝑡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1CF4816B-879F-4AB3-ABAC-D90635E1D8F4}">
          <dgm:prSet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𝑅𝑒𝑣𝑒𝑛𝑢𝑒𝑠 </a:t>
              </a:r>
              <a:r>
                <a:rPr lang="en-US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−𝐸𝑥𝑝𝑒𝑛𝑠𝑒𝑠=𝑃𝑟𝑜𝑓𝑖𝑡</a:t>
              </a:r>
              <a:endParaRPr lang="en-US" dirty="0"/>
            </a:p>
          </dgm:t>
        </dgm:pt>
      </mc:Fallback>
    </mc:AlternateContent>
    <dgm:pt modelId="{8CA29394-7EAD-4DA4-81E4-624523338EDF}" type="parTrans" cxnId="{EB223CD4-5030-4105-8938-603760956B21}">
      <dgm:prSet/>
      <dgm:spPr/>
      <dgm:t>
        <a:bodyPr/>
        <a:lstStyle/>
        <a:p>
          <a:endParaRPr lang="en-US"/>
        </a:p>
      </dgm:t>
    </dgm:pt>
    <dgm:pt modelId="{CA8168F6-FF56-4DDF-8538-9F4E6E03411B}" type="sibTrans" cxnId="{EB223CD4-5030-4105-8938-603760956B21}">
      <dgm:prSet/>
      <dgm:spPr/>
      <dgm:t>
        <a:bodyPr/>
        <a:lstStyle/>
        <a:p>
          <a:endParaRPr lang="en-US"/>
        </a:p>
      </dgm:t>
    </dgm:pt>
    <dgm:pt modelId="{962D4F73-DB76-4082-A95F-24D63C37F15B}">
      <dgm:prSet/>
      <dgm:spPr/>
      <dgm:t>
        <a:bodyPr/>
        <a:lstStyle/>
        <a:p>
          <a:r>
            <a:rPr lang="en-US" dirty="0"/>
            <a:t>Income &amp; Revenue examples: profit, sales, etc.</a:t>
          </a:r>
        </a:p>
      </dgm:t>
    </dgm:pt>
    <dgm:pt modelId="{5ACCBF1E-81BA-4D99-A7F2-290301BFD40A}" type="parTrans" cxnId="{37C0BDBE-7997-4BF4-8302-E864085C4C04}">
      <dgm:prSet/>
      <dgm:spPr/>
      <dgm:t>
        <a:bodyPr/>
        <a:lstStyle/>
        <a:p>
          <a:endParaRPr lang="en-US"/>
        </a:p>
      </dgm:t>
    </dgm:pt>
    <dgm:pt modelId="{8607C72F-5F2F-4C49-A2EE-5CAAF9933652}" type="sibTrans" cxnId="{37C0BDBE-7997-4BF4-8302-E864085C4C04}">
      <dgm:prSet/>
      <dgm:spPr/>
      <dgm:t>
        <a:bodyPr/>
        <a:lstStyle/>
        <a:p>
          <a:endParaRPr lang="en-US"/>
        </a:p>
      </dgm:t>
    </dgm:pt>
    <dgm:pt modelId="{2D6817A8-CFE9-46A4-ACBB-D96FBC8FD622}">
      <dgm:prSet/>
      <dgm:spPr/>
      <dgm:t>
        <a:bodyPr/>
        <a:lstStyle/>
        <a:p>
          <a:pPr rtl="0"/>
          <a:r>
            <a:rPr lang="en-US"/>
            <a:t>Expense examples:  salaries, materials used and purchased, cost to rent space, advertising, payment methods etc.</a:t>
          </a:r>
        </a:p>
      </dgm:t>
    </dgm:pt>
    <dgm:pt modelId="{8BA7ACFA-0887-45E7-B1AB-0E107687F780}" type="parTrans" cxnId="{AC34B5AE-FE17-43D9-9FA8-2A2BECB2FDF2}">
      <dgm:prSet/>
      <dgm:spPr/>
      <dgm:t>
        <a:bodyPr/>
        <a:lstStyle/>
        <a:p>
          <a:endParaRPr lang="en-US"/>
        </a:p>
      </dgm:t>
    </dgm:pt>
    <dgm:pt modelId="{8E3B6C65-0D1E-4E4A-A071-96192AC8CDF4}" type="sibTrans" cxnId="{AC34B5AE-FE17-43D9-9FA8-2A2BECB2FDF2}">
      <dgm:prSet/>
      <dgm:spPr/>
      <dgm:t>
        <a:bodyPr/>
        <a:lstStyle/>
        <a:p>
          <a:endParaRPr lang="en-US"/>
        </a:p>
      </dgm:t>
    </dgm:pt>
    <dgm:pt modelId="{41D402C2-5159-464B-8164-62192FC119DC}" type="pres">
      <dgm:prSet presAssocID="{B329FE8A-5A7F-497D-9A7C-892F99B4C007}" presName="root" presStyleCnt="0">
        <dgm:presLayoutVars>
          <dgm:dir/>
          <dgm:resizeHandles val="exact"/>
        </dgm:presLayoutVars>
      </dgm:prSet>
      <dgm:spPr/>
    </dgm:pt>
    <dgm:pt modelId="{20830907-BBA6-42B2-A397-6AF8BFB1FE93}" type="pres">
      <dgm:prSet presAssocID="{A1DD546F-259E-4444-9F21-9E8A11997079}" presName="compNode" presStyleCnt="0"/>
      <dgm:spPr/>
    </dgm:pt>
    <dgm:pt modelId="{F0ED254F-08D7-466F-9C76-A8F956C7523E}" type="pres">
      <dgm:prSet presAssocID="{A1DD546F-259E-4444-9F21-9E8A11997079}" presName="bgRect" presStyleLbl="bgShp" presStyleIdx="0" presStyleCnt="3"/>
      <dgm:spPr/>
    </dgm:pt>
    <dgm:pt modelId="{A6157733-2334-4884-A934-A20C6A4F706A}" type="pres">
      <dgm:prSet presAssocID="{A1DD546F-259E-4444-9F21-9E8A1199707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19060D9-D12A-4C21-921A-352C6C62D3C1}" type="pres">
      <dgm:prSet presAssocID="{A1DD546F-259E-4444-9F21-9E8A11997079}" presName="spaceRect" presStyleCnt="0"/>
      <dgm:spPr/>
    </dgm:pt>
    <dgm:pt modelId="{6388F760-0552-4FF0-A556-60295DFE011B}" type="pres">
      <dgm:prSet presAssocID="{A1DD546F-259E-4444-9F21-9E8A11997079}" presName="parTx" presStyleLbl="revTx" presStyleIdx="0" presStyleCnt="4">
        <dgm:presLayoutVars>
          <dgm:chMax val="0"/>
          <dgm:chPref val="0"/>
        </dgm:presLayoutVars>
      </dgm:prSet>
      <dgm:spPr/>
    </dgm:pt>
    <dgm:pt modelId="{84810D2B-9159-4774-8B43-D12F365C27D1}" type="pres">
      <dgm:prSet presAssocID="{A1DD546F-259E-4444-9F21-9E8A11997079}" presName="desTx" presStyleLbl="revTx" presStyleIdx="1" presStyleCnt="4">
        <dgm:presLayoutVars/>
      </dgm:prSet>
      <dgm:spPr/>
    </dgm:pt>
    <dgm:pt modelId="{A314D60B-05C8-44B8-85D4-FAE9A299A604}" type="pres">
      <dgm:prSet presAssocID="{C5B371F4-3E18-41B6-B6FF-AF5FDCAA34AD}" presName="sibTrans" presStyleCnt="0"/>
      <dgm:spPr/>
    </dgm:pt>
    <dgm:pt modelId="{F683EADF-6A22-4082-B83E-6E4BF18633EA}" type="pres">
      <dgm:prSet presAssocID="{962D4F73-DB76-4082-A95F-24D63C37F15B}" presName="compNode" presStyleCnt="0"/>
      <dgm:spPr/>
    </dgm:pt>
    <dgm:pt modelId="{37BC5ED8-607A-4BA1-8127-F0FE7624CFEC}" type="pres">
      <dgm:prSet presAssocID="{962D4F73-DB76-4082-A95F-24D63C37F15B}" presName="bgRect" presStyleLbl="bgShp" presStyleIdx="1" presStyleCnt="3"/>
      <dgm:spPr/>
    </dgm:pt>
    <dgm:pt modelId="{89C2A8D0-648F-4690-8692-6F00A0D54A3C}" type="pres">
      <dgm:prSet presAssocID="{962D4F73-DB76-4082-A95F-24D63C37F1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17C09C6-AEED-4D9B-BB06-569263C68B49}" type="pres">
      <dgm:prSet presAssocID="{962D4F73-DB76-4082-A95F-24D63C37F15B}" presName="spaceRect" presStyleCnt="0"/>
      <dgm:spPr/>
    </dgm:pt>
    <dgm:pt modelId="{617DC66C-7AE6-4BD7-9AF7-583E517943D9}" type="pres">
      <dgm:prSet presAssocID="{962D4F73-DB76-4082-A95F-24D63C37F15B}" presName="parTx" presStyleLbl="revTx" presStyleIdx="2" presStyleCnt="4">
        <dgm:presLayoutVars>
          <dgm:chMax val="0"/>
          <dgm:chPref val="0"/>
        </dgm:presLayoutVars>
      </dgm:prSet>
      <dgm:spPr/>
    </dgm:pt>
    <dgm:pt modelId="{5322BA32-B5DD-4101-9935-5DF496C446FC}" type="pres">
      <dgm:prSet presAssocID="{8607C72F-5F2F-4C49-A2EE-5CAAF9933652}" presName="sibTrans" presStyleCnt="0"/>
      <dgm:spPr/>
    </dgm:pt>
    <dgm:pt modelId="{431044BA-3C86-42B8-B850-C93CE4C123CD}" type="pres">
      <dgm:prSet presAssocID="{2D6817A8-CFE9-46A4-ACBB-D96FBC8FD622}" presName="compNode" presStyleCnt="0"/>
      <dgm:spPr/>
    </dgm:pt>
    <dgm:pt modelId="{471D41EE-4558-4720-9B82-EE5D15691E55}" type="pres">
      <dgm:prSet presAssocID="{2D6817A8-CFE9-46A4-ACBB-D96FBC8FD622}" presName="bgRect" presStyleLbl="bgShp" presStyleIdx="2" presStyleCnt="3"/>
      <dgm:spPr/>
    </dgm:pt>
    <dgm:pt modelId="{3E9838D7-9866-40EC-981A-17908A121D77}" type="pres">
      <dgm:prSet presAssocID="{2D6817A8-CFE9-46A4-ACBB-D96FBC8FD62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B177BFCA-BB59-4DBA-B5BA-FA3F1143A4C6}" type="pres">
      <dgm:prSet presAssocID="{2D6817A8-CFE9-46A4-ACBB-D96FBC8FD622}" presName="spaceRect" presStyleCnt="0"/>
      <dgm:spPr/>
    </dgm:pt>
    <dgm:pt modelId="{0882E922-B0E3-4C80-A551-A25B2B9D672E}" type="pres">
      <dgm:prSet presAssocID="{2D6817A8-CFE9-46A4-ACBB-D96FBC8FD62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2E30217-0A69-4055-96A1-90C89C89683D}" type="presOf" srcId="{B329FE8A-5A7F-497D-9A7C-892F99B4C007}" destId="{41D402C2-5159-464B-8164-62192FC119DC}" srcOrd="0" destOrd="0" presId="urn:microsoft.com/office/officeart/2018/2/layout/IconVerticalSolidList"/>
    <dgm:cxn modelId="{B48F7920-0197-4C39-9E44-33E46633EA77}" type="presOf" srcId="{962D4F73-DB76-4082-A95F-24D63C37F15B}" destId="{617DC66C-7AE6-4BD7-9AF7-583E517943D9}" srcOrd="0" destOrd="0" presId="urn:microsoft.com/office/officeart/2018/2/layout/IconVerticalSolidList"/>
    <dgm:cxn modelId="{B67B6A30-937A-4663-8310-E8356B5897C6}" type="presOf" srcId="{1CF4816B-879F-4AB3-ABAC-D90635E1D8F4}" destId="{84810D2B-9159-4774-8B43-D12F365C27D1}" srcOrd="0" destOrd="1" presId="urn:microsoft.com/office/officeart/2018/2/layout/IconVerticalSolidList"/>
    <dgm:cxn modelId="{6626AE8A-CBC5-413C-A4F3-6B65E413A2F0}" type="presOf" srcId="{A1DD546F-259E-4444-9F21-9E8A11997079}" destId="{6388F760-0552-4FF0-A556-60295DFE011B}" srcOrd="0" destOrd="0" presId="urn:microsoft.com/office/officeart/2018/2/layout/IconVerticalSolidList"/>
    <dgm:cxn modelId="{03E87191-2C2E-418B-89C6-DB273F1078EF}" type="presOf" srcId="{2D6817A8-CFE9-46A4-ACBB-D96FBC8FD622}" destId="{0882E922-B0E3-4C80-A551-A25B2B9D672E}" srcOrd="0" destOrd="0" presId="urn:microsoft.com/office/officeart/2018/2/layout/IconVerticalSolidList"/>
    <dgm:cxn modelId="{AC34B5AE-FE17-43D9-9FA8-2A2BECB2FDF2}" srcId="{B329FE8A-5A7F-497D-9A7C-892F99B4C007}" destId="{2D6817A8-CFE9-46A4-ACBB-D96FBC8FD622}" srcOrd="2" destOrd="0" parTransId="{8BA7ACFA-0887-45E7-B1AB-0E107687F780}" sibTransId="{8E3B6C65-0D1E-4E4A-A071-96192AC8CDF4}"/>
    <dgm:cxn modelId="{26DE16B2-B1C7-4316-9F93-2B7DF31D14C7}" srcId="{B329FE8A-5A7F-497D-9A7C-892F99B4C007}" destId="{A1DD546F-259E-4444-9F21-9E8A11997079}" srcOrd="0" destOrd="0" parTransId="{888C8BA5-1522-49CC-A4CA-48E9959A0CAB}" sibTransId="{C5B371F4-3E18-41B6-B6FF-AF5FDCAA34AD}"/>
    <dgm:cxn modelId="{37C0BDBE-7997-4BF4-8302-E864085C4C04}" srcId="{B329FE8A-5A7F-497D-9A7C-892F99B4C007}" destId="{962D4F73-DB76-4082-A95F-24D63C37F15B}" srcOrd="1" destOrd="0" parTransId="{5ACCBF1E-81BA-4D99-A7F2-290301BFD40A}" sibTransId="{8607C72F-5F2F-4C49-A2EE-5CAAF9933652}"/>
    <dgm:cxn modelId="{379114CD-1C24-4717-9C1A-EC1040D5DFA4}" srcId="{A1DD546F-259E-4444-9F21-9E8A11997079}" destId="{5E7FA533-0AD9-4394-9E2E-EF13F7AF5F47}" srcOrd="0" destOrd="0" parTransId="{9AE3A8D6-BEBC-4AC9-994E-24459DA754AA}" sibTransId="{B6298D95-D59F-4B62-8F5F-2C76E0E5B0AA}"/>
    <dgm:cxn modelId="{EB223CD4-5030-4105-8938-603760956B21}" srcId="{A1DD546F-259E-4444-9F21-9E8A11997079}" destId="{1CF4816B-879F-4AB3-ABAC-D90635E1D8F4}" srcOrd="1" destOrd="0" parTransId="{8CA29394-7EAD-4DA4-81E4-624523338EDF}" sibTransId="{CA8168F6-FF56-4DDF-8538-9F4E6E03411B}"/>
    <dgm:cxn modelId="{F3E98FEB-1054-4C37-B15B-F2E52CD5D640}" type="presOf" srcId="{5E7FA533-0AD9-4394-9E2E-EF13F7AF5F47}" destId="{84810D2B-9159-4774-8B43-D12F365C27D1}" srcOrd="0" destOrd="0" presId="urn:microsoft.com/office/officeart/2018/2/layout/IconVerticalSolidList"/>
    <dgm:cxn modelId="{47172039-51A3-4D2F-90C4-375ED338A32D}" type="presParOf" srcId="{41D402C2-5159-464B-8164-62192FC119DC}" destId="{20830907-BBA6-42B2-A397-6AF8BFB1FE93}" srcOrd="0" destOrd="0" presId="urn:microsoft.com/office/officeart/2018/2/layout/IconVerticalSolidList"/>
    <dgm:cxn modelId="{D616534F-13B0-4959-B3ED-C79ADBAC381B}" type="presParOf" srcId="{20830907-BBA6-42B2-A397-6AF8BFB1FE93}" destId="{F0ED254F-08D7-466F-9C76-A8F956C7523E}" srcOrd="0" destOrd="0" presId="urn:microsoft.com/office/officeart/2018/2/layout/IconVerticalSolidList"/>
    <dgm:cxn modelId="{24D7B0F5-7C44-448F-AEC8-10FBAB5F4EE8}" type="presParOf" srcId="{20830907-BBA6-42B2-A397-6AF8BFB1FE93}" destId="{A6157733-2334-4884-A934-A20C6A4F706A}" srcOrd="1" destOrd="0" presId="urn:microsoft.com/office/officeart/2018/2/layout/IconVerticalSolidList"/>
    <dgm:cxn modelId="{829FE18E-B442-416D-8B28-2C7E13F9ED08}" type="presParOf" srcId="{20830907-BBA6-42B2-A397-6AF8BFB1FE93}" destId="{719060D9-D12A-4C21-921A-352C6C62D3C1}" srcOrd="2" destOrd="0" presId="urn:microsoft.com/office/officeart/2018/2/layout/IconVerticalSolidList"/>
    <dgm:cxn modelId="{62409346-0634-4AFA-BAAB-E1BE6E870BC6}" type="presParOf" srcId="{20830907-BBA6-42B2-A397-6AF8BFB1FE93}" destId="{6388F760-0552-4FF0-A556-60295DFE011B}" srcOrd="3" destOrd="0" presId="urn:microsoft.com/office/officeart/2018/2/layout/IconVerticalSolidList"/>
    <dgm:cxn modelId="{AFC85EBF-2675-4CB6-836C-8CF266FCD1D9}" type="presParOf" srcId="{20830907-BBA6-42B2-A397-6AF8BFB1FE93}" destId="{84810D2B-9159-4774-8B43-D12F365C27D1}" srcOrd="4" destOrd="0" presId="urn:microsoft.com/office/officeart/2018/2/layout/IconVerticalSolidList"/>
    <dgm:cxn modelId="{66AD8228-0D4A-44E9-9F88-E7CC28448A1B}" type="presParOf" srcId="{41D402C2-5159-464B-8164-62192FC119DC}" destId="{A314D60B-05C8-44B8-85D4-FAE9A299A604}" srcOrd="1" destOrd="0" presId="urn:microsoft.com/office/officeart/2018/2/layout/IconVerticalSolidList"/>
    <dgm:cxn modelId="{EB62FCBD-7D63-4779-A8EF-5A1462DD4CF6}" type="presParOf" srcId="{41D402C2-5159-464B-8164-62192FC119DC}" destId="{F683EADF-6A22-4082-B83E-6E4BF18633EA}" srcOrd="2" destOrd="0" presId="urn:microsoft.com/office/officeart/2018/2/layout/IconVerticalSolidList"/>
    <dgm:cxn modelId="{A34BF2BD-C968-4331-B6F5-7D2C0FEDE6BF}" type="presParOf" srcId="{F683EADF-6A22-4082-B83E-6E4BF18633EA}" destId="{37BC5ED8-607A-4BA1-8127-F0FE7624CFEC}" srcOrd="0" destOrd="0" presId="urn:microsoft.com/office/officeart/2018/2/layout/IconVerticalSolidList"/>
    <dgm:cxn modelId="{AEEF5849-D320-41AA-9A0B-4D83A68F8F7B}" type="presParOf" srcId="{F683EADF-6A22-4082-B83E-6E4BF18633EA}" destId="{89C2A8D0-648F-4690-8692-6F00A0D54A3C}" srcOrd="1" destOrd="0" presId="urn:microsoft.com/office/officeart/2018/2/layout/IconVerticalSolidList"/>
    <dgm:cxn modelId="{FF117700-8B6A-4731-A73B-2B7C92C7B528}" type="presParOf" srcId="{F683EADF-6A22-4082-B83E-6E4BF18633EA}" destId="{217C09C6-AEED-4D9B-BB06-569263C68B49}" srcOrd="2" destOrd="0" presId="urn:microsoft.com/office/officeart/2018/2/layout/IconVerticalSolidList"/>
    <dgm:cxn modelId="{E6A72855-5A3C-486F-B43A-BFABFCE5CD68}" type="presParOf" srcId="{F683EADF-6A22-4082-B83E-6E4BF18633EA}" destId="{617DC66C-7AE6-4BD7-9AF7-583E517943D9}" srcOrd="3" destOrd="0" presId="urn:microsoft.com/office/officeart/2018/2/layout/IconVerticalSolidList"/>
    <dgm:cxn modelId="{D6EB1EBC-FF11-41DA-B0B5-2B3DE862FA1B}" type="presParOf" srcId="{41D402C2-5159-464B-8164-62192FC119DC}" destId="{5322BA32-B5DD-4101-9935-5DF496C446FC}" srcOrd="3" destOrd="0" presId="urn:microsoft.com/office/officeart/2018/2/layout/IconVerticalSolidList"/>
    <dgm:cxn modelId="{D8BAB6F2-68B5-4DC1-A605-C3E13EF97F6D}" type="presParOf" srcId="{41D402C2-5159-464B-8164-62192FC119DC}" destId="{431044BA-3C86-42B8-B850-C93CE4C123CD}" srcOrd="4" destOrd="0" presId="urn:microsoft.com/office/officeart/2018/2/layout/IconVerticalSolidList"/>
    <dgm:cxn modelId="{9946CDB7-1806-4FBD-968C-24F66EA28D58}" type="presParOf" srcId="{431044BA-3C86-42B8-B850-C93CE4C123CD}" destId="{471D41EE-4558-4720-9B82-EE5D15691E55}" srcOrd="0" destOrd="0" presId="urn:microsoft.com/office/officeart/2018/2/layout/IconVerticalSolidList"/>
    <dgm:cxn modelId="{86A890A1-B109-42BF-9F54-AE91998B5013}" type="presParOf" srcId="{431044BA-3C86-42B8-B850-C93CE4C123CD}" destId="{3E9838D7-9866-40EC-981A-17908A121D77}" srcOrd="1" destOrd="0" presId="urn:microsoft.com/office/officeart/2018/2/layout/IconVerticalSolidList"/>
    <dgm:cxn modelId="{C6204E41-32F5-47AE-87C9-C622D8B6681F}" type="presParOf" srcId="{431044BA-3C86-42B8-B850-C93CE4C123CD}" destId="{B177BFCA-BB59-4DBA-B5BA-FA3F1143A4C6}" srcOrd="2" destOrd="0" presId="urn:microsoft.com/office/officeart/2018/2/layout/IconVerticalSolidList"/>
    <dgm:cxn modelId="{172F10D8-1D26-437E-A284-06E4A443AC59}" type="presParOf" srcId="{431044BA-3C86-42B8-B850-C93CE4C123CD}" destId="{0882E922-B0E3-4C80-A551-A25B2B9D67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29FE8A-5A7F-497D-9A7C-892F99B4C00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1DD546F-259E-4444-9F21-9E8A11997079}">
      <dgm:prSet/>
      <dgm:spPr/>
      <dgm:t>
        <a:bodyPr/>
        <a:lstStyle/>
        <a:p>
          <a:r>
            <a:rPr lang="en-US" dirty="0"/>
            <a:t>Business budgets should be “balanced”, </a:t>
          </a:r>
        </a:p>
      </dgm:t>
    </dgm:pt>
    <dgm:pt modelId="{888C8BA5-1522-49CC-A4CA-48E9959A0CAB}" type="parTrans" cxnId="{26DE16B2-B1C7-4316-9F93-2B7DF31D14C7}">
      <dgm:prSet/>
      <dgm:spPr/>
      <dgm:t>
        <a:bodyPr/>
        <a:lstStyle/>
        <a:p>
          <a:endParaRPr lang="en-US"/>
        </a:p>
      </dgm:t>
    </dgm:pt>
    <dgm:pt modelId="{C5B371F4-3E18-41B6-B6FF-AF5FDCAA34AD}" type="sibTrans" cxnId="{26DE16B2-B1C7-4316-9F93-2B7DF31D14C7}">
      <dgm:prSet/>
      <dgm:spPr/>
      <dgm:t>
        <a:bodyPr/>
        <a:lstStyle/>
        <a:p>
          <a:endParaRPr lang="en-US"/>
        </a:p>
      </dgm:t>
    </dgm:pt>
    <dgm:pt modelId="{5E7FA533-0AD9-4394-9E2E-EF13F7AF5F47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9AE3A8D6-BEBC-4AC9-994E-24459DA754AA}" type="parTrans" cxnId="{379114CD-1C24-4717-9C1A-EC1040D5DFA4}">
      <dgm:prSet/>
      <dgm:spPr/>
      <dgm:t>
        <a:bodyPr/>
        <a:lstStyle/>
        <a:p>
          <a:endParaRPr lang="en-US"/>
        </a:p>
      </dgm:t>
    </dgm:pt>
    <dgm:pt modelId="{B6298D95-D59F-4B62-8F5F-2C76E0E5B0AA}" type="sibTrans" cxnId="{379114CD-1C24-4717-9C1A-EC1040D5DFA4}">
      <dgm:prSet/>
      <dgm:spPr/>
      <dgm:t>
        <a:bodyPr/>
        <a:lstStyle/>
        <a:p>
          <a:endParaRPr lang="en-US"/>
        </a:p>
      </dgm:t>
    </dgm:pt>
    <dgm:pt modelId="{1CF4816B-879F-4AB3-ABAC-D90635E1D8F4}">
      <dgm:prSet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8CA29394-7EAD-4DA4-81E4-624523338EDF}" type="parTrans" cxnId="{EB223CD4-5030-4105-8938-603760956B21}">
      <dgm:prSet/>
      <dgm:spPr/>
      <dgm:t>
        <a:bodyPr/>
        <a:lstStyle/>
        <a:p>
          <a:endParaRPr lang="en-US"/>
        </a:p>
      </dgm:t>
    </dgm:pt>
    <dgm:pt modelId="{CA8168F6-FF56-4DDF-8538-9F4E6E03411B}" type="sibTrans" cxnId="{EB223CD4-5030-4105-8938-603760956B21}">
      <dgm:prSet/>
      <dgm:spPr/>
      <dgm:t>
        <a:bodyPr/>
        <a:lstStyle/>
        <a:p>
          <a:endParaRPr lang="en-US"/>
        </a:p>
      </dgm:t>
    </dgm:pt>
    <dgm:pt modelId="{962D4F73-DB76-4082-A95F-24D63C37F15B}">
      <dgm:prSet/>
      <dgm:spPr/>
      <dgm:t>
        <a:bodyPr/>
        <a:lstStyle/>
        <a:p>
          <a:r>
            <a:rPr lang="en-US" dirty="0"/>
            <a:t>Income &amp; Revenue examples: profit, sales, etc.</a:t>
          </a:r>
        </a:p>
      </dgm:t>
    </dgm:pt>
    <dgm:pt modelId="{5ACCBF1E-81BA-4D99-A7F2-290301BFD40A}" type="parTrans" cxnId="{37C0BDBE-7997-4BF4-8302-E864085C4C04}">
      <dgm:prSet/>
      <dgm:spPr/>
      <dgm:t>
        <a:bodyPr/>
        <a:lstStyle/>
        <a:p>
          <a:endParaRPr lang="en-US"/>
        </a:p>
      </dgm:t>
    </dgm:pt>
    <dgm:pt modelId="{8607C72F-5F2F-4C49-A2EE-5CAAF9933652}" type="sibTrans" cxnId="{37C0BDBE-7997-4BF4-8302-E864085C4C04}">
      <dgm:prSet/>
      <dgm:spPr/>
      <dgm:t>
        <a:bodyPr/>
        <a:lstStyle/>
        <a:p>
          <a:endParaRPr lang="en-US"/>
        </a:p>
      </dgm:t>
    </dgm:pt>
    <dgm:pt modelId="{2D6817A8-CFE9-46A4-ACBB-D96FBC8FD622}">
      <dgm:prSet/>
      <dgm:spPr/>
      <dgm:t>
        <a:bodyPr/>
        <a:lstStyle/>
        <a:p>
          <a:pPr rtl="0"/>
          <a:r>
            <a:rPr lang="en-US"/>
            <a:t>Expense examples:  salaries, materials used and purchased, cost to rent space, advertising, payment methods etc.</a:t>
          </a:r>
        </a:p>
      </dgm:t>
    </dgm:pt>
    <dgm:pt modelId="{8BA7ACFA-0887-45E7-B1AB-0E107687F780}" type="parTrans" cxnId="{AC34B5AE-FE17-43D9-9FA8-2A2BECB2FDF2}">
      <dgm:prSet/>
      <dgm:spPr/>
      <dgm:t>
        <a:bodyPr/>
        <a:lstStyle/>
        <a:p>
          <a:endParaRPr lang="en-US"/>
        </a:p>
      </dgm:t>
    </dgm:pt>
    <dgm:pt modelId="{8E3B6C65-0D1E-4E4A-A071-96192AC8CDF4}" type="sibTrans" cxnId="{AC34B5AE-FE17-43D9-9FA8-2A2BECB2FDF2}">
      <dgm:prSet/>
      <dgm:spPr/>
      <dgm:t>
        <a:bodyPr/>
        <a:lstStyle/>
        <a:p>
          <a:endParaRPr lang="en-US"/>
        </a:p>
      </dgm:t>
    </dgm:pt>
    <dgm:pt modelId="{41D402C2-5159-464B-8164-62192FC119DC}" type="pres">
      <dgm:prSet presAssocID="{B329FE8A-5A7F-497D-9A7C-892F99B4C007}" presName="root" presStyleCnt="0">
        <dgm:presLayoutVars>
          <dgm:dir/>
          <dgm:resizeHandles val="exact"/>
        </dgm:presLayoutVars>
      </dgm:prSet>
      <dgm:spPr/>
    </dgm:pt>
    <dgm:pt modelId="{20830907-BBA6-42B2-A397-6AF8BFB1FE93}" type="pres">
      <dgm:prSet presAssocID="{A1DD546F-259E-4444-9F21-9E8A11997079}" presName="compNode" presStyleCnt="0"/>
      <dgm:spPr/>
    </dgm:pt>
    <dgm:pt modelId="{F0ED254F-08D7-466F-9C76-A8F956C7523E}" type="pres">
      <dgm:prSet presAssocID="{A1DD546F-259E-4444-9F21-9E8A11997079}" presName="bgRect" presStyleLbl="bgShp" presStyleIdx="0" presStyleCnt="3"/>
      <dgm:spPr/>
    </dgm:pt>
    <dgm:pt modelId="{A6157733-2334-4884-A934-A20C6A4F706A}" type="pres">
      <dgm:prSet presAssocID="{A1DD546F-259E-4444-9F21-9E8A11997079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19060D9-D12A-4C21-921A-352C6C62D3C1}" type="pres">
      <dgm:prSet presAssocID="{A1DD546F-259E-4444-9F21-9E8A11997079}" presName="spaceRect" presStyleCnt="0"/>
      <dgm:spPr/>
    </dgm:pt>
    <dgm:pt modelId="{6388F760-0552-4FF0-A556-60295DFE011B}" type="pres">
      <dgm:prSet presAssocID="{A1DD546F-259E-4444-9F21-9E8A11997079}" presName="parTx" presStyleLbl="revTx" presStyleIdx="0" presStyleCnt="4">
        <dgm:presLayoutVars>
          <dgm:chMax val="0"/>
          <dgm:chPref val="0"/>
        </dgm:presLayoutVars>
      </dgm:prSet>
      <dgm:spPr/>
    </dgm:pt>
    <dgm:pt modelId="{84810D2B-9159-4774-8B43-D12F365C27D1}" type="pres">
      <dgm:prSet presAssocID="{A1DD546F-259E-4444-9F21-9E8A11997079}" presName="desTx" presStyleLbl="revTx" presStyleIdx="1" presStyleCnt="4">
        <dgm:presLayoutVars/>
      </dgm:prSet>
      <dgm:spPr/>
    </dgm:pt>
    <dgm:pt modelId="{A314D60B-05C8-44B8-85D4-FAE9A299A604}" type="pres">
      <dgm:prSet presAssocID="{C5B371F4-3E18-41B6-B6FF-AF5FDCAA34AD}" presName="sibTrans" presStyleCnt="0"/>
      <dgm:spPr/>
    </dgm:pt>
    <dgm:pt modelId="{F683EADF-6A22-4082-B83E-6E4BF18633EA}" type="pres">
      <dgm:prSet presAssocID="{962D4F73-DB76-4082-A95F-24D63C37F15B}" presName="compNode" presStyleCnt="0"/>
      <dgm:spPr/>
    </dgm:pt>
    <dgm:pt modelId="{37BC5ED8-607A-4BA1-8127-F0FE7624CFEC}" type="pres">
      <dgm:prSet presAssocID="{962D4F73-DB76-4082-A95F-24D63C37F15B}" presName="bgRect" presStyleLbl="bgShp" presStyleIdx="1" presStyleCnt="3"/>
      <dgm:spPr/>
    </dgm:pt>
    <dgm:pt modelId="{89C2A8D0-648F-4690-8692-6F00A0D54A3C}" type="pres">
      <dgm:prSet presAssocID="{962D4F73-DB76-4082-A95F-24D63C37F15B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17C09C6-AEED-4D9B-BB06-569263C68B49}" type="pres">
      <dgm:prSet presAssocID="{962D4F73-DB76-4082-A95F-24D63C37F15B}" presName="spaceRect" presStyleCnt="0"/>
      <dgm:spPr/>
    </dgm:pt>
    <dgm:pt modelId="{617DC66C-7AE6-4BD7-9AF7-583E517943D9}" type="pres">
      <dgm:prSet presAssocID="{962D4F73-DB76-4082-A95F-24D63C37F15B}" presName="parTx" presStyleLbl="revTx" presStyleIdx="2" presStyleCnt="4">
        <dgm:presLayoutVars>
          <dgm:chMax val="0"/>
          <dgm:chPref val="0"/>
        </dgm:presLayoutVars>
      </dgm:prSet>
      <dgm:spPr/>
    </dgm:pt>
    <dgm:pt modelId="{5322BA32-B5DD-4101-9935-5DF496C446FC}" type="pres">
      <dgm:prSet presAssocID="{8607C72F-5F2F-4C49-A2EE-5CAAF9933652}" presName="sibTrans" presStyleCnt="0"/>
      <dgm:spPr/>
    </dgm:pt>
    <dgm:pt modelId="{431044BA-3C86-42B8-B850-C93CE4C123CD}" type="pres">
      <dgm:prSet presAssocID="{2D6817A8-CFE9-46A4-ACBB-D96FBC8FD622}" presName="compNode" presStyleCnt="0"/>
      <dgm:spPr/>
    </dgm:pt>
    <dgm:pt modelId="{471D41EE-4558-4720-9B82-EE5D15691E55}" type="pres">
      <dgm:prSet presAssocID="{2D6817A8-CFE9-46A4-ACBB-D96FBC8FD622}" presName="bgRect" presStyleLbl="bgShp" presStyleIdx="2" presStyleCnt="3"/>
      <dgm:spPr/>
    </dgm:pt>
    <dgm:pt modelId="{3E9838D7-9866-40EC-981A-17908A121D77}" type="pres">
      <dgm:prSet presAssocID="{2D6817A8-CFE9-46A4-ACBB-D96FBC8FD622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B177BFCA-BB59-4DBA-B5BA-FA3F1143A4C6}" type="pres">
      <dgm:prSet presAssocID="{2D6817A8-CFE9-46A4-ACBB-D96FBC8FD622}" presName="spaceRect" presStyleCnt="0"/>
      <dgm:spPr/>
    </dgm:pt>
    <dgm:pt modelId="{0882E922-B0E3-4C80-A551-A25B2B9D672E}" type="pres">
      <dgm:prSet presAssocID="{2D6817A8-CFE9-46A4-ACBB-D96FBC8FD62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2E30217-0A69-4055-96A1-90C89C89683D}" type="presOf" srcId="{B329FE8A-5A7F-497D-9A7C-892F99B4C007}" destId="{41D402C2-5159-464B-8164-62192FC119DC}" srcOrd="0" destOrd="0" presId="urn:microsoft.com/office/officeart/2018/2/layout/IconVerticalSolidList"/>
    <dgm:cxn modelId="{B48F7920-0197-4C39-9E44-33E46633EA77}" type="presOf" srcId="{962D4F73-DB76-4082-A95F-24D63C37F15B}" destId="{617DC66C-7AE6-4BD7-9AF7-583E517943D9}" srcOrd="0" destOrd="0" presId="urn:microsoft.com/office/officeart/2018/2/layout/IconVerticalSolidList"/>
    <dgm:cxn modelId="{B67B6A30-937A-4663-8310-E8356B5897C6}" type="presOf" srcId="{1CF4816B-879F-4AB3-ABAC-D90635E1D8F4}" destId="{84810D2B-9159-4774-8B43-D12F365C27D1}" srcOrd="0" destOrd="1" presId="urn:microsoft.com/office/officeart/2018/2/layout/IconVerticalSolidList"/>
    <dgm:cxn modelId="{6626AE8A-CBC5-413C-A4F3-6B65E413A2F0}" type="presOf" srcId="{A1DD546F-259E-4444-9F21-9E8A11997079}" destId="{6388F760-0552-4FF0-A556-60295DFE011B}" srcOrd="0" destOrd="0" presId="urn:microsoft.com/office/officeart/2018/2/layout/IconVerticalSolidList"/>
    <dgm:cxn modelId="{03E87191-2C2E-418B-89C6-DB273F1078EF}" type="presOf" srcId="{2D6817A8-CFE9-46A4-ACBB-D96FBC8FD622}" destId="{0882E922-B0E3-4C80-A551-A25B2B9D672E}" srcOrd="0" destOrd="0" presId="urn:microsoft.com/office/officeart/2018/2/layout/IconVerticalSolidList"/>
    <dgm:cxn modelId="{AC34B5AE-FE17-43D9-9FA8-2A2BECB2FDF2}" srcId="{B329FE8A-5A7F-497D-9A7C-892F99B4C007}" destId="{2D6817A8-CFE9-46A4-ACBB-D96FBC8FD622}" srcOrd="2" destOrd="0" parTransId="{8BA7ACFA-0887-45E7-B1AB-0E107687F780}" sibTransId="{8E3B6C65-0D1E-4E4A-A071-96192AC8CDF4}"/>
    <dgm:cxn modelId="{26DE16B2-B1C7-4316-9F93-2B7DF31D14C7}" srcId="{B329FE8A-5A7F-497D-9A7C-892F99B4C007}" destId="{A1DD546F-259E-4444-9F21-9E8A11997079}" srcOrd="0" destOrd="0" parTransId="{888C8BA5-1522-49CC-A4CA-48E9959A0CAB}" sibTransId="{C5B371F4-3E18-41B6-B6FF-AF5FDCAA34AD}"/>
    <dgm:cxn modelId="{37C0BDBE-7997-4BF4-8302-E864085C4C04}" srcId="{B329FE8A-5A7F-497D-9A7C-892F99B4C007}" destId="{962D4F73-DB76-4082-A95F-24D63C37F15B}" srcOrd="1" destOrd="0" parTransId="{5ACCBF1E-81BA-4D99-A7F2-290301BFD40A}" sibTransId="{8607C72F-5F2F-4C49-A2EE-5CAAF9933652}"/>
    <dgm:cxn modelId="{379114CD-1C24-4717-9C1A-EC1040D5DFA4}" srcId="{A1DD546F-259E-4444-9F21-9E8A11997079}" destId="{5E7FA533-0AD9-4394-9E2E-EF13F7AF5F47}" srcOrd="0" destOrd="0" parTransId="{9AE3A8D6-BEBC-4AC9-994E-24459DA754AA}" sibTransId="{B6298D95-D59F-4B62-8F5F-2C76E0E5B0AA}"/>
    <dgm:cxn modelId="{EB223CD4-5030-4105-8938-603760956B21}" srcId="{A1DD546F-259E-4444-9F21-9E8A11997079}" destId="{1CF4816B-879F-4AB3-ABAC-D90635E1D8F4}" srcOrd="1" destOrd="0" parTransId="{8CA29394-7EAD-4DA4-81E4-624523338EDF}" sibTransId="{CA8168F6-FF56-4DDF-8538-9F4E6E03411B}"/>
    <dgm:cxn modelId="{F3E98FEB-1054-4C37-B15B-F2E52CD5D640}" type="presOf" srcId="{5E7FA533-0AD9-4394-9E2E-EF13F7AF5F47}" destId="{84810D2B-9159-4774-8B43-D12F365C27D1}" srcOrd="0" destOrd="0" presId="urn:microsoft.com/office/officeart/2018/2/layout/IconVerticalSolidList"/>
    <dgm:cxn modelId="{47172039-51A3-4D2F-90C4-375ED338A32D}" type="presParOf" srcId="{41D402C2-5159-464B-8164-62192FC119DC}" destId="{20830907-BBA6-42B2-A397-6AF8BFB1FE93}" srcOrd="0" destOrd="0" presId="urn:microsoft.com/office/officeart/2018/2/layout/IconVerticalSolidList"/>
    <dgm:cxn modelId="{D616534F-13B0-4959-B3ED-C79ADBAC381B}" type="presParOf" srcId="{20830907-BBA6-42B2-A397-6AF8BFB1FE93}" destId="{F0ED254F-08D7-466F-9C76-A8F956C7523E}" srcOrd="0" destOrd="0" presId="urn:microsoft.com/office/officeart/2018/2/layout/IconVerticalSolidList"/>
    <dgm:cxn modelId="{24D7B0F5-7C44-448F-AEC8-10FBAB5F4EE8}" type="presParOf" srcId="{20830907-BBA6-42B2-A397-6AF8BFB1FE93}" destId="{A6157733-2334-4884-A934-A20C6A4F706A}" srcOrd="1" destOrd="0" presId="urn:microsoft.com/office/officeart/2018/2/layout/IconVerticalSolidList"/>
    <dgm:cxn modelId="{829FE18E-B442-416D-8B28-2C7E13F9ED08}" type="presParOf" srcId="{20830907-BBA6-42B2-A397-6AF8BFB1FE93}" destId="{719060D9-D12A-4C21-921A-352C6C62D3C1}" srcOrd="2" destOrd="0" presId="urn:microsoft.com/office/officeart/2018/2/layout/IconVerticalSolidList"/>
    <dgm:cxn modelId="{62409346-0634-4AFA-BAAB-E1BE6E870BC6}" type="presParOf" srcId="{20830907-BBA6-42B2-A397-6AF8BFB1FE93}" destId="{6388F760-0552-4FF0-A556-60295DFE011B}" srcOrd="3" destOrd="0" presId="urn:microsoft.com/office/officeart/2018/2/layout/IconVerticalSolidList"/>
    <dgm:cxn modelId="{AFC85EBF-2675-4CB6-836C-8CF266FCD1D9}" type="presParOf" srcId="{20830907-BBA6-42B2-A397-6AF8BFB1FE93}" destId="{84810D2B-9159-4774-8B43-D12F365C27D1}" srcOrd="4" destOrd="0" presId="urn:microsoft.com/office/officeart/2018/2/layout/IconVerticalSolidList"/>
    <dgm:cxn modelId="{66AD8228-0D4A-44E9-9F88-E7CC28448A1B}" type="presParOf" srcId="{41D402C2-5159-464B-8164-62192FC119DC}" destId="{A314D60B-05C8-44B8-85D4-FAE9A299A604}" srcOrd="1" destOrd="0" presId="urn:microsoft.com/office/officeart/2018/2/layout/IconVerticalSolidList"/>
    <dgm:cxn modelId="{EB62FCBD-7D63-4779-A8EF-5A1462DD4CF6}" type="presParOf" srcId="{41D402C2-5159-464B-8164-62192FC119DC}" destId="{F683EADF-6A22-4082-B83E-6E4BF18633EA}" srcOrd="2" destOrd="0" presId="urn:microsoft.com/office/officeart/2018/2/layout/IconVerticalSolidList"/>
    <dgm:cxn modelId="{A34BF2BD-C968-4331-B6F5-7D2C0FEDE6BF}" type="presParOf" srcId="{F683EADF-6A22-4082-B83E-6E4BF18633EA}" destId="{37BC5ED8-607A-4BA1-8127-F0FE7624CFEC}" srcOrd="0" destOrd="0" presId="urn:microsoft.com/office/officeart/2018/2/layout/IconVerticalSolidList"/>
    <dgm:cxn modelId="{AEEF5849-D320-41AA-9A0B-4D83A68F8F7B}" type="presParOf" srcId="{F683EADF-6A22-4082-B83E-6E4BF18633EA}" destId="{89C2A8D0-648F-4690-8692-6F00A0D54A3C}" srcOrd="1" destOrd="0" presId="urn:microsoft.com/office/officeart/2018/2/layout/IconVerticalSolidList"/>
    <dgm:cxn modelId="{FF117700-8B6A-4731-A73B-2B7C92C7B528}" type="presParOf" srcId="{F683EADF-6A22-4082-B83E-6E4BF18633EA}" destId="{217C09C6-AEED-4D9B-BB06-569263C68B49}" srcOrd="2" destOrd="0" presId="urn:microsoft.com/office/officeart/2018/2/layout/IconVerticalSolidList"/>
    <dgm:cxn modelId="{E6A72855-5A3C-486F-B43A-BFABFCE5CD68}" type="presParOf" srcId="{F683EADF-6A22-4082-B83E-6E4BF18633EA}" destId="{617DC66C-7AE6-4BD7-9AF7-583E517943D9}" srcOrd="3" destOrd="0" presId="urn:microsoft.com/office/officeart/2018/2/layout/IconVerticalSolidList"/>
    <dgm:cxn modelId="{D6EB1EBC-FF11-41DA-B0B5-2B3DE862FA1B}" type="presParOf" srcId="{41D402C2-5159-464B-8164-62192FC119DC}" destId="{5322BA32-B5DD-4101-9935-5DF496C446FC}" srcOrd="3" destOrd="0" presId="urn:microsoft.com/office/officeart/2018/2/layout/IconVerticalSolidList"/>
    <dgm:cxn modelId="{D8BAB6F2-68B5-4DC1-A605-C3E13EF97F6D}" type="presParOf" srcId="{41D402C2-5159-464B-8164-62192FC119DC}" destId="{431044BA-3C86-42B8-B850-C93CE4C123CD}" srcOrd="4" destOrd="0" presId="urn:microsoft.com/office/officeart/2018/2/layout/IconVerticalSolidList"/>
    <dgm:cxn modelId="{9946CDB7-1806-4FBD-968C-24F66EA28D58}" type="presParOf" srcId="{431044BA-3C86-42B8-B850-C93CE4C123CD}" destId="{471D41EE-4558-4720-9B82-EE5D15691E55}" srcOrd="0" destOrd="0" presId="urn:microsoft.com/office/officeart/2018/2/layout/IconVerticalSolidList"/>
    <dgm:cxn modelId="{86A890A1-B109-42BF-9F54-AE91998B5013}" type="presParOf" srcId="{431044BA-3C86-42B8-B850-C93CE4C123CD}" destId="{3E9838D7-9866-40EC-981A-17908A121D77}" srcOrd="1" destOrd="0" presId="urn:microsoft.com/office/officeart/2018/2/layout/IconVerticalSolidList"/>
    <dgm:cxn modelId="{C6204E41-32F5-47AE-87C9-C622D8B6681F}" type="presParOf" srcId="{431044BA-3C86-42B8-B850-C93CE4C123CD}" destId="{B177BFCA-BB59-4DBA-B5BA-FA3F1143A4C6}" srcOrd="2" destOrd="0" presId="urn:microsoft.com/office/officeart/2018/2/layout/IconVerticalSolidList"/>
    <dgm:cxn modelId="{172F10D8-1D26-437E-A284-06E4A443AC59}" type="presParOf" srcId="{431044BA-3C86-42B8-B850-C93CE4C123CD}" destId="{0882E922-B0E3-4C80-A551-A25B2B9D67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A341E-6A16-4DAA-9E7F-DA52C661CFD2}">
      <dsp:nvSpPr>
        <dsp:cNvPr id="0" name=""/>
        <dsp:cNvSpPr/>
      </dsp:nvSpPr>
      <dsp:spPr>
        <a:xfrm>
          <a:off x="0" y="826455"/>
          <a:ext cx="2520040" cy="151202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   A budget helps you predict cash flows and avoid surprises.</a:t>
          </a:r>
        </a:p>
      </dsp:txBody>
      <dsp:txXfrm>
        <a:off x="0" y="826455"/>
        <a:ext cx="2520040" cy="1512023"/>
      </dsp:txXfrm>
    </dsp:sp>
    <dsp:sp modelId="{AFF34625-E291-43D6-8808-5457B4C3542E}">
      <dsp:nvSpPr>
        <dsp:cNvPr id="0" name=""/>
        <dsp:cNvSpPr/>
      </dsp:nvSpPr>
      <dsp:spPr>
        <a:xfrm>
          <a:off x="2772043" y="826455"/>
          <a:ext cx="2520040" cy="1512023"/>
        </a:xfrm>
        <a:prstGeom prst="rect">
          <a:avLst/>
        </a:prstGeom>
        <a:solidFill>
          <a:schemeClr val="accent2">
            <a:shade val="80000"/>
            <a:hueOff val="0"/>
            <a:satOff val="-7005"/>
            <a:lumOff val="793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   A budget shows your banker/investors how you plan to pay back a future loan.</a:t>
          </a:r>
        </a:p>
      </dsp:txBody>
      <dsp:txXfrm>
        <a:off x="2772043" y="826455"/>
        <a:ext cx="2520040" cy="1512023"/>
      </dsp:txXfrm>
    </dsp:sp>
    <dsp:sp modelId="{EF73486B-A6A4-4ABE-87FE-2A066426289A}">
      <dsp:nvSpPr>
        <dsp:cNvPr id="0" name=""/>
        <dsp:cNvSpPr/>
      </dsp:nvSpPr>
      <dsp:spPr>
        <a:xfrm>
          <a:off x="5544088" y="826455"/>
          <a:ext cx="2520040" cy="1512023"/>
        </a:xfrm>
        <a:prstGeom prst="rect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   A budget quickly highlights areas that need improvement.</a:t>
          </a:r>
        </a:p>
      </dsp:txBody>
      <dsp:txXfrm>
        <a:off x="5544088" y="826455"/>
        <a:ext cx="2520040" cy="1512023"/>
      </dsp:txXfrm>
    </dsp:sp>
    <dsp:sp modelId="{BB2736C0-5960-4CFA-BEF5-7BAC249D3E04}">
      <dsp:nvSpPr>
        <dsp:cNvPr id="0" name=""/>
        <dsp:cNvSpPr/>
      </dsp:nvSpPr>
      <dsp:spPr>
        <a:xfrm>
          <a:off x="1386021" y="2590483"/>
          <a:ext cx="2520040" cy="1512023"/>
        </a:xfrm>
        <a:prstGeom prst="rect">
          <a:avLst/>
        </a:prstGeom>
        <a:solidFill>
          <a:schemeClr val="accent2">
            <a:shade val="80000"/>
            <a:hueOff val="0"/>
            <a:satOff val="-21014"/>
            <a:lumOff val="238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4.   A budget helps you keep your operations running smoothly.</a:t>
          </a:r>
        </a:p>
      </dsp:txBody>
      <dsp:txXfrm>
        <a:off x="1386021" y="2590483"/>
        <a:ext cx="2520040" cy="1512023"/>
      </dsp:txXfrm>
    </dsp:sp>
    <dsp:sp modelId="{E46328DA-EC30-4EC9-84B1-3ABDADFD7FDC}">
      <dsp:nvSpPr>
        <dsp:cNvPr id="0" name=""/>
        <dsp:cNvSpPr/>
      </dsp:nvSpPr>
      <dsp:spPr>
        <a:xfrm>
          <a:off x="4158066" y="2590483"/>
          <a:ext cx="2520040" cy="1512023"/>
        </a:xfrm>
        <a:prstGeom prst="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5.   A budget helps you project the future and take actionable steps.</a:t>
          </a:r>
        </a:p>
      </dsp:txBody>
      <dsp:txXfrm>
        <a:off x="4158066" y="2590483"/>
        <a:ext cx="2520040" cy="1512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D254F-08D7-466F-9C76-A8F956C7523E}">
      <dsp:nvSpPr>
        <dsp:cNvPr id="0" name=""/>
        <dsp:cNvSpPr/>
      </dsp:nvSpPr>
      <dsp:spPr>
        <a:xfrm>
          <a:off x="0" y="509"/>
          <a:ext cx="7923212" cy="11930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57733-2334-4884-A934-A20C6A4F706A}">
      <dsp:nvSpPr>
        <dsp:cNvPr id="0" name=""/>
        <dsp:cNvSpPr/>
      </dsp:nvSpPr>
      <dsp:spPr>
        <a:xfrm>
          <a:off x="360899" y="268947"/>
          <a:ext cx="656180" cy="6561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8F760-0552-4FF0-A556-60295DFE011B}">
      <dsp:nvSpPr>
        <dsp:cNvPr id="0" name=""/>
        <dsp:cNvSpPr/>
      </dsp:nvSpPr>
      <dsp:spPr>
        <a:xfrm>
          <a:off x="1377978" y="509"/>
          <a:ext cx="3565445" cy="119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65" tIns="126265" rIns="126265" bIns="12626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Business budgets should be “balanced”, </a:t>
          </a:r>
        </a:p>
      </dsp:txBody>
      <dsp:txXfrm>
        <a:off x="1377978" y="509"/>
        <a:ext cx="3565445" cy="1193055"/>
      </dsp:txXfrm>
    </dsp:sp>
    <dsp:sp modelId="{84810D2B-9159-4774-8B43-D12F365C27D1}">
      <dsp:nvSpPr>
        <dsp:cNvPr id="0" name=""/>
        <dsp:cNvSpPr/>
      </dsp:nvSpPr>
      <dsp:spPr>
        <a:xfrm>
          <a:off x="4943424" y="509"/>
          <a:ext cx="2979787" cy="119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65" tIns="126265" rIns="126265" bIns="12626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Budgets should include revenue and expenses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600" b="0" i="1" kern="1200" smtClean="0">
                    <a:latin typeface="Cambria Math" panose="02040503050406030204" pitchFamily="18" charset="0"/>
                  </a:rPr>
                  <m:t>𝑅𝑒𝑣𝑒𝑛𝑢𝑒𝑠</m:t>
                </m:r>
                <m:r>
                  <a:rPr lang="en-US" sz="1600" b="0" i="1" kern="1200" smtClean="0">
                    <a:latin typeface="Cambria Math" panose="02040503050406030204" pitchFamily="18" charset="0"/>
                  </a:rPr>
                  <m:t> −</m:t>
                </m:r>
                <m:r>
                  <a:rPr lang="en-US" sz="1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𝐸𝑥𝑝𝑒𝑛𝑠𝑒𝑠</m:t>
                </m:r>
                <m:r>
                  <a:rPr lang="en-US" sz="1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=</m:t>
                </m:r>
                <m:r>
                  <a:rPr lang="en-US" sz="1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𝑃𝑟𝑜𝑓𝑖𝑡</m:t>
                </m:r>
              </m:oMath>
            </m:oMathPara>
          </a14:m>
          <a:endParaRPr lang="en-US" sz="1600" kern="1200" dirty="0"/>
        </a:p>
      </dsp:txBody>
      <dsp:txXfrm>
        <a:off x="4943424" y="509"/>
        <a:ext cx="2979787" cy="1193055"/>
      </dsp:txXfrm>
    </dsp:sp>
    <dsp:sp modelId="{37BC5ED8-607A-4BA1-8127-F0FE7624CFEC}">
      <dsp:nvSpPr>
        <dsp:cNvPr id="0" name=""/>
        <dsp:cNvSpPr/>
      </dsp:nvSpPr>
      <dsp:spPr>
        <a:xfrm>
          <a:off x="0" y="1491828"/>
          <a:ext cx="7923212" cy="11930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2A8D0-648F-4690-8692-6F00A0D54A3C}">
      <dsp:nvSpPr>
        <dsp:cNvPr id="0" name=""/>
        <dsp:cNvSpPr/>
      </dsp:nvSpPr>
      <dsp:spPr>
        <a:xfrm>
          <a:off x="360899" y="1760266"/>
          <a:ext cx="656180" cy="6561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DC66C-7AE6-4BD7-9AF7-583E517943D9}">
      <dsp:nvSpPr>
        <dsp:cNvPr id="0" name=""/>
        <dsp:cNvSpPr/>
      </dsp:nvSpPr>
      <dsp:spPr>
        <a:xfrm>
          <a:off x="1377978" y="1491828"/>
          <a:ext cx="6545233" cy="119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65" tIns="126265" rIns="126265" bIns="12626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Income &amp; Revenue examples: profit, sales, etc.</a:t>
          </a:r>
        </a:p>
      </dsp:txBody>
      <dsp:txXfrm>
        <a:off x="1377978" y="1491828"/>
        <a:ext cx="6545233" cy="1193055"/>
      </dsp:txXfrm>
    </dsp:sp>
    <dsp:sp modelId="{471D41EE-4558-4720-9B82-EE5D15691E55}">
      <dsp:nvSpPr>
        <dsp:cNvPr id="0" name=""/>
        <dsp:cNvSpPr/>
      </dsp:nvSpPr>
      <dsp:spPr>
        <a:xfrm>
          <a:off x="0" y="2983147"/>
          <a:ext cx="7923212" cy="11930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838D7-9866-40EC-981A-17908A121D77}">
      <dsp:nvSpPr>
        <dsp:cNvPr id="0" name=""/>
        <dsp:cNvSpPr/>
      </dsp:nvSpPr>
      <dsp:spPr>
        <a:xfrm>
          <a:off x="360899" y="3251585"/>
          <a:ext cx="656180" cy="6561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2E922-B0E3-4C80-A551-A25B2B9D672E}">
      <dsp:nvSpPr>
        <dsp:cNvPr id="0" name=""/>
        <dsp:cNvSpPr/>
      </dsp:nvSpPr>
      <dsp:spPr>
        <a:xfrm>
          <a:off x="1377978" y="2983147"/>
          <a:ext cx="6545233" cy="119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65" tIns="126265" rIns="126265" bIns="126265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Expense examples:  salaries, materials used and purchased, cost to rent space, advertising, payment methods etc.</a:t>
          </a:r>
        </a:p>
      </dsp:txBody>
      <dsp:txXfrm>
        <a:off x="1377978" y="2983147"/>
        <a:ext cx="6545233" cy="1193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414F85-49FD-4247-ACE8-E049A0C5F2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309B3-691A-4C3F-A1FC-7C75CAC17D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5B08C4-2137-426E-89AF-990054B89F97}" type="datetimeFigureOut">
              <a:rPr lang="en-US"/>
              <a:pPr>
                <a:defRPr/>
              </a:pPr>
              <a:t>12/6/2021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67E08-AB9C-4946-B463-C7C15C454B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33C49-D3B6-41CD-ACA7-2751554E60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754E0-4609-40BC-8D04-2D92DEB0D31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E607ACF-F20A-45E6-BE88-04859A2C48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A5922B9-0351-4B2E-918D-F938727B459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B7A27C5-B96E-44C1-A972-E8719DE099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08B9D4D-63B1-4786-A249-2039B040E2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4D96DC8-2FB0-467E-85B0-22D66BE9F2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15060F9C-4BA0-4F7E-B9DC-7FE1BBBF8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3BDF90-9B25-453B-83E0-7C6DEAB5F8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/>
                <a:ea typeface="MS PGothic"/>
                <a:cs typeface="Calibri"/>
              </a:rPr>
              <a:t>Teachers may choose to skip this slide if students are not yet familiar with currency exchange. You may choose to comeback to this slide after reviewing currency exchange.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310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03E4B8F-E39D-415C-9FD1-48324CFEA9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3338"/>
            <a:ext cx="9232900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47997122-2720-4A39-86CE-E05558E9E1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0350"/>
            <a:ext cx="32591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988841"/>
            <a:ext cx="8424936" cy="1080119"/>
          </a:xfrm>
        </p:spPr>
        <p:txBody>
          <a:bodyPr/>
          <a:lstStyle>
            <a:lvl1pPr algn="ctr">
              <a:lnSpc>
                <a:spcPct val="85000"/>
              </a:lnSpc>
              <a:defRPr sz="4800">
                <a:solidFill>
                  <a:srgbClr val="003E3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068960"/>
            <a:ext cx="8424936" cy="4572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477E27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001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–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1FC0B54-ED9A-4E13-8A46-BBB9F19D66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FEC84E0-E8A2-4A7C-9084-B475B6EAE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70A8-5592-4F1E-9924-BDE11EB0ED9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79BD86C0-2772-4189-86E9-098651FA57A6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923981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42A868-16CD-4CF7-B8ED-85A4CFD72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51725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0799EC-A505-4BE5-8DFA-14BA55F042A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031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doub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C06ACB7-5103-4CE3-A320-1ECD112E9B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E0088AB-2F15-49EA-91AE-98AF43308D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11CCA2-AA7E-4B68-8941-5D40FBD449F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1EA6E0-76D8-414F-8690-39B83060E0D6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16423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99992" y="1412776"/>
            <a:ext cx="3888432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5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column w/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E8E6791-D5FC-4B2B-B748-38B3BF267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9F5D9F7-8903-4DA0-A733-26C7BFBFC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036A0B-4DDD-43E2-9B5A-B29E2ECCE0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F2AA1A-C8EC-4D2B-A9A5-7A786BEBA968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16423" cy="414982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499993" y="1413680"/>
            <a:ext cx="3888358" cy="417590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4611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9DF36F9-56FB-4643-8EAD-98A57CF203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7FE9CFE-02B6-43C1-956B-6355F1C18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9FAB0-E70E-4FFA-A2A9-BBD8D724BD6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ED6DB6B-13E3-4C07-85CE-B296F542255B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4" y="1484784"/>
            <a:ext cx="7920807" cy="40324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2234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9ECDE7D-AA42-49C7-B705-46C403598D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1A9595E-D42C-41E1-93C7-51ECB35AD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DF1A14-F7D4-49B8-B169-41463095C9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12117CC-225F-43E4-858F-38FF4E50F699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4" y="1484785"/>
            <a:ext cx="7920807" cy="33843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8313" y="5084763"/>
            <a:ext cx="7920037" cy="288453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2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E935-9219-43BD-B1C0-C994441A72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4FA3E0-56BB-4937-B7CF-80E6F25D3C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7BEA60-25F7-4235-8519-8171C889DE8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4C9E0CC-6315-494F-A250-AE318807BD41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41E4F5-F8D4-48A7-9FEA-B815523A7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451725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DD0207-A730-4C47-B9BB-528A1D0B572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730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47BDD8E6-94B4-4324-B352-A493B32A3C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3B8B2888-6F86-4D23-A78B-4E993287D0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0AE22C-54BA-47F2-B87A-AE69A3357E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424D7C-5C6A-40CD-A93D-FCFE8953F2BA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8313" y="5229200"/>
            <a:ext cx="3887663" cy="36004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99992" y="5229200"/>
            <a:ext cx="3887663" cy="36004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65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024B81F-5BB8-4B8E-883D-34BAAFF436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3A2507E-B04E-4B2C-A4D4-E987A1A86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26494-C4D9-4E43-9B35-E3B9ECA58EC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5C493DD-CECC-4356-B072-73C4182D6195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0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885732-474B-4DDD-B953-CA5FDDFE3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33400"/>
            <a:ext cx="77073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8FB72D-B1B0-4943-8AB9-D1F22E9C5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95400"/>
            <a:ext cx="77073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05F9EB-1644-46EB-86D6-DEC607BB9E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FF5126-6DDE-4404-9A2D-065253B180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752113-A41C-4BA0-8B97-22C7491C40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57548E-CA4B-4924-BBB6-DB64FB4B217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FT6uP1fIF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ada.michaels.com/en/cricut/cricut-machines/860002097" TargetMode="External"/><Relationship Id="rId2" Type="http://schemas.openxmlformats.org/officeDocument/2006/relationships/hyperlink" Target="https://canada.michaels.com/en/cricut/cricut-accessories-and-materials/8600021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canada.michaels.com/en/search?q=shir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8D7C075-C074-4110-8A70-E252F32F0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917452"/>
            <a:ext cx="8424862" cy="1079500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solidFill>
                  <a:srgbClr val="005954"/>
                </a:solidFill>
                <a:latin typeface="Open Sans" panose="020B0606030504020204" pitchFamily="34" charset="0"/>
              </a:rPr>
              <a:t>Making Sense </a:t>
            </a:r>
            <a:r>
              <a:rPr lang="en-US" altLang="en-US" sz="4400">
                <a:solidFill>
                  <a:srgbClr val="005954"/>
                </a:solidFill>
                <a:latin typeface="Open Sans" panose="020B0606030504020204" pitchFamily="34" charset="0"/>
              </a:rPr>
              <a:t>of </a:t>
            </a:r>
            <a:br>
              <a:rPr lang="en-US" altLang="en-US" sz="4400">
                <a:solidFill>
                  <a:srgbClr val="005954"/>
                </a:solidFill>
                <a:latin typeface="Open Sans" panose="020B0606030504020204" pitchFamily="34" charset="0"/>
              </a:rPr>
            </a:br>
            <a:r>
              <a:rPr lang="en-US" altLang="en-US" sz="4400">
                <a:solidFill>
                  <a:srgbClr val="005954"/>
                </a:solidFill>
                <a:latin typeface="Open Sans" panose="020B0606030504020204" pitchFamily="34" charset="0"/>
              </a:rPr>
              <a:t>Business </a:t>
            </a:r>
            <a:r>
              <a:rPr lang="en-US" altLang="en-US" sz="4400" dirty="0">
                <a:solidFill>
                  <a:srgbClr val="005954"/>
                </a:solidFill>
                <a:latin typeface="Open Sans" panose="020B0606030504020204" pitchFamily="34" charset="0"/>
              </a:rPr>
              <a:t>Goals and Budgets</a:t>
            </a: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47F8F22D-8145-40F0-A28E-026AFAD1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3115816"/>
            <a:ext cx="8424862" cy="457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8BF1E"/>
                </a:solidFill>
                <a:latin typeface="Open Sans" panose="020B0606030504020204" pitchFamily="34" charset="0"/>
              </a:rPr>
              <a:t>Grade 8+</a:t>
            </a:r>
          </a:p>
        </p:txBody>
      </p:sp>
      <p:cxnSp>
        <p:nvCxnSpPr>
          <p:cNvPr id="13316" name="Straight Connector 3">
            <a:extLst>
              <a:ext uri="{FF2B5EF4-FFF2-40B4-BE49-F238E27FC236}">
                <a16:creationId xmlns:a16="http://schemas.microsoft.com/office/drawing/2014/main" id="{A0C7CF5E-54EB-4692-A20D-FEEBA01D7A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7088" y="3068960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Budget Fundamentals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2">
                <a:extLst>
                  <a:ext uri="{FF2B5EF4-FFF2-40B4-BE49-F238E27FC236}">
                    <a16:creationId xmlns:a16="http://schemas.microsoft.com/office/drawing/2014/main" id="{38592135-B78F-4BFE-904E-A02B1AA17A2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72879097"/>
                  </p:ext>
                </p:extLst>
              </p:nvPr>
            </p:nvGraphicFramePr>
            <p:xfrm>
              <a:off x="468313" y="1412875"/>
              <a:ext cx="7923212" cy="417671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7" name="Content Placeholder 2">
                <a:extLst>
                  <a:ext uri="{FF2B5EF4-FFF2-40B4-BE49-F238E27FC236}">
                    <a16:creationId xmlns:a16="http://schemas.microsoft.com/office/drawing/2014/main" id="{38592135-B78F-4BFE-904E-A02B1AA17A2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72879097"/>
                  </p:ext>
                </p:extLst>
              </p:nvPr>
            </p:nvGraphicFramePr>
            <p:xfrm>
              <a:off x="468313" y="1412875"/>
              <a:ext cx="7923212" cy="417671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1568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Income vs. Expenses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6787E010-9BB5-41B2-A61C-BD49D3643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47867"/>
              </p:ext>
            </p:extLst>
          </p:nvPr>
        </p:nvGraphicFramePr>
        <p:xfrm>
          <a:off x="468312" y="1412874"/>
          <a:ext cx="7923212" cy="403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1606">
                  <a:extLst>
                    <a:ext uri="{9D8B030D-6E8A-4147-A177-3AD203B41FA5}">
                      <a16:colId xmlns:a16="http://schemas.microsoft.com/office/drawing/2014/main" val="1145964631"/>
                    </a:ext>
                  </a:extLst>
                </a:gridCol>
                <a:gridCol w="3961606">
                  <a:extLst>
                    <a:ext uri="{9D8B030D-6E8A-4147-A177-3AD203B41FA5}">
                      <a16:colId xmlns:a16="http://schemas.microsoft.com/office/drawing/2014/main" val="3799468255"/>
                    </a:ext>
                  </a:extLst>
                </a:gridCol>
              </a:tblGrid>
              <a:tr h="50404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Income</a:t>
                      </a:r>
                      <a:endParaRPr lang="en-CA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Expenses</a:t>
                      </a:r>
                      <a:endParaRPr lang="en-CA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64743484"/>
                  </a:ext>
                </a:extLst>
              </a:tr>
              <a:tr h="504044">
                <a:tc>
                  <a:txBody>
                    <a:bodyPr/>
                    <a:lstStyle/>
                    <a:p>
                      <a:r>
                        <a:rPr lang="en-US" sz="1600" dirty="0"/>
                        <a:t>Selling T-shirts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Website </a:t>
                      </a:r>
                      <a:endParaRPr lang="en-CA" sz="16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20161209"/>
                  </a:ext>
                </a:extLst>
              </a:tr>
              <a:tr h="5040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Payment methods (square)</a:t>
                      </a:r>
                      <a:endParaRPr lang="en-CA" sz="16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36266933"/>
                  </a:ext>
                </a:extLst>
              </a:tr>
              <a:tr h="5040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Purchase </a:t>
                      </a:r>
                      <a:r>
                        <a:rPr lang="en-US" sz="1600" dirty="0" err="1"/>
                        <a:t>Cricut</a:t>
                      </a:r>
                      <a:r>
                        <a:rPr lang="en-US" sz="1600" dirty="0"/>
                        <a:t> machine + ink</a:t>
                      </a:r>
                      <a:endParaRPr lang="en-CA" sz="16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38777215"/>
                  </a:ext>
                </a:extLst>
              </a:tr>
              <a:tr h="5040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Purchasing T-shirts (bulk orders)</a:t>
                      </a:r>
                      <a:endParaRPr lang="en-CA" sz="16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42681803"/>
                  </a:ext>
                </a:extLst>
              </a:tr>
              <a:tr h="5040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Shipping (Free or charging)</a:t>
                      </a:r>
                      <a:endParaRPr lang="en-CA" sz="16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81137789"/>
                  </a:ext>
                </a:extLst>
              </a:tr>
              <a:tr h="5040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Incentives (discounts/ loyalty )</a:t>
                      </a:r>
                      <a:endParaRPr lang="en-CA" sz="16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4720509"/>
                  </a:ext>
                </a:extLst>
              </a:tr>
              <a:tr h="504044">
                <a:tc>
                  <a:txBody>
                    <a:bodyPr/>
                    <a:lstStyle/>
                    <a:p>
                      <a:endParaRPr lang="en-US" sz="1600" dirty="0">
                        <a:highlight>
                          <a:srgbClr val="FFFF00"/>
                        </a:highlight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Rent (if needed)</a:t>
                      </a:r>
                      <a:endParaRPr lang="en-CA" sz="16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03991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08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Your sales are doing great!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5851C05-95C2-4500-B439-AF0A2B80D238}"/>
              </a:ext>
            </a:extLst>
          </p:cNvPr>
          <p:cNvSpPr txBox="1"/>
          <p:nvPr/>
        </p:nvSpPr>
        <p:spPr>
          <a:xfrm>
            <a:off x="1397777" y="1375275"/>
            <a:ext cx="6348446" cy="99257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sz="2000" dirty="0">
                <a:latin typeface="Arial"/>
                <a:ea typeface="MS PGothic"/>
              </a:rPr>
              <a:t>Classroom Exercise: </a:t>
            </a:r>
          </a:p>
          <a:p>
            <a:pPr algn="ctr"/>
            <a:r>
              <a:rPr lang="en-US" sz="2000" dirty="0">
                <a:latin typeface="Arial"/>
                <a:ea typeface="MS PGothic"/>
              </a:rPr>
              <a:t>You now have Customers from USA</a:t>
            </a:r>
          </a:p>
          <a:p>
            <a:pPr algn="ctr"/>
            <a:r>
              <a:rPr lang="en-US" sz="2000" dirty="0">
                <a:latin typeface="Arial"/>
                <a:ea typeface="MS PGothic"/>
              </a:rPr>
              <a:t>Let’s convert from Canadian to American dollars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6D8F63B-5176-4BE9-BBAD-324772202AEC}"/>
              </a:ext>
            </a:extLst>
          </p:cNvPr>
          <p:cNvSpPr txBox="1">
            <a:spLocks/>
          </p:cNvSpPr>
          <p:nvPr/>
        </p:nvSpPr>
        <p:spPr>
          <a:xfrm>
            <a:off x="733876" y="2659628"/>
            <a:ext cx="4032446" cy="32176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kern="0" dirty="0">
                <a:ea typeface="MS PGothic"/>
              </a:rPr>
              <a:t>Cost of T-shirt:</a:t>
            </a:r>
            <a:r>
              <a:rPr lang="en-CA" sz="1600" kern="0" dirty="0"/>
              <a:t> </a:t>
            </a:r>
            <a:r>
              <a:rPr lang="en-CA" sz="1600" kern="0" dirty="0">
                <a:ea typeface="MS PGothic"/>
              </a:rPr>
              <a:t>$19.99 CAD</a:t>
            </a:r>
          </a:p>
          <a:p>
            <a:pPr marL="0" indent="0">
              <a:buNone/>
            </a:pPr>
            <a:r>
              <a:rPr lang="en-CA" sz="1600" kern="0" dirty="0">
                <a:ea typeface="MS PGothic"/>
              </a:rPr>
              <a:t>Exchange Rate: 0.79 </a:t>
            </a:r>
          </a:p>
          <a:p>
            <a:endParaRPr lang="en-CA" sz="1600" kern="0" dirty="0"/>
          </a:p>
          <a:p>
            <a:pPr marL="0" indent="0">
              <a:buNone/>
            </a:pPr>
            <a:r>
              <a:rPr lang="en-CA" sz="1600" b="1" i="1" kern="0" dirty="0">
                <a:ea typeface="MS PGothic"/>
                <a:cs typeface="Arial"/>
              </a:rPr>
              <a:t>Exchange Rate</a:t>
            </a:r>
            <a:r>
              <a:rPr lang="en-CA" sz="1600" b="1" kern="0" dirty="0">
                <a:ea typeface="MS PGothic"/>
                <a:cs typeface="Arial"/>
              </a:rPr>
              <a:t> × </a:t>
            </a:r>
            <a:r>
              <a:rPr lang="en-CA" sz="1600" b="1" i="1" kern="0" dirty="0">
                <a:ea typeface="MS PGothic"/>
                <a:cs typeface="Arial"/>
              </a:rPr>
              <a:t>Canadian Dollars:</a:t>
            </a:r>
          </a:p>
          <a:p>
            <a:endParaRPr lang="en-CA" kern="0" dirty="0"/>
          </a:p>
          <a:p>
            <a:pPr marL="0" indent="0">
              <a:buNone/>
            </a:pPr>
            <a:r>
              <a:rPr lang="en-CA" sz="1600" i="1" kern="0" dirty="0">
                <a:ea typeface="MS PGothic"/>
              </a:rPr>
              <a:t>(use google to see the current daily exchange rate)</a:t>
            </a:r>
          </a:p>
          <a:p>
            <a:endParaRPr lang="en-CA" kern="0" dirty="0"/>
          </a:p>
          <a:p>
            <a:endParaRPr lang="en-CA" kern="0" dirty="0"/>
          </a:p>
          <a:p>
            <a:endParaRPr lang="en-CA" kern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B9AFE91-0434-40E5-ACF4-79BD43827D9B}"/>
              </a:ext>
            </a:extLst>
          </p:cNvPr>
          <p:cNvSpPr txBox="1">
            <a:spLocks/>
          </p:cNvSpPr>
          <p:nvPr/>
        </p:nvSpPr>
        <p:spPr>
          <a:xfrm>
            <a:off x="4860032" y="2334196"/>
            <a:ext cx="4032446" cy="13509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600" b="1" i="1" kern="0" dirty="0">
              <a:ea typeface="MS PGothic"/>
            </a:endParaRPr>
          </a:p>
          <a:p>
            <a:pPr marL="0" indent="0">
              <a:buNone/>
            </a:pPr>
            <a:r>
              <a:rPr lang="en-CA" sz="1600" b="1" i="1" kern="0" dirty="0">
                <a:ea typeface="MS PGothic"/>
              </a:rPr>
              <a:t>Exchange Rate</a:t>
            </a:r>
            <a:r>
              <a:rPr lang="en-CA" sz="1600" b="1" kern="0" dirty="0">
                <a:ea typeface="MS PGothic"/>
              </a:rPr>
              <a:t> × </a:t>
            </a:r>
            <a:r>
              <a:rPr lang="en-CA" sz="1600" b="1" i="1" kern="0" dirty="0">
                <a:ea typeface="MS PGothic"/>
              </a:rPr>
              <a:t>Canadian Dollars:</a:t>
            </a:r>
            <a:endParaRPr lang="en-CA" sz="1600" b="1" i="1" kern="0" dirty="0"/>
          </a:p>
          <a:p>
            <a:endParaRPr lang="en-CA" sz="1600" b="1" kern="0" dirty="0">
              <a:ea typeface="MS PGothic"/>
            </a:endParaRPr>
          </a:p>
          <a:p>
            <a:pPr marL="0" indent="0">
              <a:buNone/>
            </a:pPr>
            <a:r>
              <a:rPr lang="en-CA" sz="1600" kern="0" dirty="0">
                <a:ea typeface="MS PGothic"/>
              </a:rPr>
              <a:t>0.79 x $19.99 = </a:t>
            </a:r>
            <a:r>
              <a:rPr lang="en-CA" sz="1600" b="1" kern="0" dirty="0">
                <a:ea typeface="MS PGothic"/>
              </a:rPr>
              <a:t>$15.80 US Dollar</a:t>
            </a:r>
            <a:endParaRPr lang="en-CA" sz="1600" b="1" kern="0" dirty="0"/>
          </a:p>
        </p:txBody>
      </p:sp>
    </p:spTree>
    <p:extLst>
      <p:ext uri="{BB962C8B-B14F-4D97-AF65-F5344CB8AC3E}">
        <p14:creationId xmlns:p14="http://schemas.microsoft.com/office/powerpoint/2010/main" val="26116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544" y="134076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C946E26-59C5-4945-BF47-07395965DA21}"/>
              </a:ext>
            </a:extLst>
          </p:cNvPr>
          <p:cNvSpPr txBox="1">
            <a:spLocks/>
          </p:cNvSpPr>
          <p:nvPr/>
        </p:nvSpPr>
        <p:spPr>
          <a:xfrm>
            <a:off x="610394" y="260649"/>
            <a:ext cx="7923211" cy="54718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b="1" kern="0" dirty="0"/>
              <a:t>Students will work individually, in pairs or in small groups to develop a business plan and review the assignment expectations.</a:t>
            </a:r>
          </a:p>
          <a:p>
            <a:pPr marL="0" indent="0" algn="ctr">
              <a:buNone/>
            </a:pPr>
            <a:r>
              <a:rPr lang="en-US" sz="2200" b="1" u="sng" kern="0" dirty="0">
                <a:ea typeface="MS PGothic"/>
              </a:rPr>
              <a:t>Sample Business Ideas:</a:t>
            </a:r>
          </a:p>
          <a:p>
            <a:pPr algn="ctr"/>
            <a:endParaRPr lang="en-US" sz="2000" kern="0" dirty="0">
              <a:ea typeface="MS PGothic"/>
            </a:endParaRPr>
          </a:p>
          <a:p>
            <a:pPr marL="0" indent="0" algn="ctr">
              <a:buNone/>
            </a:pPr>
            <a:r>
              <a:rPr lang="en-US" sz="2000" kern="0" dirty="0">
                <a:ea typeface="MS PGothic"/>
              </a:rPr>
              <a:t>Creating &amp; Selling T-shirts</a:t>
            </a:r>
            <a:endParaRPr lang="en-US" sz="2000" kern="0" dirty="0"/>
          </a:p>
          <a:p>
            <a:pPr marL="0" indent="0" algn="ctr">
              <a:buNone/>
            </a:pPr>
            <a:r>
              <a:rPr lang="en-US" sz="2000" kern="0" dirty="0">
                <a:ea typeface="MS PGothic"/>
              </a:rPr>
              <a:t>Cultural art &amp; designs, </a:t>
            </a:r>
            <a:endParaRPr lang="en-US" sz="2000" kern="0" dirty="0"/>
          </a:p>
          <a:p>
            <a:pPr marL="0" indent="0" algn="ctr">
              <a:buNone/>
            </a:pPr>
            <a:r>
              <a:rPr lang="en-US" sz="2000" kern="0" dirty="0">
                <a:ea typeface="MS PGothic"/>
              </a:rPr>
              <a:t>Making Jewelry,</a:t>
            </a:r>
            <a:endParaRPr lang="en-US" sz="2000" kern="0" dirty="0"/>
          </a:p>
          <a:p>
            <a:pPr marL="0" indent="0" algn="ctr">
              <a:buNone/>
            </a:pPr>
            <a:r>
              <a:rPr lang="en-US" sz="2000" kern="0" dirty="0">
                <a:ea typeface="MS PGothic"/>
              </a:rPr>
              <a:t>House Cleaning,</a:t>
            </a:r>
          </a:p>
          <a:p>
            <a:pPr marL="0" indent="0" algn="ctr">
              <a:buNone/>
            </a:pPr>
            <a:r>
              <a:rPr lang="en-US" sz="2000" kern="0" dirty="0">
                <a:ea typeface="MS PGothic"/>
              </a:rPr>
              <a:t>Babysitting,</a:t>
            </a:r>
          </a:p>
          <a:p>
            <a:pPr marL="0" indent="0" algn="ctr">
              <a:buNone/>
            </a:pPr>
            <a:r>
              <a:rPr lang="en-US" sz="2000" kern="0" dirty="0">
                <a:ea typeface="MS PGothic"/>
              </a:rPr>
              <a:t>Painting</a:t>
            </a:r>
          </a:p>
          <a:p>
            <a:pPr marL="0" indent="0" algn="ctr">
              <a:buNone/>
            </a:pPr>
            <a:r>
              <a:rPr lang="en-US" sz="2000" kern="0" dirty="0">
                <a:ea typeface="MS PGothic"/>
              </a:rPr>
              <a:t>Yard work </a:t>
            </a:r>
          </a:p>
          <a:p>
            <a:pPr marL="0" indent="0" algn="ctr">
              <a:buNone/>
            </a:pPr>
            <a:r>
              <a:rPr lang="en-US" sz="2000" kern="0" dirty="0">
                <a:ea typeface="MS PGothic"/>
              </a:rPr>
              <a:t>Food &amp; Restaurant work </a:t>
            </a:r>
          </a:p>
          <a:p>
            <a:pPr algn="ctr"/>
            <a:endParaRPr lang="en-US" sz="1600" kern="0" dirty="0"/>
          </a:p>
          <a:p>
            <a:endParaRPr lang="en-US" sz="1600" kern="0" dirty="0"/>
          </a:p>
          <a:p>
            <a:endParaRPr lang="en-CA" sz="1600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E05E87-DCF2-4183-AA7E-E0CC5C47F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03243">
            <a:off x="474753" y="1970086"/>
            <a:ext cx="1135048" cy="716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163E74-0C45-4ADF-AC73-901E7BDAB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7919">
            <a:off x="6892495" y="2215711"/>
            <a:ext cx="1322956" cy="12707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9C5985-1E3B-4C8D-87E2-A82A116A3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9916">
            <a:off x="6396169" y="3922841"/>
            <a:ext cx="2315609" cy="15437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7210B6-8D36-498B-B2CD-D5291B886E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13"/>
          <a:stretch/>
        </p:blipFill>
        <p:spPr>
          <a:xfrm rot="21135570">
            <a:off x="302378" y="3694255"/>
            <a:ext cx="2612818" cy="200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/>
                <a:ea typeface="MS PGothic"/>
              </a:rPr>
              <a:t>A Special Note For Teachers</a:t>
            </a:r>
            <a:endParaRPr lang="en-US" altLang="en-US">
              <a:solidFill>
                <a:srgbClr val="005954"/>
              </a:solidFill>
              <a:latin typeface="Open Sans" panose="020B0606030504020204" pitchFamily="34" charset="0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AA7A99F-5A5E-4725-93BE-836BF9A3B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" r="1182"/>
          <a:stretch/>
        </p:blipFill>
        <p:spPr>
          <a:xfrm>
            <a:off x="1805040" y="1268412"/>
            <a:ext cx="5533920" cy="46914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Purpose of Lesson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>
              <a:lnSpc>
                <a:spcPts val="2880"/>
              </a:lnSpc>
            </a:pPr>
            <a:r>
              <a:rPr lang="en-US" altLang="en-US" sz="2400" dirty="0"/>
              <a:t>Create a Financial Goal</a:t>
            </a:r>
          </a:p>
          <a:p>
            <a:pPr eaLnBrk="1" hangingPunct="1">
              <a:lnSpc>
                <a:spcPts val="2880"/>
              </a:lnSpc>
            </a:pPr>
            <a:r>
              <a:rPr lang="en-US" altLang="en-US" sz="2400" dirty="0"/>
              <a:t>Students will conduct research and create their own financial business plan, considering long term and short-term goals, expenses and taxes, all while maintaining a balanced budget.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CA" dirty="0">
                <a:hlinkClick r:id="rId2"/>
              </a:rPr>
              <a:t>Setting Goals – YouTube</a:t>
            </a:r>
            <a:r>
              <a:rPr lang="en-US" dirty="0"/>
              <a:t> </a:t>
            </a: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Sample Business: </a:t>
            </a:r>
            <a:r>
              <a:rPr lang="en-US" altLang="en-US" sz="2400" dirty="0">
                <a:solidFill>
                  <a:srgbClr val="005954"/>
                </a:solidFill>
                <a:latin typeface="Open Sans" panose="020B0606030504020204" pitchFamily="34" charset="0"/>
              </a:rPr>
              <a:t>Making &amp; Selling T-shirts</a:t>
            </a:r>
            <a:endParaRPr lang="en-US" altLang="en-US" dirty="0">
              <a:solidFill>
                <a:srgbClr val="005954"/>
              </a:solidFill>
              <a:latin typeface="Open Sans" panose="020B0606030504020204" pitchFamily="34" charset="0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r>
              <a:rPr lang="en-US" altLang="en-US" sz="2400" dirty="0"/>
              <a:t>Adult size X-Small to 4X-Large</a:t>
            </a:r>
          </a:p>
          <a:p>
            <a:r>
              <a:rPr lang="en-US" altLang="en-US" sz="2400" dirty="0"/>
              <a:t>Gender Neutral </a:t>
            </a:r>
          </a:p>
          <a:p>
            <a:r>
              <a:rPr lang="en-US" altLang="en-US" sz="2400" dirty="0"/>
              <a:t>All T-shirts are $35 (+tax,+ shipping)</a:t>
            </a:r>
          </a:p>
          <a:p>
            <a:r>
              <a:rPr lang="en-US" altLang="en-US" sz="2400" dirty="0"/>
              <a:t>Personalize their shirts</a:t>
            </a:r>
          </a:p>
          <a:p>
            <a:pPr eaLnBrk="1" hangingPunct="1"/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97F8F99-DAA7-484E-A440-39C145860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95946">
            <a:off x="4807906" y="2763885"/>
            <a:ext cx="2322258" cy="2428825"/>
          </a:xfrm>
          <a:prstGeom prst="rect">
            <a:avLst/>
          </a:prstGeom>
        </p:spPr>
      </p:pic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ADED876-31BF-4767-8236-8E418B09C6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01" b="39475"/>
          <a:stretch/>
        </p:blipFill>
        <p:spPr>
          <a:xfrm rot="518159">
            <a:off x="6464090" y="2282223"/>
            <a:ext cx="2322258" cy="2787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A019F-B00B-4C5D-AA2A-1E930CFD78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01" b="36000"/>
          <a:stretch/>
        </p:blipFill>
        <p:spPr>
          <a:xfrm rot="1186698">
            <a:off x="6291218" y="3664532"/>
            <a:ext cx="1778124" cy="22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5954"/>
                </a:solidFill>
                <a:latin typeface="Open Sans" panose="020B0606030504020204" pitchFamily="34" charset="0"/>
              </a:rPr>
              <a:t>What will I need to make my product?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591465C-13F9-43E7-A4D3-3D3E05B734D2}"/>
              </a:ext>
            </a:extLst>
          </p:cNvPr>
          <p:cNvSpPr txBox="1"/>
          <p:nvPr/>
        </p:nvSpPr>
        <p:spPr>
          <a:xfrm>
            <a:off x="5076056" y="1412875"/>
            <a:ext cx="3390081" cy="387798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800" dirty="0">
                <a:latin typeface="Arial"/>
                <a:ea typeface="MS PGothic"/>
              </a:rPr>
              <a:t>C. </a:t>
            </a:r>
            <a:r>
              <a:rPr lang="en-US" sz="1800" dirty="0" err="1">
                <a:latin typeface="Arial"/>
                <a:ea typeface="MS PGothic"/>
              </a:rPr>
              <a:t>Cricut</a:t>
            </a:r>
            <a:r>
              <a:rPr lang="en-US" sz="1800" dirty="0">
                <a:latin typeface="Arial"/>
                <a:ea typeface="MS PGothic"/>
              </a:rPr>
              <a:t> Machine Accessories </a:t>
            </a:r>
            <a:endParaRPr lang="en-US" sz="1800" dirty="0"/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sz="1800" dirty="0"/>
              <a:t>Ink, Mat, cutting tools</a:t>
            </a:r>
          </a:p>
          <a:p>
            <a:r>
              <a:rPr lang="en-US" sz="1800" dirty="0">
                <a:latin typeface="Arial"/>
                <a:ea typeface="MS PGothic"/>
                <a:hlinkClick r:id="rId2"/>
              </a:rPr>
              <a:t>Cricut Accessories &amp; Cutting Materials | Michaels</a:t>
            </a:r>
            <a:r>
              <a:rPr lang="en-US" sz="1800" dirty="0">
                <a:latin typeface="Arial"/>
                <a:ea typeface="MS PGothic"/>
              </a:rPr>
              <a:t>  </a:t>
            </a:r>
            <a:endParaRPr lang="en-US" sz="1800" dirty="0"/>
          </a:p>
          <a:p>
            <a:r>
              <a:rPr lang="en-CA" sz="1800" dirty="0"/>
              <a:t>$500</a:t>
            </a:r>
          </a:p>
          <a:p>
            <a:endParaRPr lang="en-CA" sz="1800" dirty="0"/>
          </a:p>
          <a:p>
            <a:r>
              <a:rPr lang="en-CA" sz="1800" dirty="0">
                <a:latin typeface="Arial"/>
                <a:ea typeface="MS PGothic"/>
              </a:rPr>
              <a:t>D. Design technology: Canva Pro</a:t>
            </a:r>
            <a:endParaRPr lang="en-CA" sz="1800" dirty="0"/>
          </a:p>
          <a:p>
            <a:r>
              <a:rPr lang="en-CA" sz="1800" dirty="0">
                <a:latin typeface="Arial"/>
                <a:ea typeface="MS PGothic"/>
              </a:rPr>
              <a:t>$16.99/month + tax= $19.20/month</a:t>
            </a:r>
            <a:endParaRPr lang="en-CA" sz="1800" dirty="0"/>
          </a:p>
          <a:p>
            <a:endParaRPr lang="en-CA" sz="1800" dirty="0"/>
          </a:p>
          <a:p>
            <a:r>
              <a:rPr lang="en-CA" sz="1800" b="1" u="sng" dirty="0">
                <a:latin typeface="Arial"/>
                <a:ea typeface="MS PGothic"/>
              </a:rPr>
              <a:t>Start-up costs: $2,166.87</a:t>
            </a:r>
          </a:p>
          <a:p>
            <a:r>
              <a:rPr lang="en-CA" sz="1800" b="1" u="sng" dirty="0">
                <a:latin typeface="Arial"/>
                <a:ea typeface="MS PGothic"/>
              </a:rPr>
              <a:t>(Month 1)</a:t>
            </a:r>
            <a:endParaRPr lang="en-CA" sz="1800" dirty="0"/>
          </a:p>
          <a:p>
            <a:endParaRPr lang="en-CA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949F976-772F-4C5C-87F4-6F74F793D96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42925" y="1412875"/>
                <a:ext cx="4029075" cy="4248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5000"/>
                  </a:spcAft>
                  <a:buClr>
                    <a:srgbClr val="477E27"/>
                  </a:buClr>
                  <a:buChar char="•"/>
                  <a:defRPr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5000"/>
                  </a:spcAft>
                  <a:buClr>
                    <a:srgbClr val="477E27"/>
                  </a:buClr>
                  <a:buChar char="–"/>
                  <a:defRPr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5000"/>
                  </a:spcAft>
                  <a:buClr>
                    <a:srgbClr val="477E27"/>
                  </a:buClr>
                  <a:buChar char="•"/>
                  <a:defRPr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5000"/>
                  </a:spcAft>
                  <a:buClr>
                    <a:srgbClr val="477E27"/>
                  </a:buClr>
                  <a:buChar char="–"/>
                  <a:defRPr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5000"/>
                  </a:spcAft>
                  <a:buClr>
                    <a:srgbClr val="477E27"/>
                  </a:buClr>
                  <a:buChar char="»"/>
                  <a:defRPr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25000"/>
                  </a:spcAft>
                  <a:buClr>
                    <a:srgbClr val="477E27"/>
                  </a:buClr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25000"/>
                  </a:spcAft>
                  <a:buClr>
                    <a:srgbClr val="477E27"/>
                  </a:buClr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25000"/>
                  </a:spcAft>
                  <a:buClr>
                    <a:srgbClr val="477E27"/>
                  </a:buClr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25000"/>
                  </a:spcAft>
                  <a:buClr>
                    <a:srgbClr val="477E27"/>
                  </a:buClr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1800" kern="0" dirty="0">
                    <a:ea typeface="MS PGothic"/>
                  </a:rPr>
                  <a:t>A. </a:t>
                </a:r>
                <a:r>
                  <a:rPr lang="en-US" sz="1800" kern="0" dirty="0" err="1">
                    <a:ea typeface="MS PGothic"/>
                  </a:rPr>
                  <a:t>Cricut</a:t>
                </a:r>
                <a:r>
                  <a:rPr lang="en-US" sz="1800" kern="0" dirty="0">
                    <a:ea typeface="MS PGothic"/>
                  </a:rPr>
                  <a:t> Machine</a:t>
                </a:r>
              </a:p>
              <a:p>
                <a:r>
                  <a:rPr lang="en-CA" sz="1800" kern="0" dirty="0" err="1">
                    <a:hlinkClick r:id="rId3"/>
                  </a:rPr>
                  <a:t>Cricut</a:t>
                </a:r>
                <a:r>
                  <a:rPr lang="en-CA" sz="1800" kern="0" dirty="0">
                    <a:hlinkClick r:id="rId3"/>
                  </a:rPr>
                  <a:t> Machines (michaels.com)</a:t>
                </a:r>
                <a:r>
                  <a:rPr lang="en-CA" sz="1800" kern="0" dirty="0"/>
                  <a:t> </a:t>
                </a:r>
              </a:p>
              <a:p>
                <a:r>
                  <a:rPr lang="en-CA" sz="1800" kern="0" dirty="0"/>
                  <a:t>$459 + tax = $518.67</a:t>
                </a:r>
              </a:p>
              <a:p>
                <a:pPr marL="0" indent="0">
                  <a:buFontTx/>
                  <a:buNone/>
                </a:pPr>
                <a:endParaRPr lang="en-CA" sz="1800" kern="0" dirty="0"/>
              </a:p>
              <a:p>
                <a:pPr marL="0" indent="0">
                  <a:buFontTx/>
                  <a:buNone/>
                </a:pPr>
                <a:r>
                  <a:rPr lang="en-CA" sz="1800" kern="0" dirty="0"/>
                  <a:t>B. T-shirts </a:t>
                </a:r>
              </a:p>
              <a:p>
                <a:pPr marL="0" indent="0">
                  <a:buFontTx/>
                  <a:buNone/>
                </a:pPr>
                <a:r>
                  <a:rPr lang="en-CA" sz="1800" kern="0" dirty="0"/>
                  <a:t>Walmart, Michaels, amazon, etc.</a:t>
                </a:r>
              </a:p>
              <a:p>
                <a:pPr marL="0" indent="0">
                  <a:buFontTx/>
                  <a:buNone/>
                </a:pPr>
                <a:r>
                  <a:rPr lang="en-CA" sz="1800" kern="0" dirty="0">
                    <a:ea typeface="MS PGothic"/>
                  </a:rPr>
                  <a:t>$5 to $15 </a:t>
                </a:r>
              </a:p>
              <a:p>
                <a:pPr marL="0" indent="0">
                  <a:buFontTx/>
                  <a:buNone/>
                </a:pPr>
                <a:r>
                  <a:rPr lang="en-CA" sz="1800" kern="0" dirty="0">
                    <a:ea typeface="MS PGothic"/>
                  </a:rPr>
                  <a:t>(Approx. $10 + tax= $11.30 </a:t>
                </a:r>
                <a14:m>
                  <m:oMath xmlns:m="http://schemas.openxmlformats.org/officeDocument/2006/math">
                    <m:r>
                      <a:rPr lang="en-CA" sz="180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CA" sz="1800" kern="0" dirty="0">
                    <a:ea typeface="MS PGothic"/>
                  </a:rPr>
                  <a:t> 100 shirts =$1,130)</a:t>
                </a:r>
              </a:p>
              <a:p>
                <a:pPr marL="0" indent="0">
                  <a:buFontTx/>
                  <a:buNone/>
                </a:pPr>
                <a:r>
                  <a:rPr lang="en-CA" sz="1800" kern="0" dirty="0">
                    <a:hlinkClick r:id="rId4"/>
                  </a:rPr>
                  <a:t>Shop Categories (michaels.com)</a:t>
                </a:r>
                <a:r>
                  <a:rPr lang="en-CA" sz="1800" kern="0" dirty="0"/>
                  <a:t>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949F976-772F-4C5C-87F4-6F74F793D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925" y="1412875"/>
                <a:ext cx="4029075" cy="4248472"/>
              </a:xfrm>
              <a:prstGeom prst="rect">
                <a:avLst/>
              </a:prstGeom>
              <a:blipFill>
                <a:blip r:embed="rId5"/>
                <a:stretch>
                  <a:fillRect l="-1210" t="-14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77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9" y="42325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Payments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/>
                <a:ea typeface="MS PGothic"/>
              </a:rPr>
              <a:t>What payment methods will you accept ?</a:t>
            </a:r>
            <a:endParaRPr lang="en-US" sz="2000" dirty="0"/>
          </a:p>
          <a:p>
            <a:endParaRPr lang="en-US" sz="2000" dirty="0">
              <a:latin typeface="Arial"/>
              <a:ea typeface="MS PGothic"/>
            </a:endParaRPr>
          </a:p>
          <a:p>
            <a:pPr marL="257168" indent="-257168">
              <a:buFont typeface="Arial"/>
              <a:buChar char="•"/>
            </a:pPr>
            <a:r>
              <a:rPr lang="en-US" sz="2000" dirty="0">
                <a:latin typeface="Arial"/>
                <a:ea typeface="MS PGothic"/>
              </a:rPr>
              <a:t>E-transfer,</a:t>
            </a:r>
          </a:p>
          <a:p>
            <a:pPr marL="257168" indent="-257168">
              <a:buFont typeface="Arial"/>
              <a:buChar char="•"/>
            </a:pPr>
            <a:r>
              <a:rPr lang="en-US" sz="2000" dirty="0">
                <a:latin typeface="Arial"/>
                <a:ea typeface="MS PGothic"/>
              </a:rPr>
              <a:t>Cash,</a:t>
            </a:r>
          </a:p>
          <a:p>
            <a:pPr marL="257168" indent="-257168">
              <a:buFont typeface="Arial"/>
              <a:buChar char="•"/>
            </a:pPr>
            <a:r>
              <a:rPr lang="en-US" sz="2000" dirty="0">
                <a:latin typeface="Arial"/>
                <a:ea typeface="MS PGothic"/>
              </a:rPr>
              <a:t>Debit, </a:t>
            </a:r>
          </a:p>
          <a:p>
            <a:pPr marL="257168" indent="-257168">
              <a:buFont typeface="Arial"/>
              <a:buChar char="•"/>
            </a:pPr>
            <a:r>
              <a:rPr lang="en-US" sz="2000" dirty="0">
                <a:latin typeface="Arial"/>
                <a:ea typeface="MS PGothic"/>
              </a:rPr>
              <a:t>Credit Card,</a:t>
            </a:r>
            <a:endParaRPr lang="en-US" sz="2000" dirty="0"/>
          </a:p>
          <a:p>
            <a:pPr marL="257168" indent="-257168">
              <a:buFont typeface="Arial"/>
              <a:buChar char="•"/>
            </a:pPr>
            <a:r>
              <a:rPr lang="en-US" sz="2000" dirty="0">
                <a:latin typeface="Arial"/>
                <a:ea typeface="MS PGothic"/>
              </a:rPr>
              <a:t>Cheque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3">
            <a:extLst>
              <a:ext uri="{FF2B5EF4-FFF2-40B4-BE49-F238E27FC236}">
                <a16:creationId xmlns:a16="http://schemas.microsoft.com/office/drawing/2014/main" id="{A4D246CE-72AF-47EA-990F-0B843AB08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2348880"/>
            <a:ext cx="460745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9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074737"/>
            <a:ext cx="8136135" cy="4514851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None/>
            </a:pPr>
            <a:r>
              <a:rPr lang="en-US" sz="2000" dirty="0">
                <a:latin typeface="+mn-lt"/>
                <a:ea typeface="MS PGothic"/>
              </a:rPr>
              <a:t>How will you advertise your product? 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None/>
            </a:pPr>
            <a:r>
              <a:rPr lang="en-US" sz="2000" dirty="0">
                <a:latin typeface="+mn-lt"/>
                <a:ea typeface="MS PGothic"/>
              </a:rPr>
              <a:t>How much money will you spend on advertising your product?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None/>
            </a:pPr>
            <a:r>
              <a:rPr lang="en-US" sz="2000" dirty="0">
                <a:latin typeface="+mn-lt"/>
                <a:ea typeface="MS PGothic"/>
              </a:rPr>
              <a:t>How will customers get their items? Will you offer shipping?</a:t>
            </a:r>
          </a:p>
          <a:p>
            <a:pPr marL="257168" indent="-257168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MS PGothic"/>
              </a:rPr>
              <a:t>Compare shipping companies (</a:t>
            </a:r>
            <a:r>
              <a:rPr lang="en-US" sz="2000" dirty="0">
                <a:ea typeface="MS PGothic"/>
              </a:rPr>
              <a:t>i</a:t>
            </a:r>
            <a:r>
              <a:rPr lang="en-US" sz="2000" dirty="0">
                <a:latin typeface="+mn-lt"/>
                <a:ea typeface="MS PGothic"/>
              </a:rPr>
              <a:t>.e. Canada Post, FedEx, UPS, etc.)</a:t>
            </a:r>
          </a:p>
          <a:p>
            <a:pPr eaLnBrk="1" hangingPunct="1"/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692696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D185AB10-D9ED-48E6-922B-11D645F10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310" y="3905105"/>
            <a:ext cx="4055380" cy="1878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808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Class Discussion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E47FCC-45EE-4F95-A9F3-65D8CED9820E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468313" y="1412875"/>
            <a:ext cx="3671639" cy="4176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</a:pPr>
            <a:r>
              <a:rPr lang="en-US" sz="2400" dirty="0">
                <a:latin typeface="+mn-lt"/>
              </a:rPr>
              <a:t>What is a budget?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</a:pPr>
            <a:endParaRPr lang="en-US" sz="2400" dirty="0"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</a:pPr>
            <a:r>
              <a:rPr lang="en-US" sz="2400" dirty="0">
                <a:latin typeface="+mn-lt"/>
              </a:rPr>
              <a:t>Why are budgets important?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859BB-1654-46C8-A735-13BC439D0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87" r="22205" b="-1"/>
          <a:stretch/>
        </p:blipFill>
        <p:spPr>
          <a:xfrm>
            <a:off x="4461762" y="1524644"/>
            <a:ext cx="3963786" cy="4032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54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Why Is Budgeting Important?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34238B-3BE1-4C19-BB3C-61DD0DA37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855799"/>
              </p:ext>
            </p:extLst>
          </p:nvPr>
        </p:nvGraphicFramePr>
        <p:xfrm>
          <a:off x="520666" y="1036749"/>
          <a:ext cx="8064128" cy="492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895653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f3cb47-7ddb-4c19-b7fa-7a0a8aba5842" xsi:nil="true"/>
    <lcf76f155ced4ddcb4097134ff3c332f xmlns="30b57f21-544d-4ccf-a224-cf4bd29a42a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D36AF21ECD984DAE009D672589A92C" ma:contentTypeVersion="16" ma:contentTypeDescription="Create a new document." ma:contentTypeScope="" ma:versionID="2e60272f744566d631b97ccba38f4cb9">
  <xsd:schema xmlns:xsd="http://www.w3.org/2001/XMLSchema" xmlns:xs="http://www.w3.org/2001/XMLSchema" xmlns:p="http://schemas.microsoft.com/office/2006/metadata/properties" xmlns:ns2="30b57f21-544d-4ccf-a224-cf4bd29a42a3" xmlns:ns3="58f3cb47-7ddb-4c19-b7fa-7a0a8aba5842" targetNamespace="http://schemas.microsoft.com/office/2006/metadata/properties" ma:root="true" ma:fieldsID="7ed1a5f2217b9fbc1cc1d9e8e59b541e" ns2:_="" ns3:_="">
    <xsd:import namespace="30b57f21-544d-4ccf-a224-cf4bd29a42a3"/>
    <xsd:import namespace="58f3cb47-7ddb-4c19-b7fa-7a0a8aba5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57f21-544d-4ccf-a224-cf4bd29a42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4ff290c-aeff-4dbd-ad2e-2ebfab9861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3cb47-7ddb-4c19-b7fa-7a0a8aba584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3dbdabb-e35b-47aa-a42e-66e0c01efd38}" ma:internalName="TaxCatchAll" ma:showField="CatchAllData" ma:web="58f3cb47-7ddb-4c19-b7fa-7a0a8aba5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1ABF76-BADC-4C69-B0E6-CD9F8E4572A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3A5EA38-37C1-4151-A73D-857D7B0043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C6590A-747E-4865-82DA-B15F42952E12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2D9E712E-847A-4B2A-BFD7-0390F90F553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On-screen Show (4:3)</PresentationFormat>
  <Paragraphs>103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Open Sans</vt:lpstr>
      <vt:lpstr>Blank Presentation</vt:lpstr>
      <vt:lpstr>Making Sense of  Business Goals and Budgets</vt:lpstr>
      <vt:lpstr>A Special Note For Teachers</vt:lpstr>
      <vt:lpstr>Purpose of Lesson</vt:lpstr>
      <vt:lpstr>Sample Business: Making &amp; Selling T-shirts</vt:lpstr>
      <vt:lpstr>What will I need to make my product?</vt:lpstr>
      <vt:lpstr>Payments</vt:lpstr>
      <vt:lpstr>PowerPoint Presentation</vt:lpstr>
      <vt:lpstr>Class Discussion</vt:lpstr>
      <vt:lpstr>Why Is Budgeting Important?</vt:lpstr>
      <vt:lpstr>Budget Fundamentals</vt:lpstr>
      <vt:lpstr>Income vs. Expenses</vt:lpstr>
      <vt:lpstr>Your sales are doing great!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 College Literacy. Learning for Life</dc:title>
  <dc:creator/>
  <cp:lastModifiedBy/>
  <cp:revision>33</cp:revision>
  <dcterms:created xsi:type="dcterms:W3CDTF">2011-06-06T13:23:04Z</dcterms:created>
  <dcterms:modified xsi:type="dcterms:W3CDTF">2021-12-06T16:06:45Z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Shannon Stevens</vt:lpwstr>
  </property>
  <property fmtid="{D5CDD505-2E9C-101B-9397-08002B2CF9AE}" pid="3" name="Order">
    <vt:r8>935800</vt:r8>
  </property>
  <property fmtid="{D5CDD505-2E9C-101B-9397-08002B2CF9AE}" pid="4" name="display_urn:schemas-microsoft-com:office:office#Author">
    <vt:lpwstr>Shannon Stevens</vt:lpwstr>
  </property>
  <property fmtid="{D5CDD505-2E9C-101B-9397-08002B2CF9AE}" pid="5" name="ContentTypeId">
    <vt:lpwstr>0x010100FDD36AF21ECD984DAE009D672589A92C</vt:lpwstr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TemplateUrl">
    <vt:lpwstr/>
  </property>
  <property fmtid="{D5CDD505-2E9C-101B-9397-08002B2CF9AE}" pid="10" name="ComplianceAssetId">
    <vt:lpwstr/>
  </property>
</Properties>
</file>