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autoCompressPictures="0">
  <p:sldMasterIdLst>
    <p:sldMasterId id="2147483648" r:id="rId5"/>
  </p:sldMasterIdLst>
  <p:notesMasterIdLst>
    <p:notesMasterId r:id="rId74"/>
  </p:notesMasterIdLst>
  <p:handoutMasterIdLst>
    <p:handoutMasterId r:id="rId75"/>
  </p:handoutMasterIdLst>
  <p:sldIdLst>
    <p:sldId id="257" r:id="rId6"/>
    <p:sldId id="276" r:id="rId7"/>
    <p:sldId id="270" r:id="rId8"/>
    <p:sldId id="261" r:id="rId9"/>
    <p:sldId id="260" r:id="rId10"/>
    <p:sldId id="262" r:id="rId11"/>
    <p:sldId id="271" r:id="rId12"/>
    <p:sldId id="272" r:id="rId13"/>
    <p:sldId id="327" r:id="rId14"/>
    <p:sldId id="263" r:id="rId15"/>
    <p:sldId id="273" r:id="rId16"/>
    <p:sldId id="267" r:id="rId17"/>
    <p:sldId id="279" r:id="rId18"/>
    <p:sldId id="347" r:id="rId19"/>
    <p:sldId id="348" r:id="rId20"/>
    <p:sldId id="349" r:id="rId21"/>
    <p:sldId id="277" r:id="rId22"/>
    <p:sldId id="278" r:id="rId23"/>
    <p:sldId id="268" r:id="rId24"/>
    <p:sldId id="281" r:id="rId25"/>
    <p:sldId id="313" r:id="rId26"/>
    <p:sldId id="282" r:id="rId27"/>
    <p:sldId id="328" r:id="rId28"/>
    <p:sldId id="269" r:id="rId29"/>
    <p:sldId id="284" r:id="rId30"/>
    <p:sldId id="332" r:id="rId31"/>
    <p:sldId id="350" r:id="rId32"/>
    <p:sldId id="351" r:id="rId33"/>
    <p:sldId id="352" r:id="rId34"/>
    <p:sldId id="287" r:id="rId35"/>
    <p:sldId id="288" r:id="rId36"/>
    <p:sldId id="334" r:id="rId37"/>
    <p:sldId id="335" r:id="rId38"/>
    <p:sldId id="336" r:id="rId39"/>
    <p:sldId id="337" r:id="rId40"/>
    <p:sldId id="338" r:id="rId41"/>
    <p:sldId id="339" r:id="rId42"/>
    <p:sldId id="292" r:id="rId43"/>
    <p:sldId id="291" r:id="rId44"/>
    <p:sldId id="289" r:id="rId45"/>
    <p:sldId id="333" r:id="rId46"/>
    <p:sldId id="303" r:id="rId47"/>
    <p:sldId id="293" r:id="rId48"/>
    <p:sldId id="294" r:id="rId49"/>
    <p:sldId id="297" r:id="rId50"/>
    <p:sldId id="298" r:id="rId51"/>
    <p:sldId id="304" r:id="rId52"/>
    <p:sldId id="329" r:id="rId53"/>
    <p:sldId id="299" r:id="rId54"/>
    <p:sldId id="353" r:id="rId55"/>
    <p:sldId id="296" r:id="rId56"/>
    <p:sldId id="342" r:id="rId57"/>
    <p:sldId id="343" r:id="rId58"/>
    <p:sldId id="354" r:id="rId59"/>
    <p:sldId id="302" r:id="rId60"/>
    <p:sldId id="307" r:id="rId61"/>
    <p:sldId id="308" r:id="rId62"/>
    <p:sldId id="314" r:id="rId63"/>
    <p:sldId id="315" r:id="rId64"/>
    <p:sldId id="309" r:id="rId65"/>
    <p:sldId id="340" r:id="rId66"/>
    <p:sldId id="341" r:id="rId67"/>
    <p:sldId id="321" r:id="rId68"/>
    <p:sldId id="322" r:id="rId69"/>
    <p:sldId id="355" r:id="rId70"/>
    <p:sldId id="325" r:id="rId71"/>
    <p:sldId id="330" r:id="rId72"/>
    <p:sldId id="326" r:id="rId7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p:defaultTextStyle>
  <p:modifyVerifier cryptProviderType="rsaAES" cryptAlgorithmClass="hash" cryptAlgorithmType="typeAny" cryptAlgorithmSid="14" spinCount="100000" saltData="VIlHzZOeVP9ZGywlo5O87g==" hashData="MF68YpbxfBLHG0D+8jEOLG2/Gek0VAGGYtrUpZH4o9m7MkQ/aZ6ljLY+lX31KZmEma061k8QHKdDIA/vo7EHkw=="/>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954"/>
    <a:srgbClr val="EA7123"/>
    <a:srgbClr val="D9D9D9"/>
    <a:srgbClr val="003E38"/>
    <a:srgbClr val="FDCE3A"/>
    <a:srgbClr val="3DC5C4"/>
    <a:srgbClr val="98BF1E"/>
    <a:srgbClr val="DBE9B0"/>
    <a:srgbClr val="477E27"/>
    <a:srgbClr val="5C4A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47F979-C914-41CF-8B08-A34DB47A4512}" v="8" dt="2021-12-06T15:53:22.1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34" autoAdjust="0"/>
    <p:restoredTop sz="91768" autoAdjust="0"/>
  </p:normalViewPr>
  <p:slideViewPr>
    <p:cSldViewPr>
      <p:cViewPr varScale="1">
        <p:scale>
          <a:sx n="61" d="100"/>
          <a:sy n="61" d="100"/>
        </p:scale>
        <p:origin x="1472"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7" d="100"/>
          <a:sy n="67" d="100"/>
        </p:scale>
        <p:origin x="3228" y="84"/>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Master" Target="slideMasters/slideMaster1.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viewProps" Target="viewProps.xml"/><Relationship Id="rId81"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commentAuthors" Target="commentAuthor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9414F85-49FD-4247-ACE8-E049A0C5F25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C63309B3-691A-4C3F-A1FC-7C75CAC17DA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655B08C4-2137-426E-89AF-990054B89F97}" type="datetimeFigureOut">
              <a:rPr lang="en-US"/>
              <a:pPr>
                <a:defRPr/>
              </a:pPr>
              <a:t>12/13/2021</a:t>
            </a:fld>
            <a:endParaRPr lang="en-US"/>
          </a:p>
        </p:txBody>
      </p:sp>
      <p:sp>
        <p:nvSpPr>
          <p:cNvPr id="4" name="Footer Placeholder 3">
            <a:extLst>
              <a:ext uri="{FF2B5EF4-FFF2-40B4-BE49-F238E27FC236}">
                <a16:creationId xmlns:a16="http://schemas.microsoft.com/office/drawing/2014/main" id="{1D967E08-AB9C-4946-B463-C7C15C454B1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a:extLst>
              <a:ext uri="{FF2B5EF4-FFF2-40B4-BE49-F238E27FC236}">
                <a16:creationId xmlns:a16="http://schemas.microsoft.com/office/drawing/2014/main" id="{59633C49-D3B6-41CD-ACA7-2751554E601D}"/>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E7D754E0-4609-40BC-8D04-2D92DEB0D313}"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8E607ACF-F20A-45E6-BE88-04859A2C48C3}"/>
              </a:ext>
            </a:extLst>
          </p:cNvPr>
          <p:cNvSpPr>
            <a:spLocks noGrp="1" noChangeArrowheads="1"/>
          </p:cNvSpPr>
          <p:nvPr>
            <p:ph type="hdr" sz="quarter"/>
          </p:nvPr>
        </p:nvSpPr>
        <p:spPr bwMode="auto">
          <a:xfrm>
            <a:off x="0" y="0"/>
            <a:ext cx="2971800" cy="457200"/>
          </a:xfrm>
          <a:prstGeom prst="rect">
            <a:avLst/>
          </a:prstGeom>
          <a:noFill/>
          <a:ln>
            <a:noFill/>
          </a:ln>
          <a:extLst>
            <a:ext uri="{909E8E84-426E-40dd-AFC4-6F175D3DCCD1}"/>
            <a:ext uri="{91240B29-F687-4f45-9708-019B960494DF}"/>
            <a:ext uri="{FAA26D3D-D897-4be2-8F04-BA451C77F1D7}"/>
          </a:extLst>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8195" name="Rectangle 3">
            <a:extLst>
              <a:ext uri="{FF2B5EF4-FFF2-40B4-BE49-F238E27FC236}">
                <a16:creationId xmlns:a16="http://schemas.microsoft.com/office/drawing/2014/main" id="{6A5922B9-0351-4B2E-918D-F938727B4594}"/>
              </a:ext>
            </a:extLst>
          </p:cNvPr>
          <p:cNvSpPr>
            <a:spLocks noGrp="1" noChangeArrowheads="1"/>
          </p:cNvSpPr>
          <p:nvPr>
            <p:ph type="dt" idx="1"/>
          </p:nvPr>
        </p:nvSpPr>
        <p:spPr bwMode="auto">
          <a:xfrm>
            <a:off x="3886200" y="0"/>
            <a:ext cx="2971800" cy="457200"/>
          </a:xfrm>
          <a:prstGeom prst="rect">
            <a:avLst/>
          </a:prstGeom>
          <a:noFill/>
          <a:ln>
            <a:noFill/>
          </a:ln>
          <a:extLst>
            <a:ext uri="{909E8E84-426E-40dd-AFC4-6F175D3DCCD1}"/>
            <a:ext uri="{91240B29-F687-4f45-9708-019B960494DF}"/>
            <a:ext uri="{FAA26D3D-D897-4be2-8F04-BA451C77F1D7}"/>
          </a:ex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0"/>
                <a:cs typeface="ＭＳ Ｐゴシック" charset="0"/>
              </a:defRPr>
            </a:lvl1pPr>
          </a:lstStyle>
          <a:p>
            <a:pPr>
              <a:defRPr/>
            </a:pPr>
            <a:endParaRPr lang="en-US"/>
          </a:p>
        </p:txBody>
      </p:sp>
      <p:sp>
        <p:nvSpPr>
          <p:cNvPr id="11268" name="Rectangle 4">
            <a:extLst>
              <a:ext uri="{FF2B5EF4-FFF2-40B4-BE49-F238E27FC236}">
                <a16:creationId xmlns:a16="http://schemas.microsoft.com/office/drawing/2014/main" id="{1B7A27C5-B96E-44C1-A972-E8719DE099C8}"/>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a:extLst>
              <a:ext uri="{FF2B5EF4-FFF2-40B4-BE49-F238E27FC236}">
                <a16:creationId xmlns:a16="http://schemas.microsoft.com/office/drawing/2014/main" id="{608B9D4D-63B1-4786-A249-2039B040E26D}"/>
              </a:ext>
            </a:extLst>
          </p:cNvPr>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ext uri="{91240B29-F687-4f45-9708-019B960494DF}"/>
            <a:ext uri="{FAA26D3D-D897-4be2-8F04-BA451C77F1D7}"/>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8" name="Rectangle 6">
            <a:extLst>
              <a:ext uri="{FF2B5EF4-FFF2-40B4-BE49-F238E27FC236}">
                <a16:creationId xmlns:a16="http://schemas.microsoft.com/office/drawing/2014/main" id="{54D96DC8-2FB0-467E-85B0-22D66BE9F214}"/>
              </a:ext>
            </a:extLst>
          </p:cNvPr>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ext uri="{91240B29-F687-4f45-9708-019B960494DF}"/>
            <a:ext uri="{FAA26D3D-D897-4be2-8F04-BA451C77F1D7}"/>
          </a:extLst>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8199" name="Rectangle 7">
            <a:extLst>
              <a:ext uri="{FF2B5EF4-FFF2-40B4-BE49-F238E27FC236}">
                <a16:creationId xmlns:a16="http://schemas.microsoft.com/office/drawing/2014/main" id="{15060F9C-4BA0-4F7E-B9DC-7FE1BBBF8795}"/>
              </a:ext>
            </a:extLst>
          </p:cNvPr>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ext uri="{91240B29-F687-4f45-9708-019B960494DF}"/>
            <a:ext uri="{FAA26D3D-D897-4be2-8F04-BA451C77F1D7}"/>
          </a:extLst>
        </p:spPr>
        <p:txBody>
          <a:bodyPr vert="horz" wrap="square" lIns="91440" tIns="45720" rIns="91440" bIns="45720" numCol="1" anchor="b" anchorCtr="0" compatLnSpc="1">
            <a:prstTxWarp prst="textNoShape">
              <a:avLst/>
            </a:prstTxWarp>
          </a:bodyPr>
          <a:lstStyle>
            <a:lvl1pPr algn="r">
              <a:defRPr sz="1200"/>
            </a:lvl1pPr>
          </a:lstStyle>
          <a:p>
            <a:fld id="{6F3BDF90-9B25-453B-83E0-7C6DEAB5F885}"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ＭＳ Ｐゴシック" charset="0"/>
      </a:defRPr>
    </a:lvl2pPr>
    <a:lvl3pPr marL="9144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ＭＳ Ｐゴシック" charset="0"/>
      </a:defRPr>
    </a:lvl3pPr>
    <a:lvl4pPr marL="13716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ＭＳ Ｐゴシック" charset="0"/>
      </a:defRPr>
    </a:lvl4pPr>
    <a:lvl5pPr marL="18288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for Teachers: This slide lays out the three objectives of the task. Continue to remind students of these three objectives throughout the game. Students can achieve their financial goal any time within the 2 years (or the span of the game). Even so, they will need to carry on until the end to ensure they have no debt.</a:t>
            </a:r>
            <a:endParaRPr lang="en-CA" dirty="0"/>
          </a:p>
        </p:txBody>
      </p:sp>
      <p:sp>
        <p:nvSpPr>
          <p:cNvPr id="4" name="Slide Number Placeholder 3"/>
          <p:cNvSpPr>
            <a:spLocks noGrp="1"/>
          </p:cNvSpPr>
          <p:nvPr>
            <p:ph type="sldNum" sz="quarter" idx="5"/>
          </p:nvPr>
        </p:nvSpPr>
        <p:spPr/>
        <p:txBody>
          <a:bodyPr/>
          <a:lstStyle/>
          <a:p>
            <a:fld id="{6F3BDF90-9B25-453B-83E0-7C6DEAB5F885}" type="slidenum">
              <a:rPr lang="en-US" altLang="en-US" smtClean="0"/>
              <a:pPr/>
              <a:t>4</a:t>
            </a:fld>
            <a:endParaRPr lang="en-US" altLang="en-US"/>
          </a:p>
        </p:txBody>
      </p:sp>
    </p:spTree>
    <p:extLst>
      <p:ext uri="{BB962C8B-B14F-4D97-AF65-F5344CB8AC3E}">
        <p14:creationId xmlns:p14="http://schemas.microsoft.com/office/powerpoint/2010/main" val="7597379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for Teachers: Teachers can go back to slide 8 to remind students of the potential dangers of overspending across many months. The key is “many months”. Overspending in the short-term may not have a significant impact. For example, if you overspend this month but underspend in the next month, it may balance out depending on the situation.</a:t>
            </a:r>
            <a:endParaRPr lang="en-CA" dirty="0"/>
          </a:p>
        </p:txBody>
      </p:sp>
      <p:sp>
        <p:nvSpPr>
          <p:cNvPr id="4" name="Slide Number Placeholder 3"/>
          <p:cNvSpPr>
            <a:spLocks noGrp="1"/>
          </p:cNvSpPr>
          <p:nvPr>
            <p:ph type="sldNum" sz="quarter" idx="5"/>
          </p:nvPr>
        </p:nvSpPr>
        <p:spPr/>
        <p:txBody>
          <a:bodyPr/>
          <a:lstStyle/>
          <a:p>
            <a:fld id="{6F3BDF90-9B25-453B-83E0-7C6DEAB5F885}" type="slidenum">
              <a:rPr lang="en-US" altLang="en-US" smtClean="0"/>
              <a:pPr/>
              <a:t>20</a:t>
            </a:fld>
            <a:endParaRPr lang="en-US" altLang="en-US"/>
          </a:p>
        </p:txBody>
      </p:sp>
    </p:spTree>
    <p:extLst>
      <p:ext uri="{BB962C8B-B14F-4D97-AF65-F5344CB8AC3E}">
        <p14:creationId xmlns:p14="http://schemas.microsoft.com/office/powerpoint/2010/main" val="41828697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F3BDF90-9B25-453B-83E0-7C6DEAB5F885}" type="slidenum">
              <a:rPr lang="en-US" altLang="en-US" smtClean="0"/>
              <a:pPr/>
              <a:t>25</a:t>
            </a:fld>
            <a:endParaRPr lang="en-US" altLang="en-US"/>
          </a:p>
        </p:txBody>
      </p:sp>
    </p:spTree>
    <p:extLst>
      <p:ext uri="{BB962C8B-B14F-4D97-AF65-F5344CB8AC3E}">
        <p14:creationId xmlns:p14="http://schemas.microsoft.com/office/powerpoint/2010/main" val="34507314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F3BDF90-9B25-453B-83E0-7C6DEAB5F885}" type="slidenum">
              <a:rPr lang="en-US" altLang="en-US" smtClean="0"/>
              <a:pPr/>
              <a:t>26</a:t>
            </a:fld>
            <a:endParaRPr lang="en-US" altLang="en-US"/>
          </a:p>
        </p:txBody>
      </p:sp>
    </p:spTree>
    <p:extLst>
      <p:ext uri="{BB962C8B-B14F-4D97-AF65-F5344CB8AC3E}">
        <p14:creationId xmlns:p14="http://schemas.microsoft.com/office/powerpoint/2010/main" val="474477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for Teachers: The Instagram ads on slides 32-37 are visible in the student version. Students can scroll through and decide if they would like to purchase something. They can make multiple purchases. Give them time to decide before showing them the actual expenses on slide 39.</a:t>
            </a:r>
            <a:endParaRPr lang="en-CA" dirty="0"/>
          </a:p>
        </p:txBody>
      </p:sp>
      <p:sp>
        <p:nvSpPr>
          <p:cNvPr id="4" name="Slide Number Placeholder 3"/>
          <p:cNvSpPr>
            <a:spLocks noGrp="1"/>
          </p:cNvSpPr>
          <p:nvPr>
            <p:ph type="sldNum" sz="quarter" idx="5"/>
          </p:nvPr>
        </p:nvSpPr>
        <p:spPr/>
        <p:txBody>
          <a:bodyPr/>
          <a:lstStyle/>
          <a:p>
            <a:fld id="{6F3BDF90-9B25-453B-83E0-7C6DEAB5F885}" type="slidenum">
              <a:rPr lang="en-US" altLang="en-US" smtClean="0"/>
              <a:pPr/>
              <a:t>32</a:t>
            </a:fld>
            <a:endParaRPr lang="en-US" altLang="en-US"/>
          </a:p>
        </p:txBody>
      </p:sp>
    </p:spTree>
    <p:extLst>
      <p:ext uri="{BB962C8B-B14F-4D97-AF65-F5344CB8AC3E}">
        <p14:creationId xmlns:p14="http://schemas.microsoft.com/office/powerpoint/2010/main" val="14204999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for Teachers: The Instagram ads on slides 32-37 are visible in the student version. Students can scroll through and decide if they would like to purchase something. They can make multiple purchases. Give them time to decide before showing them the actual expenses on slide 39.</a:t>
            </a:r>
            <a:endParaRPr lang="en-CA" dirty="0"/>
          </a:p>
          <a:p>
            <a:endParaRPr lang="en-CA" dirty="0"/>
          </a:p>
        </p:txBody>
      </p:sp>
      <p:sp>
        <p:nvSpPr>
          <p:cNvPr id="4" name="Slide Number Placeholder 3"/>
          <p:cNvSpPr>
            <a:spLocks noGrp="1"/>
          </p:cNvSpPr>
          <p:nvPr>
            <p:ph type="sldNum" sz="quarter" idx="5"/>
          </p:nvPr>
        </p:nvSpPr>
        <p:spPr/>
        <p:txBody>
          <a:bodyPr/>
          <a:lstStyle/>
          <a:p>
            <a:fld id="{6F3BDF90-9B25-453B-83E0-7C6DEAB5F885}" type="slidenum">
              <a:rPr lang="en-US" altLang="en-US" smtClean="0"/>
              <a:pPr/>
              <a:t>33</a:t>
            </a:fld>
            <a:endParaRPr lang="en-US" altLang="en-US"/>
          </a:p>
        </p:txBody>
      </p:sp>
    </p:spTree>
    <p:extLst>
      <p:ext uri="{BB962C8B-B14F-4D97-AF65-F5344CB8AC3E}">
        <p14:creationId xmlns:p14="http://schemas.microsoft.com/office/powerpoint/2010/main" val="38478191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for Teachers: The Instagram ads on slides 32-37 are visible in the student version. Students can scroll through and decide if they would like to purchase something. They can make multiple purchases. Give them time to decide before showing them the actual expenses on slide 39.</a:t>
            </a:r>
            <a:endParaRPr lang="en-CA" dirty="0"/>
          </a:p>
          <a:p>
            <a:endParaRPr lang="en-CA" dirty="0"/>
          </a:p>
        </p:txBody>
      </p:sp>
      <p:sp>
        <p:nvSpPr>
          <p:cNvPr id="4" name="Slide Number Placeholder 3"/>
          <p:cNvSpPr>
            <a:spLocks noGrp="1"/>
          </p:cNvSpPr>
          <p:nvPr>
            <p:ph type="sldNum" sz="quarter" idx="5"/>
          </p:nvPr>
        </p:nvSpPr>
        <p:spPr/>
        <p:txBody>
          <a:bodyPr/>
          <a:lstStyle/>
          <a:p>
            <a:fld id="{6F3BDF90-9B25-453B-83E0-7C6DEAB5F885}" type="slidenum">
              <a:rPr lang="en-US" altLang="en-US" smtClean="0"/>
              <a:pPr/>
              <a:t>34</a:t>
            </a:fld>
            <a:endParaRPr lang="en-US" altLang="en-US"/>
          </a:p>
        </p:txBody>
      </p:sp>
    </p:spTree>
    <p:extLst>
      <p:ext uri="{BB962C8B-B14F-4D97-AF65-F5344CB8AC3E}">
        <p14:creationId xmlns:p14="http://schemas.microsoft.com/office/powerpoint/2010/main" val="39029777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for Teachers: The Instagram ads on slides 32-37 are visible in the student version. Students can scroll through and decide if they would like to purchase something. They can make multiple purchases. Give them time to decide before showing them the actual expenses on slide 39.</a:t>
            </a:r>
            <a:endParaRPr lang="en-CA" dirty="0"/>
          </a:p>
          <a:p>
            <a:endParaRPr lang="en-CA" dirty="0"/>
          </a:p>
        </p:txBody>
      </p:sp>
      <p:sp>
        <p:nvSpPr>
          <p:cNvPr id="4" name="Slide Number Placeholder 3"/>
          <p:cNvSpPr>
            <a:spLocks noGrp="1"/>
          </p:cNvSpPr>
          <p:nvPr>
            <p:ph type="sldNum" sz="quarter" idx="5"/>
          </p:nvPr>
        </p:nvSpPr>
        <p:spPr/>
        <p:txBody>
          <a:bodyPr/>
          <a:lstStyle/>
          <a:p>
            <a:fld id="{6F3BDF90-9B25-453B-83E0-7C6DEAB5F885}" type="slidenum">
              <a:rPr lang="en-US" altLang="en-US" smtClean="0"/>
              <a:pPr/>
              <a:t>35</a:t>
            </a:fld>
            <a:endParaRPr lang="en-US" altLang="en-US"/>
          </a:p>
        </p:txBody>
      </p:sp>
    </p:spTree>
    <p:extLst>
      <p:ext uri="{BB962C8B-B14F-4D97-AF65-F5344CB8AC3E}">
        <p14:creationId xmlns:p14="http://schemas.microsoft.com/office/powerpoint/2010/main" val="11190924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for Teachers: The Instagram ads on slides 32-37 are visible in the student version. Students can scroll through and decide if they would like to purchase something. They can make multiple purchases. Give them time to decide before showing them the actual expenses on slide 39.</a:t>
            </a:r>
            <a:endParaRPr lang="en-CA" dirty="0"/>
          </a:p>
          <a:p>
            <a:endParaRPr lang="en-CA" dirty="0"/>
          </a:p>
        </p:txBody>
      </p:sp>
      <p:sp>
        <p:nvSpPr>
          <p:cNvPr id="4" name="Slide Number Placeholder 3"/>
          <p:cNvSpPr>
            <a:spLocks noGrp="1"/>
          </p:cNvSpPr>
          <p:nvPr>
            <p:ph type="sldNum" sz="quarter" idx="5"/>
          </p:nvPr>
        </p:nvSpPr>
        <p:spPr/>
        <p:txBody>
          <a:bodyPr/>
          <a:lstStyle/>
          <a:p>
            <a:fld id="{6F3BDF90-9B25-453B-83E0-7C6DEAB5F885}" type="slidenum">
              <a:rPr lang="en-US" altLang="en-US" smtClean="0"/>
              <a:pPr/>
              <a:t>36</a:t>
            </a:fld>
            <a:endParaRPr lang="en-US" altLang="en-US"/>
          </a:p>
        </p:txBody>
      </p:sp>
    </p:spTree>
    <p:extLst>
      <p:ext uri="{BB962C8B-B14F-4D97-AF65-F5344CB8AC3E}">
        <p14:creationId xmlns:p14="http://schemas.microsoft.com/office/powerpoint/2010/main" val="16455171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for Teachers: The Instagram ads on slides 32-37 are visible in the student version. Students can scroll through and decide if they would like to purchase something. They can make multiple purchases. Give them time to decide before showing them the actual expenses on slide 39.</a:t>
            </a:r>
            <a:endParaRPr lang="en-CA" dirty="0"/>
          </a:p>
          <a:p>
            <a:endParaRPr lang="en-CA" dirty="0"/>
          </a:p>
        </p:txBody>
      </p:sp>
      <p:sp>
        <p:nvSpPr>
          <p:cNvPr id="4" name="Slide Number Placeholder 3"/>
          <p:cNvSpPr>
            <a:spLocks noGrp="1"/>
          </p:cNvSpPr>
          <p:nvPr>
            <p:ph type="sldNum" sz="quarter" idx="5"/>
          </p:nvPr>
        </p:nvSpPr>
        <p:spPr/>
        <p:txBody>
          <a:bodyPr/>
          <a:lstStyle/>
          <a:p>
            <a:fld id="{6F3BDF90-9B25-453B-83E0-7C6DEAB5F885}" type="slidenum">
              <a:rPr lang="en-US" altLang="en-US" smtClean="0"/>
              <a:pPr/>
              <a:t>37</a:t>
            </a:fld>
            <a:endParaRPr lang="en-US" altLang="en-US"/>
          </a:p>
        </p:txBody>
      </p:sp>
    </p:spTree>
    <p:extLst>
      <p:ext uri="{BB962C8B-B14F-4D97-AF65-F5344CB8AC3E}">
        <p14:creationId xmlns:p14="http://schemas.microsoft.com/office/powerpoint/2010/main" val="31453612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F3BDF90-9B25-453B-83E0-7C6DEAB5F885}" type="slidenum">
              <a:rPr lang="en-US" altLang="en-US" smtClean="0"/>
              <a:pPr/>
              <a:t>38</a:t>
            </a:fld>
            <a:endParaRPr lang="en-US" altLang="en-US"/>
          </a:p>
        </p:txBody>
      </p:sp>
    </p:spTree>
    <p:extLst>
      <p:ext uri="{BB962C8B-B14F-4D97-AF65-F5344CB8AC3E}">
        <p14:creationId xmlns:p14="http://schemas.microsoft.com/office/powerpoint/2010/main" val="3571178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for Teachers: Students can mix and match the stated amounts with any financial objective. For example, they can choose $1,000 for post-secondary tuition or $1,000 for a vacation.</a:t>
            </a:r>
            <a:endParaRPr lang="en-CA" dirty="0"/>
          </a:p>
        </p:txBody>
      </p:sp>
      <p:sp>
        <p:nvSpPr>
          <p:cNvPr id="4" name="Slide Number Placeholder 3"/>
          <p:cNvSpPr>
            <a:spLocks noGrp="1"/>
          </p:cNvSpPr>
          <p:nvPr>
            <p:ph type="sldNum" sz="quarter" idx="5"/>
          </p:nvPr>
        </p:nvSpPr>
        <p:spPr/>
        <p:txBody>
          <a:bodyPr/>
          <a:lstStyle/>
          <a:p>
            <a:fld id="{6F3BDF90-9B25-453B-83E0-7C6DEAB5F885}" type="slidenum">
              <a:rPr lang="en-US" altLang="en-US" smtClean="0"/>
              <a:pPr/>
              <a:t>6</a:t>
            </a:fld>
            <a:endParaRPr lang="en-US" altLang="en-US"/>
          </a:p>
        </p:txBody>
      </p:sp>
    </p:spTree>
    <p:extLst>
      <p:ext uri="{BB962C8B-B14F-4D97-AF65-F5344CB8AC3E}">
        <p14:creationId xmlns:p14="http://schemas.microsoft.com/office/powerpoint/2010/main" val="29096362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Notes for Teachers: This slide is visible only in the teacher version. Present this slide to the class and ask students to record these numbers under the “actual” column of their budget planners.</a:t>
            </a:r>
            <a:endParaRPr lang="en-CA" dirty="0"/>
          </a:p>
        </p:txBody>
      </p:sp>
      <p:sp>
        <p:nvSpPr>
          <p:cNvPr id="4" name="Slide Number Placeholder 3"/>
          <p:cNvSpPr>
            <a:spLocks noGrp="1"/>
          </p:cNvSpPr>
          <p:nvPr>
            <p:ph type="sldNum" sz="quarter" idx="5"/>
          </p:nvPr>
        </p:nvSpPr>
        <p:spPr/>
        <p:txBody>
          <a:bodyPr/>
          <a:lstStyle/>
          <a:p>
            <a:fld id="{6F3BDF90-9B25-453B-83E0-7C6DEAB5F885}" type="slidenum">
              <a:rPr lang="en-US" altLang="en-US" smtClean="0"/>
              <a:pPr/>
              <a:t>39</a:t>
            </a:fld>
            <a:endParaRPr lang="en-US" altLang="en-US"/>
          </a:p>
        </p:txBody>
      </p:sp>
    </p:spTree>
    <p:extLst>
      <p:ext uri="{BB962C8B-B14F-4D97-AF65-F5344CB8AC3E}">
        <p14:creationId xmlns:p14="http://schemas.microsoft.com/office/powerpoint/2010/main" val="24913224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for Teachers: This activity is also available in the video on the previous slide. You have the option of doing the class activity using the video or the slides.</a:t>
            </a:r>
            <a:endParaRPr lang="en-CA" dirty="0"/>
          </a:p>
        </p:txBody>
      </p:sp>
      <p:sp>
        <p:nvSpPr>
          <p:cNvPr id="4" name="Slide Number Placeholder 3"/>
          <p:cNvSpPr>
            <a:spLocks noGrp="1"/>
          </p:cNvSpPr>
          <p:nvPr>
            <p:ph type="sldNum" sz="quarter" idx="5"/>
          </p:nvPr>
        </p:nvSpPr>
        <p:spPr/>
        <p:txBody>
          <a:bodyPr/>
          <a:lstStyle/>
          <a:p>
            <a:fld id="{6F3BDF90-9B25-453B-83E0-7C6DEAB5F885}" type="slidenum">
              <a:rPr lang="en-US" altLang="en-US" smtClean="0"/>
              <a:pPr/>
              <a:t>44</a:t>
            </a:fld>
            <a:endParaRPr lang="en-US" altLang="en-US"/>
          </a:p>
        </p:txBody>
      </p:sp>
    </p:spTree>
    <p:extLst>
      <p:ext uri="{BB962C8B-B14F-4D97-AF65-F5344CB8AC3E}">
        <p14:creationId xmlns:p14="http://schemas.microsoft.com/office/powerpoint/2010/main" val="42896868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for Teachers: If students choose to borrow debt, some will get closer to their financial goal, and some may even achieve their financial goal. They will get their car or vacation; this is instant gratification. However, the game is not finished yet, because they will have to repay their debt over the next 18 months.</a:t>
            </a:r>
          </a:p>
          <a:p>
            <a:r>
              <a:rPr lang="en-US" dirty="0"/>
              <a:t>Teachers may show the calculations included in the guide. For your information, Debt A is a compound interest and grows exponentially. Debt B is a simple interest and grows linearly. Grade 7 students are not expected to learn simple vs. compound interest rates.</a:t>
            </a:r>
            <a:endParaRPr lang="en-CA" dirty="0"/>
          </a:p>
          <a:p>
            <a:endParaRPr lang="en-CA" dirty="0"/>
          </a:p>
        </p:txBody>
      </p:sp>
      <p:sp>
        <p:nvSpPr>
          <p:cNvPr id="4" name="Slide Number Placeholder 3"/>
          <p:cNvSpPr>
            <a:spLocks noGrp="1"/>
          </p:cNvSpPr>
          <p:nvPr>
            <p:ph type="sldNum" sz="quarter" idx="5"/>
          </p:nvPr>
        </p:nvSpPr>
        <p:spPr/>
        <p:txBody>
          <a:bodyPr/>
          <a:lstStyle/>
          <a:p>
            <a:fld id="{6F3BDF90-9B25-453B-83E0-7C6DEAB5F885}" type="slidenum">
              <a:rPr lang="en-US" altLang="en-US" smtClean="0"/>
              <a:pPr/>
              <a:t>50</a:t>
            </a:fld>
            <a:endParaRPr lang="en-US" altLang="en-US"/>
          </a:p>
        </p:txBody>
      </p:sp>
    </p:spTree>
    <p:extLst>
      <p:ext uri="{BB962C8B-B14F-4D97-AF65-F5344CB8AC3E}">
        <p14:creationId xmlns:p14="http://schemas.microsoft.com/office/powerpoint/2010/main" val="38209506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Notes for Teachers: There is no instant gratification when it comes to investment. We can watch our money grow over time. Teachers can show the calculations included in the guide and/or additional videos illustrating that a high vs. low interest rate makes a difference over time.</a:t>
            </a:r>
            <a:endParaRPr lang="en-CA" dirty="0"/>
          </a:p>
          <a:p>
            <a:endParaRPr lang="en-CA" dirty="0"/>
          </a:p>
        </p:txBody>
      </p:sp>
      <p:sp>
        <p:nvSpPr>
          <p:cNvPr id="4" name="Slide Number Placeholder 3"/>
          <p:cNvSpPr>
            <a:spLocks noGrp="1"/>
          </p:cNvSpPr>
          <p:nvPr>
            <p:ph type="sldNum" sz="quarter" idx="5"/>
          </p:nvPr>
        </p:nvSpPr>
        <p:spPr/>
        <p:txBody>
          <a:bodyPr/>
          <a:lstStyle/>
          <a:p>
            <a:fld id="{6F3BDF90-9B25-453B-83E0-7C6DEAB5F885}" type="slidenum">
              <a:rPr lang="en-US" altLang="en-US" smtClean="0"/>
              <a:pPr/>
              <a:t>51</a:t>
            </a:fld>
            <a:endParaRPr lang="en-US" altLang="en-US"/>
          </a:p>
        </p:txBody>
      </p:sp>
    </p:spTree>
    <p:extLst>
      <p:ext uri="{BB962C8B-B14F-4D97-AF65-F5344CB8AC3E}">
        <p14:creationId xmlns:p14="http://schemas.microsoft.com/office/powerpoint/2010/main" val="23704019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for Teachers: If students chose debt, they may benefit from instant gratification.</a:t>
            </a:r>
            <a:endParaRPr lang="en-CA" dirty="0"/>
          </a:p>
        </p:txBody>
      </p:sp>
      <p:sp>
        <p:nvSpPr>
          <p:cNvPr id="4" name="Slide Number Placeholder 3"/>
          <p:cNvSpPr>
            <a:spLocks noGrp="1"/>
          </p:cNvSpPr>
          <p:nvPr>
            <p:ph type="sldNum" sz="quarter" idx="5"/>
          </p:nvPr>
        </p:nvSpPr>
        <p:spPr/>
        <p:txBody>
          <a:bodyPr/>
          <a:lstStyle/>
          <a:p>
            <a:fld id="{6F3BDF90-9B25-453B-83E0-7C6DEAB5F885}" type="slidenum">
              <a:rPr lang="en-US" altLang="en-US" smtClean="0"/>
              <a:pPr/>
              <a:t>52</a:t>
            </a:fld>
            <a:endParaRPr lang="en-US" altLang="en-US"/>
          </a:p>
        </p:txBody>
      </p:sp>
    </p:spTree>
    <p:extLst>
      <p:ext uri="{BB962C8B-B14F-4D97-AF65-F5344CB8AC3E}">
        <p14:creationId xmlns:p14="http://schemas.microsoft.com/office/powerpoint/2010/main" val="37639169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for Teachers: At this point, most students should feel comfortable creating/adjusting a monthly budget on their own.</a:t>
            </a:r>
            <a:endParaRPr lang="en-CA" dirty="0"/>
          </a:p>
        </p:txBody>
      </p:sp>
      <p:sp>
        <p:nvSpPr>
          <p:cNvPr id="4" name="Slide Number Placeholder 3"/>
          <p:cNvSpPr>
            <a:spLocks noGrp="1"/>
          </p:cNvSpPr>
          <p:nvPr>
            <p:ph type="sldNum" sz="quarter" idx="5"/>
          </p:nvPr>
        </p:nvSpPr>
        <p:spPr/>
        <p:txBody>
          <a:bodyPr/>
          <a:lstStyle/>
          <a:p>
            <a:fld id="{6F3BDF90-9B25-453B-83E0-7C6DEAB5F885}" type="slidenum">
              <a:rPr lang="en-US" altLang="en-US" smtClean="0"/>
              <a:pPr/>
              <a:t>55</a:t>
            </a:fld>
            <a:endParaRPr lang="en-US" altLang="en-US"/>
          </a:p>
        </p:txBody>
      </p:sp>
    </p:spTree>
    <p:extLst>
      <p:ext uri="{BB962C8B-B14F-4D97-AF65-F5344CB8AC3E}">
        <p14:creationId xmlns:p14="http://schemas.microsoft.com/office/powerpoint/2010/main" val="37747380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Notes for Teachers: This slide is visible only in the teacher version. Present this slide to the class and ask students to record these numbers under the “actual” column of their budget planners.</a:t>
            </a:r>
            <a:endParaRPr lang="en-CA" dirty="0"/>
          </a:p>
          <a:p>
            <a:endParaRPr lang="en-CA" dirty="0"/>
          </a:p>
        </p:txBody>
      </p:sp>
      <p:sp>
        <p:nvSpPr>
          <p:cNvPr id="4" name="Slide Number Placeholder 3"/>
          <p:cNvSpPr>
            <a:spLocks noGrp="1"/>
          </p:cNvSpPr>
          <p:nvPr>
            <p:ph type="sldNum" sz="quarter" idx="5"/>
          </p:nvPr>
        </p:nvSpPr>
        <p:spPr/>
        <p:txBody>
          <a:bodyPr/>
          <a:lstStyle/>
          <a:p>
            <a:fld id="{6F3BDF90-9B25-453B-83E0-7C6DEAB5F885}" type="slidenum">
              <a:rPr lang="en-US" altLang="en-US" smtClean="0"/>
              <a:pPr/>
              <a:t>56</a:t>
            </a:fld>
            <a:endParaRPr lang="en-US" altLang="en-US"/>
          </a:p>
        </p:txBody>
      </p:sp>
    </p:spTree>
    <p:extLst>
      <p:ext uri="{BB962C8B-B14F-4D97-AF65-F5344CB8AC3E}">
        <p14:creationId xmlns:p14="http://schemas.microsoft.com/office/powerpoint/2010/main" val="10642353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for Teachers: Students will add up the monthly differences for the year. Depending on their decisions in the game thus far, they will most likely add integers at this point (positive and negative numbers).</a:t>
            </a:r>
            <a:endParaRPr lang="en-CA" dirty="0"/>
          </a:p>
        </p:txBody>
      </p:sp>
      <p:sp>
        <p:nvSpPr>
          <p:cNvPr id="4" name="Slide Number Placeholder 3"/>
          <p:cNvSpPr>
            <a:spLocks noGrp="1"/>
          </p:cNvSpPr>
          <p:nvPr>
            <p:ph type="sldNum" sz="quarter" idx="5"/>
          </p:nvPr>
        </p:nvSpPr>
        <p:spPr/>
        <p:txBody>
          <a:bodyPr/>
          <a:lstStyle/>
          <a:p>
            <a:fld id="{6F3BDF90-9B25-453B-83E0-7C6DEAB5F885}" type="slidenum">
              <a:rPr lang="en-US" altLang="en-US" smtClean="0"/>
              <a:pPr/>
              <a:t>57</a:t>
            </a:fld>
            <a:endParaRPr lang="en-US" altLang="en-US"/>
          </a:p>
        </p:txBody>
      </p:sp>
    </p:spTree>
    <p:extLst>
      <p:ext uri="{BB962C8B-B14F-4D97-AF65-F5344CB8AC3E}">
        <p14:creationId xmlns:p14="http://schemas.microsoft.com/office/powerpoint/2010/main" val="423896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F3BDF90-9B25-453B-83E0-7C6DEAB5F885}" type="slidenum">
              <a:rPr lang="en-US" altLang="en-US" smtClean="0"/>
              <a:pPr/>
              <a:t>59</a:t>
            </a:fld>
            <a:endParaRPr lang="en-US" altLang="en-US"/>
          </a:p>
        </p:txBody>
      </p:sp>
    </p:spTree>
    <p:extLst>
      <p:ext uri="{BB962C8B-B14F-4D97-AF65-F5344CB8AC3E}">
        <p14:creationId xmlns:p14="http://schemas.microsoft.com/office/powerpoint/2010/main" val="7026020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F3BDF90-9B25-453B-83E0-7C6DEAB5F885}" type="slidenum">
              <a:rPr lang="en-US" altLang="en-US" smtClean="0"/>
              <a:pPr/>
              <a:t>60</a:t>
            </a:fld>
            <a:endParaRPr lang="en-US" altLang="en-US"/>
          </a:p>
        </p:txBody>
      </p:sp>
    </p:spTree>
    <p:extLst>
      <p:ext uri="{BB962C8B-B14F-4D97-AF65-F5344CB8AC3E}">
        <p14:creationId xmlns:p14="http://schemas.microsoft.com/office/powerpoint/2010/main" val="1059009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for Teachers: At this point, show your students the two main worksheets for this project: the Monthly Budget Planner and the 2-Year Financial Planner.</a:t>
            </a:r>
            <a:endParaRPr lang="en-CA" dirty="0"/>
          </a:p>
        </p:txBody>
      </p:sp>
      <p:sp>
        <p:nvSpPr>
          <p:cNvPr id="4" name="Slide Number Placeholder 3"/>
          <p:cNvSpPr>
            <a:spLocks noGrp="1"/>
          </p:cNvSpPr>
          <p:nvPr>
            <p:ph type="sldNum" sz="quarter" idx="5"/>
          </p:nvPr>
        </p:nvSpPr>
        <p:spPr/>
        <p:txBody>
          <a:bodyPr/>
          <a:lstStyle/>
          <a:p>
            <a:fld id="{6F3BDF90-9B25-453B-83E0-7C6DEAB5F885}" type="slidenum">
              <a:rPr lang="en-US" altLang="en-US" smtClean="0"/>
              <a:pPr/>
              <a:t>7</a:t>
            </a:fld>
            <a:endParaRPr lang="en-US" altLang="en-US"/>
          </a:p>
        </p:txBody>
      </p:sp>
    </p:spTree>
    <p:extLst>
      <p:ext uri="{BB962C8B-B14F-4D97-AF65-F5344CB8AC3E}">
        <p14:creationId xmlns:p14="http://schemas.microsoft.com/office/powerpoint/2010/main" val="23317362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for Teachers: The Instagram ads on slide 61-62 are visible only in the teacher version. Give students time to decide if they want to make a purchase.</a:t>
            </a:r>
            <a:endParaRPr lang="en-CA" dirty="0"/>
          </a:p>
        </p:txBody>
      </p:sp>
      <p:sp>
        <p:nvSpPr>
          <p:cNvPr id="4" name="Slide Number Placeholder 3"/>
          <p:cNvSpPr>
            <a:spLocks noGrp="1"/>
          </p:cNvSpPr>
          <p:nvPr>
            <p:ph type="sldNum" sz="quarter" idx="5"/>
          </p:nvPr>
        </p:nvSpPr>
        <p:spPr/>
        <p:txBody>
          <a:bodyPr/>
          <a:lstStyle/>
          <a:p>
            <a:fld id="{6F3BDF90-9B25-453B-83E0-7C6DEAB5F885}" type="slidenum">
              <a:rPr lang="en-US" altLang="en-US" smtClean="0"/>
              <a:pPr/>
              <a:t>61</a:t>
            </a:fld>
            <a:endParaRPr lang="en-US" altLang="en-US"/>
          </a:p>
        </p:txBody>
      </p:sp>
    </p:spTree>
    <p:extLst>
      <p:ext uri="{BB962C8B-B14F-4D97-AF65-F5344CB8AC3E}">
        <p14:creationId xmlns:p14="http://schemas.microsoft.com/office/powerpoint/2010/main" val="19212150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for Teachers: The Instagram ads on slide 61-62 are visible only in the teacher version. Give students time to decide if they want to make a purchase.</a:t>
            </a:r>
            <a:endParaRPr lang="en-CA" dirty="0"/>
          </a:p>
        </p:txBody>
      </p:sp>
      <p:sp>
        <p:nvSpPr>
          <p:cNvPr id="4" name="Slide Number Placeholder 3"/>
          <p:cNvSpPr>
            <a:spLocks noGrp="1"/>
          </p:cNvSpPr>
          <p:nvPr>
            <p:ph type="sldNum" sz="quarter" idx="5"/>
          </p:nvPr>
        </p:nvSpPr>
        <p:spPr/>
        <p:txBody>
          <a:bodyPr/>
          <a:lstStyle/>
          <a:p>
            <a:fld id="{6F3BDF90-9B25-453B-83E0-7C6DEAB5F885}" type="slidenum">
              <a:rPr lang="en-US" altLang="en-US" smtClean="0"/>
              <a:pPr/>
              <a:t>62</a:t>
            </a:fld>
            <a:endParaRPr lang="en-US" altLang="en-US"/>
          </a:p>
        </p:txBody>
      </p:sp>
    </p:spTree>
    <p:extLst>
      <p:ext uri="{BB962C8B-B14F-4D97-AF65-F5344CB8AC3E}">
        <p14:creationId xmlns:p14="http://schemas.microsoft.com/office/powerpoint/2010/main" val="36751625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for Teachers: This slide is only visible in the teacher version. Provide these instructions to your students, so they can proceed with Year 2 July calculations.</a:t>
            </a:r>
            <a:endParaRPr lang="en-CA" dirty="0"/>
          </a:p>
        </p:txBody>
      </p:sp>
      <p:sp>
        <p:nvSpPr>
          <p:cNvPr id="4" name="Slide Number Placeholder 3"/>
          <p:cNvSpPr>
            <a:spLocks noGrp="1"/>
          </p:cNvSpPr>
          <p:nvPr>
            <p:ph type="sldNum" sz="quarter" idx="5"/>
          </p:nvPr>
        </p:nvSpPr>
        <p:spPr/>
        <p:txBody>
          <a:bodyPr/>
          <a:lstStyle/>
          <a:p>
            <a:fld id="{6F3BDF90-9B25-453B-83E0-7C6DEAB5F885}" type="slidenum">
              <a:rPr lang="en-US" altLang="en-US" smtClean="0"/>
              <a:pPr/>
              <a:t>63</a:t>
            </a:fld>
            <a:endParaRPr lang="en-US" altLang="en-US"/>
          </a:p>
        </p:txBody>
      </p:sp>
    </p:spTree>
    <p:extLst>
      <p:ext uri="{BB962C8B-B14F-4D97-AF65-F5344CB8AC3E}">
        <p14:creationId xmlns:p14="http://schemas.microsoft.com/office/powerpoint/2010/main" val="24563829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F3BDF90-9B25-453B-83E0-7C6DEAB5F885}" type="slidenum">
              <a:rPr lang="en-US" altLang="en-US" smtClean="0"/>
              <a:pPr/>
              <a:t>64</a:t>
            </a:fld>
            <a:endParaRPr lang="en-US" altLang="en-US"/>
          </a:p>
        </p:txBody>
      </p:sp>
    </p:spTree>
    <p:extLst>
      <p:ext uri="{BB962C8B-B14F-4D97-AF65-F5344CB8AC3E}">
        <p14:creationId xmlns:p14="http://schemas.microsoft.com/office/powerpoint/2010/main" val="808546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Notes for Teachers: This is the reward for those who invested. Ensure that the students subtracted the withdrawal fee from the investment earnings. (For example: Option A earnings are $655.20 before the withdrawal fee. $655.20 - $125 = $530.20. Students input $530.20 in their financial planner.)</a:t>
            </a:r>
            <a:endParaRPr lang="en-CA" dirty="0"/>
          </a:p>
          <a:p>
            <a:endParaRPr lang="en-CA" dirty="0"/>
          </a:p>
        </p:txBody>
      </p:sp>
      <p:sp>
        <p:nvSpPr>
          <p:cNvPr id="4" name="Slide Number Placeholder 3"/>
          <p:cNvSpPr>
            <a:spLocks noGrp="1"/>
          </p:cNvSpPr>
          <p:nvPr>
            <p:ph type="sldNum" sz="quarter" idx="5"/>
          </p:nvPr>
        </p:nvSpPr>
        <p:spPr/>
        <p:txBody>
          <a:bodyPr/>
          <a:lstStyle/>
          <a:p>
            <a:fld id="{6F3BDF90-9B25-453B-83E0-7C6DEAB5F885}" type="slidenum">
              <a:rPr lang="en-US" altLang="en-US" smtClean="0"/>
              <a:pPr/>
              <a:t>65</a:t>
            </a:fld>
            <a:endParaRPr lang="en-US" altLang="en-US"/>
          </a:p>
        </p:txBody>
      </p:sp>
    </p:spTree>
    <p:extLst>
      <p:ext uri="{BB962C8B-B14F-4D97-AF65-F5344CB8AC3E}">
        <p14:creationId xmlns:p14="http://schemas.microsoft.com/office/powerpoint/2010/main" val="3705679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F3BDF90-9B25-453B-83E0-7C6DEAB5F885}" type="slidenum">
              <a:rPr lang="en-US" altLang="en-US" smtClean="0"/>
              <a:pPr/>
              <a:t>68</a:t>
            </a:fld>
            <a:endParaRPr lang="en-US" altLang="en-US"/>
          </a:p>
        </p:txBody>
      </p:sp>
    </p:spTree>
    <p:extLst>
      <p:ext uri="{BB962C8B-B14F-4D97-AF65-F5344CB8AC3E}">
        <p14:creationId xmlns:p14="http://schemas.microsoft.com/office/powerpoint/2010/main" val="7723213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F3BDF90-9B25-453B-83E0-7C6DEAB5F885}" type="slidenum">
              <a:rPr lang="en-US" altLang="en-US" smtClean="0"/>
              <a:pPr/>
              <a:t>8</a:t>
            </a:fld>
            <a:endParaRPr lang="en-US" altLang="en-US"/>
          </a:p>
        </p:txBody>
      </p:sp>
    </p:spTree>
    <p:extLst>
      <p:ext uri="{BB962C8B-B14F-4D97-AF65-F5344CB8AC3E}">
        <p14:creationId xmlns:p14="http://schemas.microsoft.com/office/powerpoint/2010/main" val="25611319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for Teachers: Students cannot choose Option 3 (the cheapest option) for all flexible expenses in slides 14-16.</a:t>
            </a:r>
            <a:endParaRPr lang="en-CA" dirty="0"/>
          </a:p>
        </p:txBody>
      </p:sp>
      <p:sp>
        <p:nvSpPr>
          <p:cNvPr id="4" name="Slide Number Placeholder 3"/>
          <p:cNvSpPr>
            <a:spLocks noGrp="1"/>
          </p:cNvSpPr>
          <p:nvPr>
            <p:ph type="sldNum" sz="quarter" idx="5"/>
          </p:nvPr>
        </p:nvSpPr>
        <p:spPr/>
        <p:txBody>
          <a:bodyPr/>
          <a:lstStyle/>
          <a:p>
            <a:fld id="{6F3BDF90-9B25-453B-83E0-7C6DEAB5F885}" type="slidenum">
              <a:rPr lang="en-US" altLang="en-US" smtClean="0"/>
              <a:pPr/>
              <a:t>12</a:t>
            </a:fld>
            <a:endParaRPr lang="en-US" altLang="en-US"/>
          </a:p>
        </p:txBody>
      </p:sp>
    </p:spTree>
    <p:extLst>
      <p:ext uri="{BB962C8B-B14F-4D97-AF65-F5344CB8AC3E}">
        <p14:creationId xmlns:p14="http://schemas.microsoft.com/office/powerpoint/2010/main" val="14858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for Teachers: Warren Buffett is one of the most successful investors of all time. His current net worth is more than $100 billion, making him the 6</a:t>
            </a:r>
            <a:r>
              <a:rPr lang="en-US" baseline="30000" dirty="0"/>
              <a:t>th</a:t>
            </a:r>
            <a:r>
              <a:rPr lang="en-US" dirty="0"/>
              <a:t> richest person in the world. He pledged to donate 99% of his wealth.</a:t>
            </a:r>
            <a:endParaRPr lang="en-CA" dirty="0"/>
          </a:p>
        </p:txBody>
      </p:sp>
      <p:sp>
        <p:nvSpPr>
          <p:cNvPr id="4" name="Slide Number Placeholder 3"/>
          <p:cNvSpPr>
            <a:spLocks noGrp="1"/>
          </p:cNvSpPr>
          <p:nvPr>
            <p:ph type="sldNum" sz="quarter" idx="5"/>
          </p:nvPr>
        </p:nvSpPr>
        <p:spPr/>
        <p:txBody>
          <a:bodyPr/>
          <a:lstStyle/>
          <a:p>
            <a:fld id="{6F3BDF90-9B25-453B-83E0-7C6DEAB5F885}" type="slidenum">
              <a:rPr lang="en-US" altLang="en-US" smtClean="0"/>
              <a:pPr/>
              <a:t>13</a:t>
            </a:fld>
            <a:endParaRPr lang="en-US" altLang="en-US"/>
          </a:p>
        </p:txBody>
      </p:sp>
    </p:spTree>
    <p:extLst>
      <p:ext uri="{BB962C8B-B14F-4D97-AF65-F5344CB8AC3E}">
        <p14:creationId xmlns:p14="http://schemas.microsoft.com/office/powerpoint/2010/main" val="38880232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for Teachers: Students can go back and adjust their budget NOW, before you show them the actual expenses. Advise students if they have remaining income, they can decide to put it in savings or spend it on flexible expenses. If their budget exceeds their income, they can reduce their savings amount or flexible expenses.</a:t>
            </a:r>
            <a:endParaRPr lang="en-CA" dirty="0"/>
          </a:p>
        </p:txBody>
      </p:sp>
      <p:sp>
        <p:nvSpPr>
          <p:cNvPr id="4" name="Slide Number Placeholder 3"/>
          <p:cNvSpPr>
            <a:spLocks noGrp="1"/>
          </p:cNvSpPr>
          <p:nvPr>
            <p:ph type="sldNum" sz="quarter" idx="5"/>
          </p:nvPr>
        </p:nvSpPr>
        <p:spPr/>
        <p:txBody>
          <a:bodyPr/>
          <a:lstStyle/>
          <a:p>
            <a:fld id="{6F3BDF90-9B25-453B-83E0-7C6DEAB5F885}" type="slidenum">
              <a:rPr lang="en-US" altLang="en-US" smtClean="0"/>
              <a:pPr/>
              <a:t>17</a:t>
            </a:fld>
            <a:endParaRPr lang="en-US" altLang="en-US"/>
          </a:p>
        </p:txBody>
      </p:sp>
    </p:spTree>
    <p:extLst>
      <p:ext uri="{BB962C8B-B14F-4D97-AF65-F5344CB8AC3E}">
        <p14:creationId xmlns:p14="http://schemas.microsoft.com/office/powerpoint/2010/main" val="23660558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for Teachers: This slide is visible only in the teacher version. Present this slide to the class and ask students to record these numbers under the “actual” column of their budget planners.</a:t>
            </a:r>
            <a:endParaRPr lang="en-CA" dirty="0"/>
          </a:p>
        </p:txBody>
      </p:sp>
      <p:sp>
        <p:nvSpPr>
          <p:cNvPr id="4" name="Slide Number Placeholder 3"/>
          <p:cNvSpPr>
            <a:spLocks noGrp="1"/>
          </p:cNvSpPr>
          <p:nvPr>
            <p:ph type="sldNum" sz="quarter" idx="5"/>
          </p:nvPr>
        </p:nvSpPr>
        <p:spPr/>
        <p:txBody>
          <a:bodyPr/>
          <a:lstStyle/>
          <a:p>
            <a:fld id="{6F3BDF90-9B25-453B-83E0-7C6DEAB5F885}" type="slidenum">
              <a:rPr lang="en-US" altLang="en-US" smtClean="0"/>
              <a:pPr/>
              <a:t>18</a:t>
            </a:fld>
            <a:endParaRPr lang="en-US" altLang="en-US"/>
          </a:p>
        </p:txBody>
      </p:sp>
    </p:spTree>
    <p:extLst>
      <p:ext uri="{BB962C8B-B14F-4D97-AF65-F5344CB8AC3E}">
        <p14:creationId xmlns:p14="http://schemas.microsoft.com/office/powerpoint/2010/main" val="2306811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F3BDF90-9B25-453B-83E0-7C6DEAB5F885}" type="slidenum">
              <a:rPr lang="en-US" altLang="en-US" smtClean="0"/>
              <a:pPr/>
              <a:t>19</a:t>
            </a:fld>
            <a:endParaRPr lang="en-US" altLang="en-US"/>
          </a:p>
        </p:txBody>
      </p:sp>
    </p:spTree>
    <p:extLst>
      <p:ext uri="{BB962C8B-B14F-4D97-AF65-F5344CB8AC3E}">
        <p14:creationId xmlns:p14="http://schemas.microsoft.com/office/powerpoint/2010/main" val="22517208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503E4B8F-E39D-415C-9FD1-48324CFEA9E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450" y="-33338"/>
            <a:ext cx="9232900" cy="6924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a:extLst>
              <a:ext uri="{FF2B5EF4-FFF2-40B4-BE49-F238E27FC236}">
                <a16:creationId xmlns:a16="http://schemas.microsoft.com/office/drawing/2014/main" id="{47997122-2720-4A39-86CE-E05558E9E10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843213" y="260350"/>
            <a:ext cx="3259137"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395536" y="1988841"/>
            <a:ext cx="8424936" cy="1080119"/>
          </a:xfrm>
        </p:spPr>
        <p:txBody>
          <a:bodyPr/>
          <a:lstStyle>
            <a:lvl1pPr algn="ctr">
              <a:lnSpc>
                <a:spcPct val="85000"/>
              </a:lnSpc>
              <a:defRPr sz="4800">
                <a:solidFill>
                  <a:srgbClr val="003E38"/>
                </a:solidFill>
              </a:defRPr>
            </a:lvl1pPr>
          </a:lstStyle>
          <a:p>
            <a:pPr lvl="0"/>
            <a:r>
              <a:rPr lang="en-US" noProof="0"/>
              <a:t>Click to edit Master title style</a:t>
            </a:r>
            <a:endParaRPr lang="en-US" noProof="0" dirty="0"/>
          </a:p>
        </p:txBody>
      </p:sp>
      <p:sp>
        <p:nvSpPr>
          <p:cNvPr id="4099" name="Rectangle 3"/>
          <p:cNvSpPr>
            <a:spLocks noGrp="1" noChangeArrowheads="1"/>
          </p:cNvSpPr>
          <p:nvPr>
            <p:ph type="subTitle" idx="1"/>
          </p:nvPr>
        </p:nvSpPr>
        <p:spPr>
          <a:xfrm>
            <a:off x="395536" y="3068960"/>
            <a:ext cx="8424936" cy="457200"/>
          </a:xfrm>
        </p:spPr>
        <p:txBody>
          <a:bodyPr/>
          <a:lstStyle>
            <a:lvl1pPr marL="0" indent="0" algn="ctr">
              <a:buFontTx/>
              <a:buNone/>
              <a:defRPr sz="2800">
                <a:solidFill>
                  <a:srgbClr val="477E27"/>
                </a:solidFill>
              </a:defRPr>
            </a:lvl1pPr>
          </a:lstStyle>
          <a:p>
            <a:pPr lvl="0"/>
            <a:r>
              <a:rPr lang="en-US" noProof="0"/>
              <a:t>Click to edit Master subtitle style</a:t>
            </a:r>
            <a:endParaRPr lang="en-US" noProof="0" dirty="0"/>
          </a:p>
        </p:txBody>
      </p:sp>
    </p:spTree>
    <p:extLst>
      <p:ext uri="{BB962C8B-B14F-4D97-AF65-F5344CB8AC3E}">
        <p14:creationId xmlns:p14="http://schemas.microsoft.com/office/powerpoint/2010/main" val="1360018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 single column text">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91FC0B54-ED9A-4E13-8A46-BBB9F19D668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935663"/>
            <a:ext cx="9186863"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a:extLst>
              <a:ext uri="{FF2B5EF4-FFF2-40B4-BE49-F238E27FC236}">
                <a16:creationId xmlns:a16="http://schemas.microsoft.com/office/drawing/2014/main" id="{FFEC84E0-E8A2-4A7C-9084-B475B6EAE92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5650" y="6103938"/>
            <a:ext cx="14351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AC7970A8-5592-4F1E-9924-BDE11EB0ED9A}"/>
              </a:ext>
            </a:extLst>
          </p:cNvPr>
          <p:cNvSpPr txBox="1">
            <a:spLocks/>
          </p:cNvSpPr>
          <p:nvPr userDrawn="1"/>
        </p:nvSpPr>
        <p:spPr bwMode="auto">
          <a:xfrm>
            <a:off x="7604125" y="6256338"/>
            <a:ext cx="1006475" cy="349250"/>
          </a:xfrm>
          <a:prstGeom prst="rect">
            <a:avLst/>
          </a:prstGeom>
          <a:noFill/>
          <a:ln>
            <a:noFill/>
          </a:ln>
          <a:extLst>
            <a:ext uri="{909E8E84-426E-40dd-AFC4-6F175D3DCCD1}"/>
            <a:ext uri="{91240B29-F687-4f45-9708-019B960494DF}"/>
            <a:ext uri="{FAA26D3D-D897-4be2-8F04-BA451C77F1D7}"/>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fld id="{79BD86C0-2772-4189-86E9-098651FA57A6}" type="slidenum">
              <a:rPr lang="en-US" altLang="en-US" sz="1400">
                <a:solidFill>
                  <a:schemeClr val="bg1"/>
                </a:solidFill>
              </a:rPr>
              <a:pPr algn="r"/>
              <a:t>‹#›</a:t>
            </a:fld>
            <a:endParaRPr lang="en-US" altLang="en-US" sz="1400">
              <a:solidFill>
                <a:schemeClr val="bg1"/>
              </a:solidFill>
            </a:endParaRPr>
          </a:p>
        </p:txBody>
      </p:sp>
      <p:sp>
        <p:nvSpPr>
          <p:cNvPr id="2" name="Title 1"/>
          <p:cNvSpPr>
            <a:spLocks noGrp="1"/>
          </p:cNvSpPr>
          <p:nvPr>
            <p:ph type="title"/>
          </p:nvPr>
        </p:nvSpPr>
        <p:spPr>
          <a:xfrm>
            <a:off x="467544" y="533400"/>
            <a:ext cx="7923981" cy="685800"/>
          </a:xfrm>
        </p:spPr>
        <p:txBody>
          <a:bodyPr/>
          <a:lstStyle/>
          <a:p>
            <a:r>
              <a:rPr lang="en-US"/>
              <a:t>Click to edit Master title style</a:t>
            </a:r>
          </a:p>
        </p:txBody>
      </p:sp>
      <p:sp>
        <p:nvSpPr>
          <p:cNvPr id="3" name="Content Placeholder 2"/>
          <p:cNvSpPr>
            <a:spLocks noGrp="1"/>
          </p:cNvSpPr>
          <p:nvPr>
            <p:ph idx="1"/>
          </p:nvPr>
        </p:nvSpPr>
        <p:spPr>
          <a:xfrm>
            <a:off x="467544" y="1412776"/>
            <a:ext cx="7923981" cy="41764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5A42A868-16CD-4CF7-B8ED-85A4CFD7258F}"/>
              </a:ext>
            </a:extLst>
          </p:cNvPr>
          <p:cNvSpPr>
            <a:spLocks noGrp="1"/>
          </p:cNvSpPr>
          <p:nvPr>
            <p:ph type="sldNum" sz="quarter" idx="10"/>
          </p:nvPr>
        </p:nvSpPr>
        <p:spPr>
          <a:xfrm>
            <a:off x="7451725" y="6103938"/>
            <a:ext cx="1006475" cy="349250"/>
          </a:xfrm>
        </p:spPr>
        <p:txBody>
          <a:bodyPr/>
          <a:lstStyle>
            <a:lvl1pPr>
              <a:defRPr>
                <a:solidFill>
                  <a:schemeClr val="bg1"/>
                </a:solidFill>
              </a:defRPr>
            </a:lvl1pPr>
          </a:lstStyle>
          <a:p>
            <a:fld id="{FC0799EC-A505-4BE5-8DFA-14BA55F042AF}" type="slidenum">
              <a:rPr lang="en-US" altLang="en-US"/>
              <a:pPr/>
              <a:t>‹#›</a:t>
            </a:fld>
            <a:endParaRPr lang="en-US" altLang="en-US"/>
          </a:p>
        </p:txBody>
      </p:sp>
    </p:spTree>
    <p:extLst>
      <p:ext uri="{BB962C8B-B14F-4D97-AF65-F5344CB8AC3E}">
        <p14:creationId xmlns:p14="http://schemas.microsoft.com/office/powerpoint/2010/main" val="780318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 - double column text">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7C06ACB7-5103-4CE3-A320-1ECD112E9B5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935663"/>
            <a:ext cx="9186863"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EE0088AB-2F15-49EA-91AE-98AF43308DC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5650" y="6103938"/>
            <a:ext cx="14351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5">
            <a:extLst>
              <a:ext uri="{FF2B5EF4-FFF2-40B4-BE49-F238E27FC236}">
                <a16:creationId xmlns:a16="http://schemas.microsoft.com/office/drawing/2014/main" id="{8911CCA2-AA7E-4B68-8941-5D40FBD449F1}"/>
              </a:ext>
            </a:extLst>
          </p:cNvPr>
          <p:cNvSpPr txBox="1">
            <a:spLocks/>
          </p:cNvSpPr>
          <p:nvPr userDrawn="1"/>
        </p:nvSpPr>
        <p:spPr bwMode="auto">
          <a:xfrm>
            <a:off x="7604125" y="6256338"/>
            <a:ext cx="1006475" cy="349250"/>
          </a:xfrm>
          <a:prstGeom prst="rect">
            <a:avLst/>
          </a:prstGeom>
          <a:noFill/>
          <a:ln>
            <a:noFill/>
          </a:ln>
          <a:extLst>
            <a:ext uri="{909E8E84-426E-40dd-AFC4-6F175D3DCCD1}"/>
            <a:ext uri="{91240B29-F687-4f45-9708-019B960494DF}"/>
            <a:ext uri="{FAA26D3D-D897-4be2-8F04-BA451C77F1D7}"/>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fld id="{DD1EA6E0-76D8-414F-8690-39B83060E0D6}" type="slidenum">
              <a:rPr lang="en-US" altLang="en-US" sz="1400">
                <a:solidFill>
                  <a:schemeClr val="bg1"/>
                </a:solidFill>
              </a:rPr>
              <a:pPr algn="r"/>
              <a:t>‹#›</a:t>
            </a:fld>
            <a:endParaRPr lang="en-US" altLang="en-US" sz="1400">
              <a:solidFill>
                <a:schemeClr val="bg1"/>
              </a:solidFill>
            </a:endParaRPr>
          </a:p>
        </p:txBody>
      </p:sp>
      <p:sp>
        <p:nvSpPr>
          <p:cNvPr id="2" name="Title 1"/>
          <p:cNvSpPr>
            <a:spLocks noGrp="1"/>
          </p:cNvSpPr>
          <p:nvPr>
            <p:ph type="title"/>
          </p:nvPr>
        </p:nvSpPr>
        <p:spPr>
          <a:xfrm>
            <a:off x="467544" y="533400"/>
            <a:ext cx="7923981" cy="685800"/>
          </a:xfrm>
        </p:spPr>
        <p:txBody>
          <a:bodyPr/>
          <a:lstStyle/>
          <a:p>
            <a:r>
              <a:rPr lang="en-US"/>
              <a:t>Click to edit Master title style</a:t>
            </a:r>
          </a:p>
        </p:txBody>
      </p:sp>
      <p:sp>
        <p:nvSpPr>
          <p:cNvPr id="3" name="Content Placeholder 2"/>
          <p:cNvSpPr>
            <a:spLocks noGrp="1"/>
          </p:cNvSpPr>
          <p:nvPr>
            <p:ph idx="1"/>
          </p:nvPr>
        </p:nvSpPr>
        <p:spPr>
          <a:xfrm>
            <a:off x="467544" y="1412776"/>
            <a:ext cx="3816423" cy="41764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p:cNvSpPr>
            <a:spLocks noGrp="1"/>
          </p:cNvSpPr>
          <p:nvPr>
            <p:ph idx="13"/>
          </p:nvPr>
        </p:nvSpPr>
        <p:spPr>
          <a:xfrm>
            <a:off x="4499992" y="1412776"/>
            <a:ext cx="3888432" cy="41764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88458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 double column w/ pic">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2E8E6791-D5FC-4B2B-B748-38B3BF267F9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935663"/>
            <a:ext cx="9186863"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a:extLst>
              <a:ext uri="{FF2B5EF4-FFF2-40B4-BE49-F238E27FC236}">
                <a16:creationId xmlns:a16="http://schemas.microsoft.com/office/drawing/2014/main" id="{59F5D9F7-8903-4DA0-A733-26C7BFBFCEB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5650" y="6103938"/>
            <a:ext cx="14351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a:extLst>
              <a:ext uri="{FF2B5EF4-FFF2-40B4-BE49-F238E27FC236}">
                <a16:creationId xmlns:a16="http://schemas.microsoft.com/office/drawing/2014/main" id="{F2036A0B-4DDD-43E2-9B5A-B29E2ECCE000}"/>
              </a:ext>
            </a:extLst>
          </p:cNvPr>
          <p:cNvSpPr txBox="1">
            <a:spLocks/>
          </p:cNvSpPr>
          <p:nvPr userDrawn="1"/>
        </p:nvSpPr>
        <p:spPr bwMode="auto">
          <a:xfrm>
            <a:off x="7604125" y="6256338"/>
            <a:ext cx="1006475" cy="349250"/>
          </a:xfrm>
          <a:prstGeom prst="rect">
            <a:avLst/>
          </a:prstGeom>
          <a:noFill/>
          <a:ln>
            <a:noFill/>
          </a:ln>
          <a:extLst>
            <a:ext uri="{909E8E84-426E-40dd-AFC4-6F175D3DCCD1}"/>
            <a:ext uri="{91240B29-F687-4f45-9708-019B960494DF}"/>
            <a:ext uri="{FAA26D3D-D897-4be2-8F04-BA451C77F1D7}"/>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fld id="{DDF2AA1A-C8EC-4D2B-A9A5-7A786BEBA968}" type="slidenum">
              <a:rPr lang="en-US" altLang="en-US" sz="1400">
                <a:solidFill>
                  <a:schemeClr val="bg1"/>
                </a:solidFill>
              </a:rPr>
              <a:pPr algn="r"/>
              <a:t>‹#›</a:t>
            </a:fld>
            <a:endParaRPr lang="en-US" altLang="en-US" sz="1400">
              <a:solidFill>
                <a:schemeClr val="bg1"/>
              </a:solidFill>
            </a:endParaRPr>
          </a:p>
        </p:txBody>
      </p:sp>
      <p:sp>
        <p:nvSpPr>
          <p:cNvPr id="2" name="Title 1"/>
          <p:cNvSpPr>
            <a:spLocks noGrp="1"/>
          </p:cNvSpPr>
          <p:nvPr>
            <p:ph type="title"/>
          </p:nvPr>
        </p:nvSpPr>
        <p:spPr>
          <a:xfrm>
            <a:off x="467544" y="533400"/>
            <a:ext cx="7923981" cy="685800"/>
          </a:xfrm>
        </p:spPr>
        <p:txBody>
          <a:bodyPr/>
          <a:lstStyle/>
          <a:p>
            <a:r>
              <a:rPr lang="en-US"/>
              <a:t>Click to edit Master title style</a:t>
            </a:r>
          </a:p>
        </p:txBody>
      </p:sp>
      <p:sp>
        <p:nvSpPr>
          <p:cNvPr id="3" name="Content Placeholder 2"/>
          <p:cNvSpPr>
            <a:spLocks noGrp="1"/>
          </p:cNvSpPr>
          <p:nvPr>
            <p:ph idx="1"/>
          </p:nvPr>
        </p:nvSpPr>
        <p:spPr>
          <a:xfrm>
            <a:off x="467544" y="1412776"/>
            <a:ext cx="3816423" cy="4149824"/>
          </a:xfrm>
        </p:spPr>
        <p:txBody>
          <a:bodyPr/>
          <a:lstStyle>
            <a:lvl1pPr>
              <a:defRPr baseline="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4"/>
          <p:cNvSpPr>
            <a:spLocks noGrp="1"/>
          </p:cNvSpPr>
          <p:nvPr>
            <p:ph type="pic" sz="quarter" idx="13"/>
          </p:nvPr>
        </p:nvSpPr>
        <p:spPr>
          <a:xfrm>
            <a:off x="4499993" y="1413680"/>
            <a:ext cx="3888358" cy="4175907"/>
          </a:xfrm>
        </p:spPr>
        <p:txBody>
          <a:bodyPr/>
          <a:lstStyle>
            <a:lvl1pPr>
              <a:defRPr baseline="0"/>
            </a:lvl1pPr>
          </a:lstStyle>
          <a:p>
            <a:pPr lvl="0"/>
            <a:r>
              <a:rPr lang="en-US" noProof="0"/>
              <a:t>Drag picture to placeholder or click icon to add</a:t>
            </a:r>
          </a:p>
        </p:txBody>
      </p:sp>
    </p:spTree>
    <p:extLst>
      <p:ext uri="{BB962C8B-B14F-4D97-AF65-F5344CB8AC3E}">
        <p14:creationId xmlns:p14="http://schemas.microsoft.com/office/powerpoint/2010/main" val="3446114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 picture">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19DF36F9-56FB-4643-8EAD-98A57CF2032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935663"/>
            <a:ext cx="9186863"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77FE9CFE-02B6-43C1-956B-6355F1C18D8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5650" y="6103938"/>
            <a:ext cx="14351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5">
            <a:extLst>
              <a:ext uri="{FF2B5EF4-FFF2-40B4-BE49-F238E27FC236}">
                <a16:creationId xmlns:a16="http://schemas.microsoft.com/office/drawing/2014/main" id="{A729FAB0-E70E-4FFA-A2A9-BBD8D724BD68}"/>
              </a:ext>
            </a:extLst>
          </p:cNvPr>
          <p:cNvSpPr txBox="1">
            <a:spLocks/>
          </p:cNvSpPr>
          <p:nvPr userDrawn="1"/>
        </p:nvSpPr>
        <p:spPr bwMode="auto">
          <a:xfrm>
            <a:off x="7604125" y="6256338"/>
            <a:ext cx="1006475" cy="349250"/>
          </a:xfrm>
          <a:prstGeom prst="rect">
            <a:avLst/>
          </a:prstGeom>
          <a:noFill/>
          <a:ln>
            <a:noFill/>
          </a:ln>
          <a:extLst>
            <a:ext uri="{909E8E84-426E-40dd-AFC4-6F175D3DCCD1}"/>
            <a:ext uri="{91240B29-F687-4f45-9708-019B960494DF}"/>
            <a:ext uri="{FAA26D3D-D897-4be2-8F04-BA451C77F1D7}"/>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fld id="{1ED6DB6B-13E3-4C07-85CE-B296F542255B}" type="slidenum">
              <a:rPr lang="en-US" altLang="en-US" sz="1400">
                <a:solidFill>
                  <a:schemeClr val="bg1"/>
                </a:solidFill>
              </a:rPr>
              <a:pPr algn="r"/>
              <a:t>‹#›</a:t>
            </a:fld>
            <a:endParaRPr lang="en-US" altLang="en-US" sz="1400">
              <a:solidFill>
                <a:schemeClr val="bg1"/>
              </a:solidFill>
            </a:endParaRPr>
          </a:p>
        </p:txBody>
      </p:sp>
      <p:sp>
        <p:nvSpPr>
          <p:cNvPr id="2" name="Title 1"/>
          <p:cNvSpPr>
            <a:spLocks noGrp="1"/>
          </p:cNvSpPr>
          <p:nvPr>
            <p:ph type="title"/>
          </p:nvPr>
        </p:nvSpPr>
        <p:spPr>
          <a:xfrm>
            <a:off x="467544" y="533400"/>
            <a:ext cx="7923981" cy="685800"/>
          </a:xfrm>
        </p:spPr>
        <p:txBody>
          <a:bodyPr/>
          <a:lstStyle>
            <a:lvl1pPr>
              <a:defRPr baseline="0"/>
            </a:lvl1pPr>
          </a:lstStyle>
          <a:p>
            <a:r>
              <a:rPr lang="en-US"/>
              <a:t>Click to edit Master title style</a:t>
            </a:r>
          </a:p>
        </p:txBody>
      </p:sp>
      <p:sp>
        <p:nvSpPr>
          <p:cNvPr id="5" name="Picture Placeholder 4"/>
          <p:cNvSpPr>
            <a:spLocks noGrp="1"/>
          </p:cNvSpPr>
          <p:nvPr>
            <p:ph type="pic" sz="quarter" idx="13"/>
          </p:nvPr>
        </p:nvSpPr>
        <p:spPr>
          <a:xfrm>
            <a:off x="467544" y="1484784"/>
            <a:ext cx="7920807" cy="4032447"/>
          </a:xfrm>
        </p:spPr>
        <p:txBody>
          <a:bodyPr/>
          <a:lstStyle>
            <a:lvl1pPr>
              <a:defRPr baseline="0"/>
            </a:lvl1pPr>
          </a:lstStyle>
          <a:p>
            <a:pPr lvl="0"/>
            <a:r>
              <a:rPr lang="en-US" noProof="0"/>
              <a:t>Drag picture to placeholder or click icon to add</a:t>
            </a:r>
          </a:p>
        </p:txBody>
      </p:sp>
    </p:spTree>
    <p:extLst>
      <p:ext uri="{BB962C8B-B14F-4D97-AF65-F5344CB8AC3E}">
        <p14:creationId xmlns:p14="http://schemas.microsoft.com/office/powerpoint/2010/main" val="622341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 picture with caption">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89ECDE7D-AA42-49C7-B705-46C403598D6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935663"/>
            <a:ext cx="9186863"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a:extLst>
              <a:ext uri="{FF2B5EF4-FFF2-40B4-BE49-F238E27FC236}">
                <a16:creationId xmlns:a16="http://schemas.microsoft.com/office/drawing/2014/main" id="{E1A9595E-D42C-41E1-93C7-51ECB35AD88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5650" y="6103938"/>
            <a:ext cx="14351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a:extLst>
              <a:ext uri="{FF2B5EF4-FFF2-40B4-BE49-F238E27FC236}">
                <a16:creationId xmlns:a16="http://schemas.microsoft.com/office/drawing/2014/main" id="{48DF1A14-F7D4-49B8-B169-41463095C9A4}"/>
              </a:ext>
            </a:extLst>
          </p:cNvPr>
          <p:cNvSpPr txBox="1">
            <a:spLocks/>
          </p:cNvSpPr>
          <p:nvPr userDrawn="1"/>
        </p:nvSpPr>
        <p:spPr bwMode="auto">
          <a:xfrm>
            <a:off x="7604125" y="6256338"/>
            <a:ext cx="1006475" cy="349250"/>
          </a:xfrm>
          <a:prstGeom prst="rect">
            <a:avLst/>
          </a:prstGeom>
          <a:noFill/>
          <a:ln>
            <a:noFill/>
          </a:ln>
          <a:extLst>
            <a:ext uri="{909E8E84-426E-40dd-AFC4-6F175D3DCCD1}"/>
            <a:ext uri="{91240B29-F687-4f45-9708-019B960494DF}"/>
            <a:ext uri="{FAA26D3D-D897-4be2-8F04-BA451C77F1D7}"/>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fld id="{112117CC-225F-43E4-858F-38FF4E50F699}" type="slidenum">
              <a:rPr lang="en-US" altLang="en-US" sz="1400">
                <a:solidFill>
                  <a:schemeClr val="bg1"/>
                </a:solidFill>
              </a:rPr>
              <a:pPr algn="r"/>
              <a:t>‹#›</a:t>
            </a:fld>
            <a:endParaRPr lang="en-US" altLang="en-US" sz="1400">
              <a:solidFill>
                <a:schemeClr val="bg1"/>
              </a:solidFill>
            </a:endParaRPr>
          </a:p>
        </p:txBody>
      </p:sp>
      <p:sp>
        <p:nvSpPr>
          <p:cNvPr id="2" name="Title 1"/>
          <p:cNvSpPr>
            <a:spLocks noGrp="1"/>
          </p:cNvSpPr>
          <p:nvPr>
            <p:ph type="title"/>
          </p:nvPr>
        </p:nvSpPr>
        <p:spPr>
          <a:xfrm>
            <a:off x="467544" y="533400"/>
            <a:ext cx="7923981" cy="685800"/>
          </a:xfrm>
        </p:spPr>
        <p:txBody>
          <a:bodyPr/>
          <a:lstStyle>
            <a:lvl1pPr>
              <a:defRPr baseline="0"/>
            </a:lvl1pPr>
          </a:lstStyle>
          <a:p>
            <a:r>
              <a:rPr lang="en-US"/>
              <a:t>Click to edit Master title style</a:t>
            </a:r>
          </a:p>
        </p:txBody>
      </p:sp>
      <p:sp>
        <p:nvSpPr>
          <p:cNvPr id="5" name="Picture Placeholder 4"/>
          <p:cNvSpPr>
            <a:spLocks noGrp="1"/>
          </p:cNvSpPr>
          <p:nvPr>
            <p:ph type="pic" sz="quarter" idx="13"/>
          </p:nvPr>
        </p:nvSpPr>
        <p:spPr>
          <a:xfrm>
            <a:off x="467544" y="1484785"/>
            <a:ext cx="7920807" cy="3384376"/>
          </a:xfrm>
        </p:spPr>
        <p:txBody>
          <a:bodyPr/>
          <a:lstStyle>
            <a:lvl1pPr>
              <a:defRPr baseline="0"/>
            </a:lvl1pPr>
          </a:lstStyle>
          <a:p>
            <a:pPr lvl="0"/>
            <a:r>
              <a:rPr lang="en-US" noProof="0"/>
              <a:t>Drag picture to placeholder or click icon to add</a:t>
            </a:r>
          </a:p>
        </p:txBody>
      </p:sp>
      <p:sp>
        <p:nvSpPr>
          <p:cNvPr id="4" name="Text Placeholder 3"/>
          <p:cNvSpPr>
            <a:spLocks noGrp="1"/>
          </p:cNvSpPr>
          <p:nvPr>
            <p:ph type="body" sz="quarter" idx="14"/>
          </p:nvPr>
        </p:nvSpPr>
        <p:spPr>
          <a:xfrm>
            <a:off x="468313" y="5084763"/>
            <a:ext cx="7920037" cy="288453"/>
          </a:xfrm>
        </p:spPr>
        <p:txBody>
          <a:bodyPr/>
          <a:lstStyle>
            <a:lvl1pPr marL="0" indent="0">
              <a:buNone/>
              <a:defRPr sz="1200" baseline="0"/>
            </a:lvl1pPr>
          </a:lstStyle>
          <a:p>
            <a:pPr lvl="0"/>
            <a:r>
              <a:rPr lang="en-US"/>
              <a:t>Click to edit Master text styles</a:t>
            </a:r>
          </a:p>
        </p:txBody>
      </p:sp>
    </p:spTree>
    <p:extLst>
      <p:ext uri="{BB962C8B-B14F-4D97-AF65-F5344CB8AC3E}">
        <p14:creationId xmlns:p14="http://schemas.microsoft.com/office/powerpoint/2010/main" val="401324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double pictur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5E3E935-9219-43BD-B1C0-C994441A72F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935663"/>
            <a:ext cx="9186863"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454FA3E0-56BB-4937-B7CF-80E6F25D3C7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5650" y="6103938"/>
            <a:ext cx="14351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5">
            <a:extLst>
              <a:ext uri="{FF2B5EF4-FFF2-40B4-BE49-F238E27FC236}">
                <a16:creationId xmlns:a16="http://schemas.microsoft.com/office/drawing/2014/main" id="{677BEA60-25F7-4235-8519-8171C889DE84}"/>
              </a:ext>
            </a:extLst>
          </p:cNvPr>
          <p:cNvSpPr txBox="1">
            <a:spLocks/>
          </p:cNvSpPr>
          <p:nvPr userDrawn="1"/>
        </p:nvSpPr>
        <p:spPr bwMode="auto">
          <a:xfrm>
            <a:off x="7604125" y="6256338"/>
            <a:ext cx="1006475" cy="349250"/>
          </a:xfrm>
          <a:prstGeom prst="rect">
            <a:avLst/>
          </a:prstGeom>
          <a:noFill/>
          <a:ln>
            <a:noFill/>
          </a:ln>
          <a:extLst>
            <a:ext uri="{909E8E84-426E-40dd-AFC4-6F175D3DCCD1}"/>
            <a:ext uri="{91240B29-F687-4f45-9708-019B960494DF}"/>
            <a:ext uri="{FAA26D3D-D897-4be2-8F04-BA451C77F1D7}"/>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fld id="{C4C9E0CC-6315-494F-A250-AE318807BD41}" type="slidenum">
              <a:rPr lang="en-US" altLang="en-US" sz="1400">
                <a:solidFill>
                  <a:schemeClr val="bg1"/>
                </a:solidFill>
              </a:rPr>
              <a:pPr algn="r"/>
              <a:t>‹#›</a:t>
            </a:fld>
            <a:endParaRPr lang="en-US" altLang="en-US" sz="1400">
              <a:solidFill>
                <a:schemeClr val="bg1"/>
              </a:solidFill>
            </a:endParaRPr>
          </a:p>
        </p:txBody>
      </p:sp>
      <p:sp>
        <p:nvSpPr>
          <p:cNvPr id="2" name="Title 1"/>
          <p:cNvSpPr>
            <a:spLocks noGrp="1"/>
          </p:cNvSpPr>
          <p:nvPr>
            <p:ph type="title"/>
          </p:nvPr>
        </p:nvSpPr>
        <p:spPr>
          <a:xfrm>
            <a:off x="467544" y="533400"/>
            <a:ext cx="7923981" cy="685800"/>
          </a:xfrm>
        </p:spPr>
        <p:txBody>
          <a:bodyPr/>
          <a:lstStyle>
            <a:lvl1pPr>
              <a:defRPr baseline="0"/>
            </a:lvl1pPr>
          </a:lstStyle>
          <a:p>
            <a:r>
              <a:rPr lang="en-US"/>
              <a:t>Click to edit Master title style</a:t>
            </a:r>
          </a:p>
        </p:txBody>
      </p:sp>
      <p:sp>
        <p:nvSpPr>
          <p:cNvPr id="5" name="Picture Placeholder 4"/>
          <p:cNvSpPr>
            <a:spLocks noGrp="1"/>
          </p:cNvSpPr>
          <p:nvPr>
            <p:ph type="pic" sz="quarter" idx="13"/>
          </p:nvPr>
        </p:nvSpPr>
        <p:spPr>
          <a:xfrm>
            <a:off x="467545" y="1484784"/>
            <a:ext cx="3888432" cy="4032448"/>
          </a:xfrm>
        </p:spPr>
        <p:txBody>
          <a:bodyPr/>
          <a:lstStyle>
            <a:lvl1pPr>
              <a:defRPr baseline="0"/>
            </a:lvl1pPr>
          </a:lstStyle>
          <a:p>
            <a:pPr lvl="0"/>
            <a:r>
              <a:rPr lang="en-US" noProof="0"/>
              <a:t>Drag picture to placeholder or click icon to add</a:t>
            </a:r>
          </a:p>
        </p:txBody>
      </p:sp>
      <p:sp>
        <p:nvSpPr>
          <p:cNvPr id="6" name="Picture Placeholder 4"/>
          <p:cNvSpPr>
            <a:spLocks noGrp="1"/>
          </p:cNvSpPr>
          <p:nvPr>
            <p:ph type="pic" sz="quarter" idx="14"/>
          </p:nvPr>
        </p:nvSpPr>
        <p:spPr>
          <a:xfrm>
            <a:off x="4499992" y="1484784"/>
            <a:ext cx="3888432" cy="4032448"/>
          </a:xfrm>
        </p:spPr>
        <p:txBody>
          <a:bodyPr/>
          <a:lstStyle>
            <a:lvl1pPr>
              <a:defRPr baseline="0"/>
            </a:lvl1pPr>
          </a:lstStyle>
          <a:p>
            <a:pPr lvl="0"/>
            <a:r>
              <a:rPr lang="en-US" noProof="0"/>
              <a:t>Drag picture to placeholder or click icon to add</a:t>
            </a:r>
          </a:p>
        </p:txBody>
      </p:sp>
      <p:sp>
        <p:nvSpPr>
          <p:cNvPr id="10" name="Slide Number Placeholder 5">
            <a:extLst>
              <a:ext uri="{FF2B5EF4-FFF2-40B4-BE49-F238E27FC236}">
                <a16:creationId xmlns:a16="http://schemas.microsoft.com/office/drawing/2014/main" id="{4D41E4F5-F8D4-48A7-9FEA-B815523A7997}"/>
              </a:ext>
            </a:extLst>
          </p:cNvPr>
          <p:cNvSpPr>
            <a:spLocks noGrp="1"/>
          </p:cNvSpPr>
          <p:nvPr>
            <p:ph type="sldNum" sz="quarter" idx="15"/>
          </p:nvPr>
        </p:nvSpPr>
        <p:spPr>
          <a:xfrm>
            <a:off x="7451725" y="6103938"/>
            <a:ext cx="1006475" cy="349250"/>
          </a:xfrm>
        </p:spPr>
        <p:txBody>
          <a:bodyPr/>
          <a:lstStyle>
            <a:lvl1pPr>
              <a:defRPr>
                <a:solidFill>
                  <a:schemeClr val="bg1"/>
                </a:solidFill>
              </a:defRPr>
            </a:lvl1pPr>
          </a:lstStyle>
          <a:p>
            <a:fld id="{79DD0207-A730-4C47-B9BB-528A1D0B5720}" type="slidenum">
              <a:rPr lang="en-US" altLang="en-US"/>
              <a:pPr/>
              <a:t>‹#›</a:t>
            </a:fld>
            <a:endParaRPr lang="en-US" altLang="en-US"/>
          </a:p>
        </p:txBody>
      </p:sp>
    </p:spTree>
    <p:extLst>
      <p:ext uri="{BB962C8B-B14F-4D97-AF65-F5344CB8AC3E}">
        <p14:creationId xmlns:p14="http://schemas.microsoft.com/office/powerpoint/2010/main" val="3267308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 double pic with caption">
    <p:spTree>
      <p:nvGrpSpPr>
        <p:cNvPr id="1" name=""/>
        <p:cNvGrpSpPr/>
        <p:nvPr/>
      </p:nvGrpSpPr>
      <p:grpSpPr>
        <a:xfrm>
          <a:off x="0" y="0"/>
          <a:ext cx="0" cy="0"/>
          <a:chOff x="0" y="0"/>
          <a:chExt cx="0" cy="0"/>
        </a:xfrm>
      </p:grpSpPr>
      <p:pic>
        <p:nvPicPr>
          <p:cNvPr id="9" name="Picture 6">
            <a:extLst>
              <a:ext uri="{FF2B5EF4-FFF2-40B4-BE49-F238E27FC236}">
                <a16:creationId xmlns:a16="http://schemas.microsoft.com/office/drawing/2014/main" id="{47BDD8E6-94B4-4324-B352-A493B32A3CC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935663"/>
            <a:ext cx="9186863"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a:extLst>
              <a:ext uri="{FF2B5EF4-FFF2-40B4-BE49-F238E27FC236}">
                <a16:creationId xmlns:a16="http://schemas.microsoft.com/office/drawing/2014/main" id="{3B8B2888-6F86-4D23-A78B-4E993287D0C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5650" y="6103938"/>
            <a:ext cx="14351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lide Number Placeholder 5">
            <a:extLst>
              <a:ext uri="{FF2B5EF4-FFF2-40B4-BE49-F238E27FC236}">
                <a16:creationId xmlns:a16="http://schemas.microsoft.com/office/drawing/2014/main" id="{790AE22C-54BA-47F2-B87A-AE69A3357E8E}"/>
              </a:ext>
            </a:extLst>
          </p:cNvPr>
          <p:cNvSpPr txBox="1">
            <a:spLocks/>
          </p:cNvSpPr>
          <p:nvPr userDrawn="1"/>
        </p:nvSpPr>
        <p:spPr bwMode="auto">
          <a:xfrm>
            <a:off x="7604125" y="6256338"/>
            <a:ext cx="1006475" cy="349250"/>
          </a:xfrm>
          <a:prstGeom prst="rect">
            <a:avLst/>
          </a:prstGeom>
          <a:noFill/>
          <a:ln>
            <a:noFill/>
          </a:ln>
          <a:extLst>
            <a:ext uri="{909E8E84-426E-40dd-AFC4-6F175D3DCCD1}"/>
            <a:ext uri="{91240B29-F687-4f45-9708-019B960494DF}"/>
            <a:ext uri="{FAA26D3D-D897-4be2-8F04-BA451C77F1D7}"/>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fld id="{C2424D7C-5C6A-40CD-A93D-FCFE8953F2BA}" type="slidenum">
              <a:rPr lang="en-US" altLang="en-US" sz="1400">
                <a:solidFill>
                  <a:schemeClr val="bg1"/>
                </a:solidFill>
              </a:rPr>
              <a:pPr algn="r"/>
              <a:t>‹#›</a:t>
            </a:fld>
            <a:endParaRPr lang="en-US" altLang="en-US" sz="1400">
              <a:solidFill>
                <a:schemeClr val="bg1"/>
              </a:solidFill>
            </a:endParaRPr>
          </a:p>
        </p:txBody>
      </p:sp>
      <p:sp>
        <p:nvSpPr>
          <p:cNvPr id="2" name="Title 1"/>
          <p:cNvSpPr>
            <a:spLocks noGrp="1"/>
          </p:cNvSpPr>
          <p:nvPr>
            <p:ph type="title"/>
          </p:nvPr>
        </p:nvSpPr>
        <p:spPr>
          <a:xfrm>
            <a:off x="467544" y="533400"/>
            <a:ext cx="7923981" cy="685800"/>
          </a:xfrm>
        </p:spPr>
        <p:txBody>
          <a:bodyPr/>
          <a:lstStyle>
            <a:lvl1pPr>
              <a:defRPr baseline="0"/>
            </a:lvl1pPr>
          </a:lstStyle>
          <a:p>
            <a:r>
              <a:rPr lang="en-US"/>
              <a:t>Click to edit Master title style</a:t>
            </a:r>
          </a:p>
        </p:txBody>
      </p:sp>
      <p:sp>
        <p:nvSpPr>
          <p:cNvPr id="5" name="Picture Placeholder 4"/>
          <p:cNvSpPr>
            <a:spLocks noGrp="1"/>
          </p:cNvSpPr>
          <p:nvPr>
            <p:ph type="pic" sz="quarter" idx="13"/>
          </p:nvPr>
        </p:nvSpPr>
        <p:spPr>
          <a:xfrm>
            <a:off x="467545" y="1484784"/>
            <a:ext cx="3888432" cy="3672408"/>
          </a:xfrm>
        </p:spPr>
        <p:txBody>
          <a:bodyPr/>
          <a:lstStyle>
            <a:lvl1pPr>
              <a:defRPr baseline="0"/>
            </a:lvl1pPr>
          </a:lstStyle>
          <a:p>
            <a:pPr lvl="0"/>
            <a:r>
              <a:rPr lang="en-US" noProof="0"/>
              <a:t>Drag picture to placeholder or click icon to add</a:t>
            </a:r>
          </a:p>
        </p:txBody>
      </p:sp>
      <p:sp>
        <p:nvSpPr>
          <p:cNvPr id="6" name="Picture Placeholder 4"/>
          <p:cNvSpPr>
            <a:spLocks noGrp="1"/>
          </p:cNvSpPr>
          <p:nvPr>
            <p:ph type="pic" sz="quarter" idx="14"/>
          </p:nvPr>
        </p:nvSpPr>
        <p:spPr>
          <a:xfrm>
            <a:off x="4499992" y="1484784"/>
            <a:ext cx="3888432" cy="3672408"/>
          </a:xfrm>
        </p:spPr>
        <p:txBody>
          <a:bodyPr/>
          <a:lstStyle>
            <a:lvl1pPr>
              <a:defRPr baseline="0"/>
            </a:lvl1pPr>
          </a:lstStyle>
          <a:p>
            <a:pPr lvl="0"/>
            <a:r>
              <a:rPr lang="en-US" noProof="0"/>
              <a:t>Drag picture to placeholder or click icon to add</a:t>
            </a:r>
          </a:p>
        </p:txBody>
      </p:sp>
      <p:sp>
        <p:nvSpPr>
          <p:cNvPr id="7" name="Text Placeholder 3"/>
          <p:cNvSpPr>
            <a:spLocks noGrp="1"/>
          </p:cNvSpPr>
          <p:nvPr>
            <p:ph type="body" sz="quarter" idx="15"/>
          </p:nvPr>
        </p:nvSpPr>
        <p:spPr>
          <a:xfrm>
            <a:off x="468313" y="5229200"/>
            <a:ext cx="3887663" cy="360040"/>
          </a:xfrm>
        </p:spPr>
        <p:txBody>
          <a:bodyPr/>
          <a:lstStyle>
            <a:lvl1pPr marL="0" indent="0">
              <a:buNone/>
              <a:defRPr sz="1200" baseline="0"/>
            </a:lvl1pPr>
          </a:lstStyle>
          <a:p>
            <a:pPr lvl="0"/>
            <a:r>
              <a:rPr lang="en-US"/>
              <a:t>Click to edit Master text styles</a:t>
            </a:r>
          </a:p>
        </p:txBody>
      </p:sp>
      <p:sp>
        <p:nvSpPr>
          <p:cNvPr id="8" name="Text Placeholder 3"/>
          <p:cNvSpPr>
            <a:spLocks noGrp="1"/>
          </p:cNvSpPr>
          <p:nvPr>
            <p:ph type="body" sz="quarter" idx="16"/>
          </p:nvPr>
        </p:nvSpPr>
        <p:spPr>
          <a:xfrm>
            <a:off x="4499992" y="5229200"/>
            <a:ext cx="3887663" cy="360040"/>
          </a:xfrm>
        </p:spPr>
        <p:txBody>
          <a:bodyPr/>
          <a:lstStyle>
            <a:lvl1pPr marL="0" indent="0">
              <a:buNone/>
              <a:defRPr sz="1200" baseline="0"/>
            </a:lvl1pPr>
          </a:lstStyle>
          <a:p>
            <a:pPr lvl="0"/>
            <a:r>
              <a:rPr lang="en-US"/>
              <a:t>Click to edit Master text styles</a:t>
            </a:r>
          </a:p>
        </p:txBody>
      </p:sp>
    </p:spTree>
    <p:extLst>
      <p:ext uri="{BB962C8B-B14F-4D97-AF65-F5344CB8AC3E}">
        <p14:creationId xmlns:p14="http://schemas.microsoft.com/office/powerpoint/2010/main" val="1714651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 full page photo">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A024B81F-5BB8-4B8E-883D-34BAAFF436D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935663"/>
            <a:ext cx="9186863"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a:extLst>
              <a:ext uri="{FF2B5EF4-FFF2-40B4-BE49-F238E27FC236}">
                <a16:creationId xmlns:a16="http://schemas.microsoft.com/office/drawing/2014/main" id="{83A2507E-B04E-4B2C-A4D4-E987A1A8681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5650" y="6103938"/>
            <a:ext cx="14351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5">
            <a:extLst>
              <a:ext uri="{FF2B5EF4-FFF2-40B4-BE49-F238E27FC236}">
                <a16:creationId xmlns:a16="http://schemas.microsoft.com/office/drawing/2014/main" id="{DAE26494-C4D9-4E43-9B35-E3B9ECA58EC5}"/>
              </a:ext>
            </a:extLst>
          </p:cNvPr>
          <p:cNvSpPr txBox="1">
            <a:spLocks/>
          </p:cNvSpPr>
          <p:nvPr userDrawn="1"/>
        </p:nvSpPr>
        <p:spPr bwMode="auto">
          <a:xfrm>
            <a:off x="7604125" y="6256338"/>
            <a:ext cx="1006475" cy="349250"/>
          </a:xfrm>
          <a:prstGeom prst="rect">
            <a:avLst/>
          </a:prstGeom>
          <a:noFill/>
          <a:ln>
            <a:noFill/>
          </a:ln>
          <a:extLst>
            <a:ext uri="{909E8E84-426E-40dd-AFC4-6F175D3DCCD1}"/>
            <a:ext uri="{91240B29-F687-4f45-9708-019B960494DF}"/>
            <a:ext uri="{FAA26D3D-D897-4be2-8F04-BA451C77F1D7}"/>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fld id="{55C493DD-CECC-4356-B072-73C4182D6195}" type="slidenum">
              <a:rPr lang="en-US" altLang="en-US" sz="1400">
                <a:solidFill>
                  <a:schemeClr val="bg1"/>
                </a:solidFill>
              </a:rPr>
              <a:pPr algn="r"/>
              <a:t>‹#›</a:t>
            </a:fld>
            <a:endParaRPr lang="en-US" altLang="en-US" sz="1400">
              <a:solidFill>
                <a:schemeClr val="bg1"/>
              </a:solidFill>
            </a:endParaRPr>
          </a:p>
        </p:txBody>
      </p:sp>
    </p:spTree>
    <p:extLst>
      <p:ext uri="{BB962C8B-B14F-4D97-AF65-F5344CB8AC3E}">
        <p14:creationId xmlns:p14="http://schemas.microsoft.com/office/powerpoint/2010/main" val="1980102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5885732-474B-4DDD-B953-CA5FDDFE3D98}"/>
              </a:ext>
            </a:extLst>
          </p:cNvPr>
          <p:cNvSpPr>
            <a:spLocks noGrp="1" noChangeArrowheads="1"/>
          </p:cNvSpPr>
          <p:nvPr>
            <p:ph type="title"/>
          </p:nvPr>
        </p:nvSpPr>
        <p:spPr bwMode="auto">
          <a:xfrm>
            <a:off x="684213" y="533400"/>
            <a:ext cx="7707312"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E18FB72D-B1B0-4943-8AB9-D1F22E9C53E4}"/>
              </a:ext>
            </a:extLst>
          </p:cNvPr>
          <p:cNvSpPr>
            <a:spLocks noGrp="1" noChangeArrowheads="1"/>
          </p:cNvSpPr>
          <p:nvPr>
            <p:ph type="body" idx="1"/>
          </p:nvPr>
        </p:nvSpPr>
        <p:spPr bwMode="auto">
          <a:xfrm>
            <a:off x="684213" y="1295400"/>
            <a:ext cx="7707312"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D605F9EB-1644-46EB-86D6-DEC607BB9EBE}"/>
              </a:ext>
            </a:extLst>
          </p:cNvPr>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ext uri="{91240B29-F687-4f45-9708-019B960494DF}"/>
            <a:ext uri="{FAA26D3D-D897-4be2-8F04-BA451C77F1D7}"/>
          </a:ex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charset="0"/>
              </a:defRPr>
            </a:lvl1pPr>
          </a:lstStyle>
          <a:p>
            <a:pPr>
              <a:defRPr/>
            </a:pPr>
            <a:endParaRPr lang="en-US"/>
          </a:p>
        </p:txBody>
      </p:sp>
      <p:sp>
        <p:nvSpPr>
          <p:cNvPr id="1029" name="Rectangle 5">
            <a:extLst>
              <a:ext uri="{FF2B5EF4-FFF2-40B4-BE49-F238E27FC236}">
                <a16:creationId xmlns:a16="http://schemas.microsoft.com/office/drawing/2014/main" id="{54FF5126-6DDE-4404-9A2D-065253B180AD}"/>
              </a:ext>
            </a:extLst>
          </p:cNvPr>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ext uri="{91240B29-F687-4f45-9708-019B960494DF}"/>
            <a:ext uri="{FAA26D3D-D897-4be2-8F04-BA451C77F1D7}"/>
          </a:ex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charset="0"/>
              </a:defRPr>
            </a:lvl1pPr>
          </a:lstStyle>
          <a:p>
            <a:pPr>
              <a:defRPr/>
            </a:pPr>
            <a:endParaRPr lang="en-US"/>
          </a:p>
        </p:txBody>
      </p:sp>
      <p:sp>
        <p:nvSpPr>
          <p:cNvPr id="1030" name="Rectangle 6">
            <a:extLst>
              <a:ext uri="{FF2B5EF4-FFF2-40B4-BE49-F238E27FC236}">
                <a16:creationId xmlns:a16="http://schemas.microsoft.com/office/drawing/2014/main" id="{B7752113-A41C-4BA0-8B97-22C7491C40A9}"/>
              </a:ext>
            </a:extLst>
          </p:cNvPr>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ext uri="{91240B29-F687-4f45-9708-019B960494DF}"/>
            <a:ext uri="{FAA26D3D-D897-4be2-8F04-BA451C77F1D7}"/>
          </a:extLst>
        </p:spPr>
        <p:txBody>
          <a:bodyPr vert="horz" wrap="square" lIns="91440" tIns="45720" rIns="91440" bIns="45720" numCol="1" anchor="t" anchorCtr="0" compatLnSpc="1">
            <a:prstTxWarp prst="textNoShape">
              <a:avLst/>
            </a:prstTxWarp>
          </a:bodyPr>
          <a:lstStyle>
            <a:lvl1pPr algn="r">
              <a:defRPr sz="1400"/>
            </a:lvl1pPr>
          </a:lstStyle>
          <a:p>
            <a:fld id="{9A57548E-CA4B-4924-BBB6-DB64FB4B217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Lst>
  <p:txStyles>
    <p:titleStyle>
      <a:lvl1pPr algn="l" rtl="0" eaLnBrk="0" fontAlgn="base" hangingPunct="0">
        <a:lnSpc>
          <a:spcPct val="80000"/>
        </a:lnSpc>
        <a:spcBef>
          <a:spcPct val="0"/>
        </a:spcBef>
        <a:spcAft>
          <a:spcPct val="0"/>
        </a:spcAft>
        <a:defRPr sz="4000">
          <a:solidFill>
            <a:srgbClr val="477E27"/>
          </a:solidFill>
          <a:latin typeface="+mj-lt"/>
          <a:ea typeface="MS PGothic" panose="020B0600070205080204" pitchFamily="34" charset="-128"/>
          <a:cs typeface="+mj-cs"/>
        </a:defRPr>
      </a:lvl1pPr>
      <a:lvl2pPr algn="l" rtl="0" eaLnBrk="0" fontAlgn="base" hangingPunct="0">
        <a:lnSpc>
          <a:spcPct val="80000"/>
        </a:lnSpc>
        <a:spcBef>
          <a:spcPct val="0"/>
        </a:spcBef>
        <a:spcAft>
          <a:spcPct val="0"/>
        </a:spcAft>
        <a:defRPr sz="4000">
          <a:solidFill>
            <a:srgbClr val="477E27"/>
          </a:solidFill>
          <a:latin typeface="Arial" charset="0"/>
          <a:ea typeface="MS PGothic" panose="020B0600070205080204" pitchFamily="34" charset="-128"/>
          <a:cs typeface="ＭＳ Ｐゴシック" charset="0"/>
        </a:defRPr>
      </a:lvl2pPr>
      <a:lvl3pPr algn="l" rtl="0" eaLnBrk="0" fontAlgn="base" hangingPunct="0">
        <a:lnSpc>
          <a:spcPct val="80000"/>
        </a:lnSpc>
        <a:spcBef>
          <a:spcPct val="0"/>
        </a:spcBef>
        <a:spcAft>
          <a:spcPct val="0"/>
        </a:spcAft>
        <a:defRPr sz="4000">
          <a:solidFill>
            <a:srgbClr val="477E27"/>
          </a:solidFill>
          <a:latin typeface="Arial" charset="0"/>
          <a:ea typeface="MS PGothic" panose="020B0600070205080204" pitchFamily="34" charset="-128"/>
          <a:cs typeface="ＭＳ Ｐゴシック" charset="0"/>
        </a:defRPr>
      </a:lvl3pPr>
      <a:lvl4pPr algn="l" rtl="0" eaLnBrk="0" fontAlgn="base" hangingPunct="0">
        <a:lnSpc>
          <a:spcPct val="80000"/>
        </a:lnSpc>
        <a:spcBef>
          <a:spcPct val="0"/>
        </a:spcBef>
        <a:spcAft>
          <a:spcPct val="0"/>
        </a:spcAft>
        <a:defRPr sz="4000">
          <a:solidFill>
            <a:srgbClr val="477E27"/>
          </a:solidFill>
          <a:latin typeface="Arial" charset="0"/>
          <a:ea typeface="MS PGothic" panose="020B0600070205080204" pitchFamily="34" charset="-128"/>
          <a:cs typeface="ＭＳ Ｐゴシック" charset="0"/>
        </a:defRPr>
      </a:lvl4pPr>
      <a:lvl5pPr algn="l" rtl="0" eaLnBrk="0" fontAlgn="base" hangingPunct="0">
        <a:lnSpc>
          <a:spcPct val="80000"/>
        </a:lnSpc>
        <a:spcBef>
          <a:spcPct val="0"/>
        </a:spcBef>
        <a:spcAft>
          <a:spcPct val="0"/>
        </a:spcAft>
        <a:defRPr sz="4000">
          <a:solidFill>
            <a:srgbClr val="477E27"/>
          </a:solidFill>
          <a:latin typeface="Arial" charset="0"/>
          <a:ea typeface="MS PGothic" panose="020B0600070205080204" pitchFamily="34" charset="-128"/>
          <a:cs typeface="ＭＳ Ｐゴシック" charset="0"/>
        </a:defRPr>
      </a:lvl5pPr>
      <a:lvl6pPr marL="457200" algn="l" rtl="0" fontAlgn="base">
        <a:lnSpc>
          <a:spcPct val="80000"/>
        </a:lnSpc>
        <a:spcBef>
          <a:spcPct val="0"/>
        </a:spcBef>
        <a:spcAft>
          <a:spcPct val="0"/>
        </a:spcAft>
        <a:defRPr sz="4400">
          <a:solidFill>
            <a:srgbClr val="477E27"/>
          </a:solidFill>
          <a:latin typeface="Arial" charset="0"/>
          <a:ea typeface="ＭＳ Ｐゴシック" charset="0"/>
          <a:cs typeface="ＭＳ Ｐゴシック" charset="0"/>
        </a:defRPr>
      </a:lvl6pPr>
      <a:lvl7pPr marL="914400" algn="l" rtl="0" fontAlgn="base">
        <a:lnSpc>
          <a:spcPct val="80000"/>
        </a:lnSpc>
        <a:spcBef>
          <a:spcPct val="0"/>
        </a:spcBef>
        <a:spcAft>
          <a:spcPct val="0"/>
        </a:spcAft>
        <a:defRPr sz="4400">
          <a:solidFill>
            <a:srgbClr val="477E27"/>
          </a:solidFill>
          <a:latin typeface="Arial" charset="0"/>
          <a:ea typeface="ＭＳ Ｐゴシック" charset="0"/>
          <a:cs typeface="ＭＳ Ｐゴシック" charset="0"/>
        </a:defRPr>
      </a:lvl7pPr>
      <a:lvl8pPr marL="1371600" algn="l" rtl="0" fontAlgn="base">
        <a:lnSpc>
          <a:spcPct val="80000"/>
        </a:lnSpc>
        <a:spcBef>
          <a:spcPct val="0"/>
        </a:spcBef>
        <a:spcAft>
          <a:spcPct val="0"/>
        </a:spcAft>
        <a:defRPr sz="4400">
          <a:solidFill>
            <a:srgbClr val="477E27"/>
          </a:solidFill>
          <a:latin typeface="Arial" charset="0"/>
          <a:ea typeface="ＭＳ Ｐゴシック" charset="0"/>
          <a:cs typeface="ＭＳ Ｐゴシック" charset="0"/>
        </a:defRPr>
      </a:lvl8pPr>
      <a:lvl9pPr marL="1828800" algn="l" rtl="0" fontAlgn="base">
        <a:lnSpc>
          <a:spcPct val="80000"/>
        </a:lnSpc>
        <a:spcBef>
          <a:spcPct val="0"/>
        </a:spcBef>
        <a:spcAft>
          <a:spcPct val="0"/>
        </a:spcAft>
        <a:defRPr sz="4400">
          <a:solidFill>
            <a:srgbClr val="477E27"/>
          </a:solidFill>
          <a:latin typeface="Arial" charset="0"/>
          <a:ea typeface="ＭＳ Ｐゴシック" charset="0"/>
          <a:cs typeface="ＭＳ Ｐゴシック" charset="0"/>
        </a:defRPr>
      </a:lvl9pPr>
    </p:titleStyle>
    <p:bodyStyle>
      <a:lvl1pPr marL="342900" indent="-34290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1pPr>
      <a:lvl2pPr marL="742950" indent="-28575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2pPr>
      <a:lvl3pPr marL="1143000" indent="-22860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3pPr>
      <a:lvl4pPr marL="1600200" indent="-22860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4pPr>
      <a:lvl5pPr marL="2057400" indent="-22860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5pPr>
      <a:lvl6pPr marL="2514600" indent="-22860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6pPr>
      <a:lvl7pPr marL="2971800" indent="-22860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7pPr>
      <a:lvl8pPr marL="3429000" indent="-22860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8pPr>
      <a:lvl9pPr marL="3886200" indent="-22860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2.svg"/><Relationship Id="rId5" Type="http://schemas.openxmlformats.org/officeDocument/2006/relationships/image" Target="../media/image21.sv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38.png"/></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39.png"/></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4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youtube.com/watch?v=-tXFAVMyl7I"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s://www.youtube.com/watch?v=xZ6qBfLdcsM"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5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52.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4.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49.png"/><Relationship Id="rId4" Type="http://schemas.openxmlformats.org/officeDocument/2006/relationships/image" Target="../media/image48.png"/></Relationships>
</file>

<file path=ppt/slides/_rels/slide5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5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6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6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6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6.png"/><Relationship Id="rId1" Type="http://schemas.openxmlformats.org/officeDocument/2006/relationships/slideLayout" Target="../slideLayouts/slideLayout2.xml"/><Relationship Id="rId4" Type="http://schemas.openxmlformats.org/officeDocument/2006/relationships/image" Target="../media/image21.svg"/></Relationships>
</file>

<file path=ppt/slides/_rels/slide6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D8D7C075-C074-4110-8A70-E252F32F0307}"/>
              </a:ext>
            </a:extLst>
          </p:cNvPr>
          <p:cNvSpPr>
            <a:spLocks noGrp="1"/>
          </p:cNvSpPr>
          <p:nvPr>
            <p:ph type="ctrTitle"/>
          </p:nvPr>
        </p:nvSpPr>
        <p:spPr>
          <a:xfrm>
            <a:off x="398660" y="1916907"/>
            <a:ext cx="8424862" cy="1079500"/>
          </a:xfrm>
        </p:spPr>
        <p:txBody>
          <a:bodyPr/>
          <a:lstStyle/>
          <a:p>
            <a:pPr eaLnBrk="1" hangingPunct="1"/>
            <a:r>
              <a:rPr lang="en-US" altLang="en-US" dirty="0">
                <a:solidFill>
                  <a:srgbClr val="005954"/>
                </a:solidFill>
                <a:latin typeface="Open Sans" panose="020B0606030504020204" pitchFamily="34" charset="0"/>
              </a:rPr>
              <a:t>The Finance of Adulting</a:t>
            </a:r>
            <a:br>
              <a:rPr lang="en-US" altLang="en-US" dirty="0">
                <a:solidFill>
                  <a:srgbClr val="005954"/>
                </a:solidFill>
                <a:latin typeface="Open Sans" panose="020B0606030504020204" pitchFamily="34" charset="0"/>
              </a:rPr>
            </a:br>
            <a:r>
              <a:rPr lang="en-US" altLang="en-US" sz="2400" dirty="0">
                <a:solidFill>
                  <a:srgbClr val="005954"/>
                </a:solidFill>
                <a:latin typeface="Open Sans" panose="020B0606030504020204" pitchFamily="34" charset="0"/>
              </a:rPr>
              <a:t>Teacher Version</a:t>
            </a:r>
            <a:endParaRPr lang="en-US" altLang="en-US" dirty="0">
              <a:solidFill>
                <a:srgbClr val="005954"/>
              </a:solidFill>
              <a:latin typeface="Open Sans" panose="020B0606030504020204" pitchFamily="34" charset="0"/>
            </a:endParaRPr>
          </a:p>
        </p:txBody>
      </p:sp>
      <p:sp>
        <p:nvSpPr>
          <p:cNvPr id="13315" name="Subtitle 2">
            <a:extLst>
              <a:ext uri="{FF2B5EF4-FFF2-40B4-BE49-F238E27FC236}">
                <a16:creationId xmlns:a16="http://schemas.microsoft.com/office/drawing/2014/main" id="{47F8F22D-8145-40F0-A28E-026AFAD1A266}"/>
              </a:ext>
            </a:extLst>
          </p:cNvPr>
          <p:cNvSpPr>
            <a:spLocks noGrp="1"/>
          </p:cNvSpPr>
          <p:nvPr>
            <p:ph type="subTitle" idx="1"/>
          </p:nvPr>
        </p:nvSpPr>
        <p:spPr>
          <a:xfrm>
            <a:off x="395288" y="3068638"/>
            <a:ext cx="8424862" cy="457200"/>
          </a:xfrm>
        </p:spPr>
        <p:txBody>
          <a:bodyPr/>
          <a:lstStyle/>
          <a:p>
            <a:pPr eaLnBrk="1" hangingPunct="1"/>
            <a:r>
              <a:rPr lang="en-US" altLang="en-US" dirty="0">
                <a:solidFill>
                  <a:srgbClr val="98BF1E"/>
                </a:solidFill>
                <a:latin typeface="Open Sans" panose="020B0606030504020204" pitchFamily="34" charset="0"/>
              </a:rPr>
              <a:t>Grade 7+</a:t>
            </a:r>
          </a:p>
        </p:txBody>
      </p:sp>
      <p:cxnSp>
        <p:nvCxnSpPr>
          <p:cNvPr id="13316" name="Straight Connector 3">
            <a:extLst>
              <a:ext uri="{FF2B5EF4-FFF2-40B4-BE49-F238E27FC236}">
                <a16:creationId xmlns:a16="http://schemas.microsoft.com/office/drawing/2014/main" id="{A0C7CF5E-54EB-4692-A20D-FEEBA01D7AEC}"/>
              </a:ext>
            </a:extLst>
          </p:cNvPr>
          <p:cNvCxnSpPr>
            <a:cxnSpLocks noChangeShapeType="1"/>
          </p:cNvCxnSpPr>
          <p:nvPr/>
        </p:nvCxnSpPr>
        <p:spPr bwMode="auto">
          <a:xfrm>
            <a:off x="827088" y="2924175"/>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en-US" altLang="en-US" dirty="0">
                <a:solidFill>
                  <a:srgbClr val="005954"/>
                </a:solidFill>
                <a:latin typeface="Open Sans" panose="020B0606030504020204" pitchFamily="34" charset="0"/>
              </a:rPr>
              <a:t>Build a Monthly Budget</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lnSpc>
                <a:spcPct val="100000"/>
              </a:lnSpc>
              <a:buNone/>
            </a:pPr>
            <a:r>
              <a:rPr lang="en-US" altLang="en-US" dirty="0"/>
              <a:t>In Year 1 January, your avatar found a part-time job at a restaurant that pays minimum wage and tips. They earn $1,920 every month. They also do chores around the house and earns $40 a month. These are the </a:t>
            </a:r>
            <a:r>
              <a:rPr lang="en-US" altLang="en-US" b="1" dirty="0"/>
              <a:t>income</a:t>
            </a:r>
            <a:r>
              <a:rPr lang="en-US" altLang="en-US" dirty="0"/>
              <a:t> or </a:t>
            </a:r>
            <a:r>
              <a:rPr lang="en-US" altLang="en-US" b="1" dirty="0"/>
              <a:t>earnings</a:t>
            </a:r>
            <a:r>
              <a:rPr lang="en-US" altLang="en-US" dirty="0"/>
              <a:t>.</a:t>
            </a:r>
          </a:p>
          <a:p>
            <a:pPr marL="0" indent="0" eaLnBrk="1" hangingPunct="1">
              <a:buNone/>
            </a:pPr>
            <a:endParaRPr lang="en-US" altLang="en-US" dirty="0"/>
          </a:p>
          <a:p>
            <a:pPr marL="0" indent="0" eaLnBrk="1" hangingPunct="1">
              <a:buNone/>
            </a:pPr>
            <a:r>
              <a:rPr lang="en-US" altLang="en-US" dirty="0"/>
              <a:t>Using the Monthly Budget sheet, fill in:</a:t>
            </a:r>
          </a:p>
          <a:p>
            <a:pPr eaLnBrk="1" hangingPunct="1"/>
            <a:r>
              <a:rPr lang="en-US" altLang="en-US" dirty="0"/>
              <a:t>Month: January</a:t>
            </a:r>
          </a:p>
          <a:p>
            <a:pPr eaLnBrk="1" hangingPunct="1"/>
            <a:r>
              <a:rPr lang="en-US" altLang="en-US" dirty="0"/>
              <a:t>Income #1 </a:t>
            </a:r>
          </a:p>
          <a:p>
            <a:pPr eaLnBrk="1" hangingPunct="1"/>
            <a:r>
              <a:rPr lang="en-US" altLang="en-US" dirty="0"/>
              <a:t>Income #2 </a:t>
            </a:r>
          </a:p>
          <a:p>
            <a:pPr eaLnBrk="1" hangingPunct="1"/>
            <a:r>
              <a:rPr lang="en-US" altLang="en-US" dirty="0"/>
              <a:t>Calculate “Total Income”</a:t>
            </a:r>
          </a:p>
          <a:p>
            <a:pPr eaLnBrk="1" hangingPunct="1">
              <a:buAutoNum type="arabicPeriod"/>
            </a:pPr>
            <a:endParaRPr lang="en-US" altLang="en-US" dirty="0"/>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pic>
        <p:nvPicPr>
          <p:cNvPr id="5" name="Picture 4">
            <a:extLst>
              <a:ext uri="{FF2B5EF4-FFF2-40B4-BE49-F238E27FC236}">
                <a16:creationId xmlns:a16="http://schemas.microsoft.com/office/drawing/2014/main" id="{8B5DF8A0-6AB6-45DB-9DEA-E3BA6FC16C10}"/>
              </a:ext>
            </a:extLst>
          </p:cNvPr>
          <p:cNvPicPr>
            <a:picLocks noChangeAspect="1"/>
          </p:cNvPicPr>
          <p:nvPr/>
        </p:nvPicPr>
        <p:blipFill>
          <a:blip r:embed="rId2"/>
          <a:stretch>
            <a:fillRect/>
          </a:stretch>
        </p:blipFill>
        <p:spPr>
          <a:xfrm>
            <a:off x="6012160" y="3414960"/>
            <a:ext cx="2173124" cy="1805835"/>
          </a:xfrm>
          <a:prstGeom prst="rect">
            <a:avLst/>
          </a:prstGeom>
        </p:spPr>
      </p:pic>
    </p:spTree>
    <p:extLst>
      <p:ext uri="{BB962C8B-B14F-4D97-AF65-F5344CB8AC3E}">
        <p14:creationId xmlns:p14="http://schemas.microsoft.com/office/powerpoint/2010/main" val="15383285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en-US" altLang="en-US" dirty="0">
                <a:solidFill>
                  <a:srgbClr val="005954"/>
                </a:solidFill>
                <a:latin typeface="Open Sans" panose="020B0606030504020204" pitchFamily="34" charset="0"/>
              </a:rPr>
              <a:t>Build a Monthly Budget</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buNone/>
            </a:pPr>
            <a:r>
              <a:rPr lang="en-US" altLang="en-US" sz="2000" b="1" dirty="0">
                <a:latin typeface="Calibri" panose="020F0502020204030204" pitchFamily="34" charset="0"/>
                <a:cs typeface="Calibri" panose="020F0502020204030204" pitchFamily="34" charset="0"/>
              </a:rPr>
              <a:t>Budget</a:t>
            </a:r>
            <a:endParaRPr lang="en-US" altLang="en-US" sz="1400" dirty="0"/>
          </a:p>
          <a:p>
            <a:pPr marL="0" indent="0" eaLnBrk="1" hangingPunct="1">
              <a:buNone/>
            </a:pPr>
            <a:r>
              <a:rPr lang="en-US" altLang="en-US" dirty="0"/>
              <a:t>A plan for how you will use your money.</a:t>
            </a:r>
          </a:p>
          <a:p>
            <a:pPr marL="0" indent="0" eaLnBrk="1" hangingPunct="1">
              <a:buNone/>
            </a:pPr>
            <a:endParaRPr lang="en-US" altLang="en-US" dirty="0"/>
          </a:p>
          <a:p>
            <a:pPr marL="0" indent="0" eaLnBrk="1" hangingPunct="1">
              <a:buNone/>
            </a:pPr>
            <a:r>
              <a:rPr lang="en-US" altLang="en-US" dirty="0"/>
              <a:t>Your avatar knows some of the monthly expenses that come with living on their own. Here is the amount they budgeted. Fill in the “budget” column.</a:t>
            </a:r>
          </a:p>
          <a:p>
            <a:pPr marL="0" indent="0" eaLnBrk="1" hangingPunct="1">
              <a:buNone/>
            </a:pPr>
            <a:endParaRPr lang="en-US" altLang="en-US" dirty="0"/>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graphicFrame>
        <p:nvGraphicFramePr>
          <p:cNvPr id="2" name="Table 2">
            <a:extLst>
              <a:ext uri="{FF2B5EF4-FFF2-40B4-BE49-F238E27FC236}">
                <a16:creationId xmlns:a16="http://schemas.microsoft.com/office/drawing/2014/main" id="{460D1F1C-DD55-4C5A-A0DD-ADAAD0D067D2}"/>
              </a:ext>
            </a:extLst>
          </p:cNvPr>
          <p:cNvGraphicFramePr>
            <a:graphicFrameLocks noGrp="1"/>
          </p:cNvGraphicFramePr>
          <p:nvPr>
            <p:extLst>
              <p:ext uri="{D42A27DB-BD31-4B8C-83A1-F6EECF244321}">
                <p14:modId xmlns:p14="http://schemas.microsoft.com/office/powerpoint/2010/main" val="986637611"/>
              </p:ext>
            </p:extLst>
          </p:nvPr>
        </p:nvGraphicFramePr>
        <p:xfrm>
          <a:off x="2054956" y="3140968"/>
          <a:ext cx="4824537" cy="2966720"/>
        </p:xfrm>
        <a:graphic>
          <a:graphicData uri="http://schemas.openxmlformats.org/drawingml/2006/table">
            <a:tbl>
              <a:tblPr firstRow="1" bandRow="1">
                <a:tableStyleId>{5C22544A-7EE6-4342-B048-85BDC9FD1C3A}</a:tableStyleId>
              </a:tblPr>
              <a:tblGrid>
                <a:gridCol w="2713802">
                  <a:extLst>
                    <a:ext uri="{9D8B030D-6E8A-4147-A177-3AD203B41FA5}">
                      <a16:colId xmlns:a16="http://schemas.microsoft.com/office/drawing/2014/main" val="554806349"/>
                    </a:ext>
                  </a:extLst>
                </a:gridCol>
                <a:gridCol w="2110735">
                  <a:extLst>
                    <a:ext uri="{9D8B030D-6E8A-4147-A177-3AD203B41FA5}">
                      <a16:colId xmlns:a16="http://schemas.microsoft.com/office/drawing/2014/main" val="633303647"/>
                    </a:ext>
                  </a:extLst>
                </a:gridCol>
              </a:tblGrid>
              <a:tr h="370840">
                <a:tc>
                  <a:txBody>
                    <a:bodyPr/>
                    <a:lstStyle/>
                    <a:p>
                      <a:pPr algn="ctr"/>
                      <a:r>
                        <a:rPr lang="en-US" i="0" dirty="0">
                          <a:solidFill>
                            <a:schemeClr val="tx1"/>
                          </a:solidFill>
                        </a:rPr>
                        <a:t>Expenses</a:t>
                      </a:r>
                      <a:endParaRPr lang="en-CA" i="0" dirty="0">
                        <a:solidFill>
                          <a:schemeClr val="tx1"/>
                        </a:solidFill>
                      </a:endParaRPr>
                    </a:p>
                  </a:txBody>
                  <a:tcPr/>
                </a:tc>
                <a:tc>
                  <a:txBody>
                    <a:bodyPr/>
                    <a:lstStyle/>
                    <a:p>
                      <a:pPr algn="ctr"/>
                      <a:r>
                        <a:rPr lang="en-US" i="0" dirty="0">
                          <a:solidFill>
                            <a:schemeClr val="tx1"/>
                          </a:solidFill>
                        </a:rPr>
                        <a:t>Budget</a:t>
                      </a:r>
                      <a:endParaRPr lang="en-CA" i="0" dirty="0">
                        <a:solidFill>
                          <a:schemeClr val="tx1"/>
                        </a:solidFill>
                      </a:endParaRPr>
                    </a:p>
                  </a:txBody>
                  <a:tcPr/>
                </a:tc>
                <a:extLst>
                  <a:ext uri="{0D108BD9-81ED-4DB2-BD59-A6C34878D82A}">
                    <a16:rowId xmlns:a16="http://schemas.microsoft.com/office/drawing/2014/main" val="132628220"/>
                  </a:ext>
                </a:extLst>
              </a:tr>
              <a:tr h="370840">
                <a:tc>
                  <a:txBody>
                    <a:bodyPr/>
                    <a:lstStyle/>
                    <a:p>
                      <a:r>
                        <a:rPr lang="en-US" dirty="0"/>
                        <a:t>Rent</a:t>
                      </a:r>
                      <a:endParaRPr lang="en-CA" dirty="0"/>
                    </a:p>
                  </a:txBody>
                  <a:tcPr/>
                </a:tc>
                <a:tc>
                  <a:txBody>
                    <a:bodyPr/>
                    <a:lstStyle/>
                    <a:p>
                      <a:pPr algn="ctr"/>
                      <a:r>
                        <a:rPr lang="en-US" dirty="0"/>
                        <a:t>$ 700</a:t>
                      </a:r>
                      <a:endParaRPr lang="en-CA" dirty="0"/>
                    </a:p>
                  </a:txBody>
                  <a:tcPr/>
                </a:tc>
                <a:extLst>
                  <a:ext uri="{0D108BD9-81ED-4DB2-BD59-A6C34878D82A}">
                    <a16:rowId xmlns:a16="http://schemas.microsoft.com/office/drawing/2014/main" val="2321934459"/>
                  </a:ext>
                </a:extLst>
              </a:tr>
              <a:tr h="370840">
                <a:tc>
                  <a:txBody>
                    <a:bodyPr/>
                    <a:lstStyle/>
                    <a:p>
                      <a:r>
                        <a:rPr lang="en-US" dirty="0"/>
                        <a:t>Utilities</a:t>
                      </a:r>
                      <a:endParaRPr lang="en-CA" dirty="0"/>
                    </a:p>
                  </a:txBody>
                  <a:tcPr/>
                </a:tc>
                <a:tc>
                  <a:txBody>
                    <a:bodyPr/>
                    <a:lstStyle/>
                    <a:p>
                      <a:pPr algn="ctr"/>
                      <a:r>
                        <a:rPr lang="en-US" dirty="0"/>
                        <a:t>$35</a:t>
                      </a:r>
                      <a:endParaRPr lang="en-CA" dirty="0"/>
                    </a:p>
                  </a:txBody>
                  <a:tcPr/>
                </a:tc>
                <a:extLst>
                  <a:ext uri="{0D108BD9-81ED-4DB2-BD59-A6C34878D82A}">
                    <a16:rowId xmlns:a16="http://schemas.microsoft.com/office/drawing/2014/main" val="2495223841"/>
                  </a:ext>
                </a:extLst>
              </a:tr>
              <a:tr h="370840">
                <a:tc>
                  <a:txBody>
                    <a:bodyPr/>
                    <a:lstStyle/>
                    <a:p>
                      <a:r>
                        <a:rPr lang="en-US" dirty="0"/>
                        <a:t>Internet &amp; Cable</a:t>
                      </a:r>
                      <a:endParaRPr lang="en-CA" dirty="0"/>
                    </a:p>
                  </a:txBody>
                  <a:tcPr/>
                </a:tc>
                <a:tc>
                  <a:txBody>
                    <a:bodyPr/>
                    <a:lstStyle/>
                    <a:p>
                      <a:pPr algn="ctr"/>
                      <a:r>
                        <a:rPr lang="en-US" dirty="0"/>
                        <a:t>$120</a:t>
                      </a:r>
                      <a:endParaRPr lang="en-CA" dirty="0"/>
                    </a:p>
                  </a:txBody>
                  <a:tcPr/>
                </a:tc>
                <a:extLst>
                  <a:ext uri="{0D108BD9-81ED-4DB2-BD59-A6C34878D82A}">
                    <a16:rowId xmlns:a16="http://schemas.microsoft.com/office/drawing/2014/main" val="3829238483"/>
                  </a:ext>
                </a:extLst>
              </a:tr>
              <a:tr h="370840">
                <a:tc>
                  <a:txBody>
                    <a:bodyPr/>
                    <a:lstStyle/>
                    <a:p>
                      <a:r>
                        <a:rPr lang="en-US" dirty="0"/>
                        <a:t>Cell Phone Plan</a:t>
                      </a:r>
                      <a:endParaRPr lang="en-CA" dirty="0"/>
                    </a:p>
                  </a:txBody>
                  <a:tcPr/>
                </a:tc>
                <a:tc>
                  <a:txBody>
                    <a:bodyPr/>
                    <a:lstStyle/>
                    <a:p>
                      <a:pPr algn="ctr"/>
                      <a:r>
                        <a:rPr lang="en-US" dirty="0"/>
                        <a:t>$60</a:t>
                      </a:r>
                      <a:endParaRPr lang="en-CA" dirty="0"/>
                    </a:p>
                  </a:txBody>
                  <a:tcPr/>
                </a:tc>
                <a:extLst>
                  <a:ext uri="{0D108BD9-81ED-4DB2-BD59-A6C34878D82A}">
                    <a16:rowId xmlns:a16="http://schemas.microsoft.com/office/drawing/2014/main" val="3838346604"/>
                  </a:ext>
                </a:extLst>
              </a:tr>
              <a:tr h="370840">
                <a:tc>
                  <a:txBody>
                    <a:bodyPr/>
                    <a:lstStyle/>
                    <a:p>
                      <a:r>
                        <a:rPr lang="en-US" dirty="0"/>
                        <a:t>Transportation</a:t>
                      </a:r>
                      <a:endParaRPr lang="en-CA" dirty="0"/>
                    </a:p>
                  </a:txBody>
                  <a:tcPr/>
                </a:tc>
                <a:tc>
                  <a:txBody>
                    <a:bodyPr/>
                    <a:lstStyle/>
                    <a:p>
                      <a:pPr algn="ctr"/>
                      <a:r>
                        <a:rPr lang="en-US" dirty="0"/>
                        <a:t>$50</a:t>
                      </a:r>
                      <a:endParaRPr lang="en-CA" dirty="0"/>
                    </a:p>
                  </a:txBody>
                  <a:tcPr/>
                </a:tc>
                <a:extLst>
                  <a:ext uri="{0D108BD9-81ED-4DB2-BD59-A6C34878D82A}">
                    <a16:rowId xmlns:a16="http://schemas.microsoft.com/office/drawing/2014/main" val="3788957344"/>
                  </a:ext>
                </a:extLst>
              </a:tr>
              <a:tr h="370840">
                <a:tc>
                  <a:txBody>
                    <a:bodyPr/>
                    <a:lstStyle/>
                    <a:p>
                      <a:r>
                        <a:rPr lang="en-US" dirty="0"/>
                        <a:t>Personal Items</a:t>
                      </a:r>
                      <a:endParaRPr lang="en-CA" dirty="0"/>
                    </a:p>
                  </a:txBody>
                  <a:tcPr/>
                </a:tc>
                <a:tc>
                  <a:txBody>
                    <a:bodyPr/>
                    <a:lstStyle/>
                    <a:p>
                      <a:pPr algn="ctr"/>
                      <a:r>
                        <a:rPr lang="en-US" dirty="0"/>
                        <a:t>$35</a:t>
                      </a:r>
                      <a:endParaRPr lang="en-CA" dirty="0"/>
                    </a:p>
                  </a:txBody>
                  <a:tcPr/>
                </a:tc>
                <a:extLst>
                  <a:ext uri="{0D108BD9-81ED-4DB2-BD59-A6C34878D82A}">
                    <a16:rowId xmlns:a16="http://schemas.microsoft.com/office/drawing/2014/main" val="2009518869"/>
                  </a:ext>
                </a:extLst>
              </a:tr>
              <a:tr h="370840">
                <a:tc>
                  <a:txBody>
                    <a:bodyPr/>
                    <a:lstStyle/>
                    <a:p>
                      <a:r>
                        <a:rPr lang="en-US" dirty="0"/>
                        <a:t>Medical Expenses</a:t>
                      </a:r>
                      <a:endParaRPr lang="en-CA" dirty="0"/>
                    </a:p>
                  </a:txBody>
                  <a:tcPr/>
                </a:tc>
                <a:tc>
                  <a:txBody>
                    <a:bodyPr/>
                    <a:lstStyle/>
                    <a:p>
                      <a:pPr algn="ctr"/>
                      <a:r>
                        <a:rPr lang="en-US" dirty="0"/>
                        <a:t>$40</a:t>
                      </a:r>
                      <a:endParaRPr lang="en-CA" dirty="0"/>
                    </a:p>
                  </a:txBody>
                  <a:tcPr/>
                </a:tc>
                <a:extLst>
                  <a:ext uri="{0D108BD9-81ED-4DB2-BD59-A6C34878D82A}">
                    <a16:rowId xmlns:a16="http://schemas.microsoft.com/office/drawing/2014/main" val="2097601594"/>
                  </a:ext>
                </a:extLst>
              </a:tr>
            </a:tbl>
          </a:graphicData>
        </a:graphic>
      </p:graphicFrame>
    </p:spTree>
    <p:extLst>
      <p:ext uri="{BB962C8B-B14F-4D97-AF65-F5344CB8AC3E}">
        <p14:creationId xmlns:p14="http://schemas.microsoft.com/office/powerpoint/2010/main" val="25765749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en-US" altLang="en-US">
                <a:solidFill>
                  <a:srgbClr val="005954"/>
                </a:solidFill>
                <a:latin typeface="Open Sans" panose="020B0606030504020204" pitchFamily="34" charset="0"/>
              </a:rPr>
              <a:t>Flexible Expenses</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buNone/>
            </a:pPr>
            <a:r>
              <a:rPr lang="en-US" altLang="en-US" dirty="0"/>
              <a:t>Help your avatar decide how to budget for 4 flexible expenses. </a:t>
            </a:r>
          </a:p>
          <a:p>
            <a:pPr marL="0" indent="0" eaLnBrk="1" hangingPunct="1">
              <a:buNone/>
            </a:pPr>
            <a:r>
              <a:rPr lang="en-US" altLang="en-US" dirty="0"/>
              <a:t>You will make decisions for saving, food, clothing, and entertainment.</a:t>
            </a:r>
          </a:p>
          <a:p>
            <a:pPr marL="0" indent="0" eaLnBrk="1" hangingPunct="1">
              <a:buNone/>
            </a:pPr>
            <a:r>
              <a:rPr lang="en-US" altLang="en-US" dirty="0"/>
              <a:t> </a:t>
            </a:r>
          </a:p>
          <a:p>
            <a:pPr marL="0" indent="0" eaLnBrk="1" hangingPunct="1">
              <a:buNone/>
            </a:pPr>
            <a:r>
              <a:rPr lang="en-US" altLang="en-US" b="1" dirty="0"/>
              <a:t>Rules: </a:t>
            </a:r>
          </a:p>
          <a:p>
            <a:pPr eaLnBrk="1" hangingPunct="1"/>
            <a:r>
              <a:rPr lang="en-US" altLang="en-US" dirty="0"/>
              <a:t>You must choose one of the available options (expenses cannot be $0).</a:t>
            </a:r>
          </a:p>
          <a:p>
            <a:pPr eaLnBrk="1" hangingPunct="1"/>
            <a:r>
              <a:rPr lang="en-US" altLang="en-US" dirty="0"/>
              <a:t>You cannot pick Option 3 for all flexible expenses.</a:t>
            </a:r>
          </a:p>
          <a:p>
            <a:pPr marL="0" indent="0" eaLnBrk="1" hangingPunct="1">
              <a:buNone/>
            </a:pPr>
            <a:endParaRPr lang="en-US" altLang="en-US" dirty="0"/>
          </a:p>
          <a:p>
            <a:pPr marL="0" indent="0" eaLnBrk="1" hangingPunct="1">
              <a:buNone/>
            </a:pPr>
            <a:endParaRPr lang="en-US" altLang="en-US" dirty="0"/>
          </a:p>
          <a:p>
            <a:pPr marL="0" indent="0" eaLnBrk="1" hangingPunct="1">
              <a:buNone/>
            </a:pPr>
            <a:endParaRPr lang="en-US" altLang="en-US" dirty="0"/>
          </a:p>
          <a:p>
            <a:pPr marL="0" indent="0" eaLnBrk="1" hangingPunct="1">
              <a:buNone/>
            </a:pPr>
            <a:endParaRPr lang="en-US" altLang="en-US" dirty="0"/>
          </a:p>
          <a:p>
            <a:pPr marL="0" indent="0" eaLnBrk="1" hangingPunct="1">
              <a:buNone/>
            </a:pPr>
            <a:endParaRPr lang="en-US" altLang="en-US" dirty="0"/>
          </a:p>
          <a:p>
            <a:pPr marL="0" indent="0" eaLnBrk="1" hangingPunct="1">
              <a:buNone/>
            </a:pPr>
            <a:endParaRPr lang="en-US" altLang="en-US" dirty="0"/>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sp>
        <p:nvSpPr>
          <p:cNvPr id="4" name="Rectangle: Rounded Corners 3">
            <a:extLst>
              <a:ext uri="{FF2B5EF4-FFF2-40B4-BE49-F238E27FC236}">
                <a16:creationId xmlns:a16="http://schemas.microsoft.com/office/drawing/2014/main" id="{F2840BF4-616D-4540-8D8A-C3DA2D87152B}"/>
              </a:ext>
            </a:extLst>
          </p:cNvPr>
          <p:cNvSpPr/>
          <p:nvPr/>
        </p:nvSpPr>
        <p:spPr bwMode="auto">
          <a:xfrm>
            <a:off x="1901420" y="4304722"/>
            <a:ext cx="6270980" cy="1090556"/>
          </a:xfrm>
          <a:prstGeom prst="roundRect">
            <a:avLst/>
          </a:prstGeom>
          <a:solidFill>
            <a:srgbClr val="005954"/>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pic>
        <p:nvPicPr>
          <p:cNvPr id="3" name="Picture 2">
            <a:extLst>
              <a:ext uri="{FF2B5EF4-FFF2-40B4-BE49-F238E27FC236}">
                <a16:creationId xmlns:a16="http://schemas.microsoft.com/office/drawing/2014/main" id="{455B24F0-D324-40CC-A985-9F5DB7AEFB78}"/>
              </a:ext>
            </a:extLst>
          </p:cNvPr>
          <p:cNvPicPr>
            <a:picLocks noChangeAspect="1"/>
          </p:cNvPicPr>
          <p:nvPr/>
        </p:nvPicPr>
        <p:blipFill>
          <a:blip r:embed="rId3"/>
          <a:stretch>
            <a:fillRect/>
          </a:stretch>
        </p:blipFill>
        <p:spPr>
          <a:xfrm rot="18311472">
            <a:off x="603996" y="4491009"/>
            <a:ext cx="1319805" cy="591737"/>
          </a:xfrm>
          <a:prstGeom prst="rect">
            <a:avLst/>
          </a:prstGeom>
        </p:spPr>
      </p:pic>
      <p:sp>
        <p:nvSpPr>
          <p:cNvPr id="5" name="TextBox 4">
            <a:extLst>
              <a:ext uri="{FF2B5EF4-FFF2-40B4-BE49-F238E27FC236}">
                <a16:creationId xmlns:a16="http://schemas.microsoft.com/office/drawing/2014/main" id="{0E808825-9392-48E1-8CBB-AAC27D10A8BC}"/>
              </a:ext>
            </a:extLst>
          </p:cNvPr>
          <p:cNvSpPr txBox="1"/>
          <p:nvPr/>
        </p:nvSpPr>
        <p:spPr>
          <a:xfrm>
            <a:off x="2051720" y="4483812"/>
            <a:ext cx="6408712" cy="646331"/>
          </a:xfrm>
          <a:prstGeom prst="rect">
            <a:avLst/>
          </a:prstGeom>
          <a:noFill/>
        </p:spPr>
        <p:txBody>
          <a:bodyPr wrap="square" rtlCol="0">
            <a:spAutoFit/>
          </a:bodyPr>
          <a:lstStyle/>
          <a:p>
            <a:r>
              <a:rPr lang="en-US" sz="1800">
                <a:solidFill>
                  <a:schemeClr val="bg1"/>
                </a:solidFill>
              </a:rPr>
              <a:t>The key to financial wellbeing is </a:t>
            </a:r>
            <a:r>
              <a:rPr lang="en-US" sz="1800" i="1">
                <a:solidFill>
                  <a:schemeClr val="bg1"/>
                </a:solidFill>
              </a:rPr>
              <a:t>trying your best </a:t>
            </a:r>
            <a:r>
              <a:rPr lang="en-US" sz="1800">
                <a:solidFill>
                  <a:schemeClr val="bg1"/>
                </a:solidFill>
              </a:rPr>
              <a:t>to spend only the money you earn.  </a:t>
            </a:r>
            <a:endParaRPr lang="en-CA" sz="1800">
              <a:solidFill>
                <a:schemeClr val="bg1"/>
              </a:solidFill>
            </a:endParaRPr>
          </a:p>
        </p:txBody>
      </p:sp>
    </p:spTree>
    <p:extLst>
      <p:ext uri="{BB962C8B-B14F-4D97-AF65-F5344CB8AC3E}">
        <p14:creationId xmlns:p14="http://schemas.microsoft.com/office/powerpoint/2010/main" val="3274563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E5ABD25-1ADD-457D-80DE-2B96103F26A1}"/>
              </a:ext>
            </a:extLst>
          </p:cNvPr>
          <p:cNvPicPr>
            <a:picLocks noChangeAspect="1"/>
          </p:cNvPicPr>
          <p:nvPr/>
        </p:nvPicPr>
        <p:blipFill>
          <a:blip r:embed="rId3"/>
          <a:stretch>
            <a:fillRect/>
          </a:stretch>
        </p:blipFill>
        <p:spPr>
          <a:xfrm>
            <a:off x="1259632" y="3068960"/>
            <a:ext cx="6632868" cy="2080536"/>
          </a:xfrm>
          <a:prstGeom prst="rect">
            <a:avLst/>
          </a:prstGeom>
        </p:spPr>
      </p:pic>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en-US" altLang="en-US" dirty="0">
                <a:solidFill>
                  <a:srgbClr val="005954"/>
                </a:solidFill>
                <a:latin typeface="Open Sans" panose="020B0606030504020204" pitchFamily="34" charset="0"/>
              </a:rPr>
              <a:t>Flexible Expenses</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buNone/>
            </a:pPr>
            <a:endParaRPr lang="en-US" altLang="en-US" dirty="0"/>
          </a:p>
          <a:p>
            <a:pPr marL="0" indent="0" eaLnBrk="1" hangingPunct="1">
              <a:buNone/>
            </a:pPr>
            <a:endParaRPr lang="en-US" altLang="en-US" dirty="0"/>
          </a:p>
          <a:p>
            <a:pPr marL="0" indent="0" eaLnBrk="1" hangingPunct="1">
              <a:buNone/>
            </a:pPr>
            <a:endParaRPr lang="en-US" altLang="en-US" dirty="0"/>
          </a:p>
          <a:p>
            <a:pPr marL="0" indent="0" eaLnBrk="1" hangingPunct="1">
              <a:buNone/>
            </a:pPr>
            <a:endParaRPr lang="en-US" altLang="en-US" dirty="0"/>
          </a:p>
          <a:p>
            <a:pPr marL="0" indent="0" eaLnBrk="1" hangingPunct="1">
              <a:buNone/>
            </a:pPr>
            <a:endParaRPr lang="en-US" altLang="en-US" dirty="0"/>
          </a:p>
          <a:p>
            <a:pPr marL="0" indent="0" eaLnBrk="1" hangingPunct="1">
              <a:buNone/>
            </a:pPr>
            <a:endParaRPr lang="en-US" altLang="en-US" dirty="0"/>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sp>
        <p:nvSpPr>
          <p:cNvPr id="6" name="TextBox 5">
            <a:extLst>
              <a:ext uri="{FF2B5EF4-FFF2-40B4-BE49-F238E27FC236}">
                <a16:creationId xmlns:a16="http://schemas.microsoft.com/office/drawing/2014/main" id="{BCA62605-1B69-43E1-BBB7-050D6B632ED5}"/>
              </a:ext>
            </a:extLst>
          </p:cNvPr>
          <p:cNvSpPr txBox="1"/>
          <p:nvPr/>
        </p:nvSpPr>
        <p:spPr>
          <a:xfrm>
            <a:off x="1533294" y="3539841"/>
            <a:ext cx="6085543" cy="1138773"/>
          </a:xfrm>
          <a:prstGeom prst="rect">
            <a:avLst/>
          </a:prstGeom>
          <a:noFill/>
        </p:spPr>
        <p:txBody>
          <a:bodyPr wrap="square" rtlCol="0">
            <a:spAutoFit/>
          </a:bodyPr>
          <a:lstStyle/>
          <a:p>
            <a:r>
              <a:rPr lang="en-US" b="1" dirty="0">
                <a:solidFill>
                  <a:schemeClr val="bg1"/>
                </a:solidFill>
                <a:latin typeface="Palatino Linotype" panose="02040502050505030304" pitchFamily="18" charset="0"/>
              </a:rPr>
              <a:t>“Do not save what is left after spending, but spend what is left after saving.” </a:t>
            </a:r>
          </a:p>
          <a:p>
            <a:r>
              <a:rPr lang="en-US" sz="2000" b="1" dirty="0">
                <a:solidFill>
                  <a:schemeClr val="bg1"/>
                </a:solidFill>
                <a:latin typeface="Palatino Linotype" panose="02040502050505030304" pitchFamily="18" charset="0"/>
              </a:rPr>
              <a:t>~Warren Buffett</a:t>
            </a:r>
            <a:endParaRPr lang="en-CA" sz="2000" b="1" dirty="0">
              <a:solidFill>
                <a:schemeClr val="bg1"/>
              </a:solidFill>
              <a:latin typeface="Palatino Linotype" panose="02040502050505030304" pitchFamily="18" charset="0"/>
            </a:endParaRPr>
          </a:p>
        </p:txBody>
      </p:sp>
      <p:sp>
        <p:nvSpPr>
          <p:cNvPr id="8" name="TextBox 7">
            <a:extLst>
              <a:ext uri="{FF2B5EF4-FFF2-40B4-BE49-F238E27FC236}">
                <a16:creationId xmlns:a16="http://schemas.microsoft.com/office/drawing/2014/main" id="{BB62A5E4-9DED-4616-B5D9-58C2F9CEDB72}"/>
              </a:ext>
            </a:extLst>
          </p:cNvPr>
          <p:cNvSpPr txBox="1"/>
          <p:nvPr/>
        </p:nvSpPr>
        <p:spPr>
          <a:xfrm>
            <a:off x="468313" y="1389892"/>
            <a:ext cx="7272808" cy="954107"/>
          </a:xfrm>
          <a:prstGeom prst="rect">
            <a:avLst/>
          </a:prstGeom>
          <a:noFill/>
        </p:spPr>
        <p:txBody>
          <a:bodyPr wrap="square" rtlCol="0">
            <a:spAutoFit/>
          </a:bodyPr>
          <a:lstStyle/>
          <a:p>
            <a:r>
              <a:rPr lang="en-US" sz="2000" b="1" dirty="0">
                <a:solidFill>
                  <a:srgbClr val="005954"/>
                </a:solidFill>
              </a:rPr>
              <a:t>Decision 1: Saving</a:t>
            </a:r>
          </a:p>
          <a:p>
            <a:endParaRPr lang="en-US" sz="1800" dirty="0"/>
          </a:p>
          <a:p>
            <a:r>
              <a:rPr lang="en-US" sz="1800" dirty="0"/>
              <a:t>Budget how much your avatar will save this month.</a:t>
            </a:r>
            <a:endParaRPr lang="en-CA" sz="1800" dirty="0"/>
          </a:p>
        </p:txBody>
      </p:sp>
    </p:spTree>
    <p:extLst>
      <p:ext uri="{BB962C8B-B14F-4D97-AF65-F5344CB8AC3E}">
        <p14:creationId xmlns:p14="http://schemas.microsoft.com/office/powerpoint/2010/main" val="39878895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en-US" altLang="en-US" dirty="0">
                <a:solidFill>
                  <a:srgbClr val="005954"/>
                </a:solidFill>
                <a:latin typeface="Open Sans" panose="020B0606030504020204" pitchFamily="34" charset="0"/>
              </a:rPr>
              <a:t>Flexible Expenses</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buNone/>
            </a:pPr>
            <a:r>
              <a:rPr lang="en-US" altLang="en-US" sz="2000" b="1" dirty="0">
                <a:solidFill>
                  <a:srgbClr val="005954"/>
                </a:solidFill>
              </a:rPr>
              <a:t>Decision 2: Food</a:t>
            </a:r>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sp>
        <p:nvSpPr>
          <p:cNvPr id="2" name="Rectangle: Rounded Corners 1">
            <a:extLst>
              <a:ext uri="{FF2B5EF4-FFF2-40B4-BE49-F238E27FC236}">
                <a16:creationId xmlns:a16="http://schemas.microsoft.com/office/drawing/2014/main" id="{1371552A-A32C-495A-9F68-6BC397F02C46}"/>
              </a:ext>
            </a:extLst>
          </p:cNvPr>
          <p:cNvSpPr/>
          <p:nvPr/>
        </p:nvSpPr>
        <p:spPr bwMode="auto">
          <a:xfrm>
            <a:off x="395536" y="1760684"/>
            <a:ext cx="2660923" cy="4176713"/>
          </a:xfrm>
          <a:prstGeom prst="roundRect">
            <a:avLst/>
          </a:prstGeom>
          <a:solidFill>
            <a:srgbClr val="3DC5C4">
              <a:alpha val="23922"/>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3DC5C4"/>
              </a:solidFill>
              <a:effectLst/>
              <a:latin typeface="Arial" charset="0"/>
              <a:ea typeface="ＭＳ Ｐゴシック" charset="0"/>
              <a:cs typeface="ＭＳ Ｐゴシック" charset="0"/>
            </a:endParaRPr>
          </a:p>
        </p:txBody>
      </p:sp>
      <p:sp>
        <p:nvSpPr>
          <p:cNvPr id="8" name="Rectangle: Rounded Corners 7">
            <a:extLst>
              <a:ext uri="{FF2B5EF4-FFF2-40B4-BE49-F238E27FC236}">
                <a16:creationId xmlns:a16="http://schemas.microsoft.com/office/drawing/2014/main" id="{65632E15-E695-4EB0-980C-6B5D5806EA28}"/>
              </a:ext>
            </a:extLst>
          </p:cNvPr>
          <p:cNvSpPr/>
          <p:nvPr/>
        </p:nvSpPr>
        <p:spPr bwMode="auto">
          <a:xfrm>
            <a:off x="3241536" y="1799976"/>
            <a:ext cx="2660923" cy="4176713"/>
          </a:xfrm>
          <a:prstGeom prst="roundRect">
            <a:avLst/>
          </a:prstGeom>
          <a:solidFill>
            <a:srgbClr val="3DC5C4">
              <a:alpha val="23922"/>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3DC5C4"/>
              </a:solidFill>
              <a:effectLst/>
              <a:latin typeface="Arial" charset="0"/>
              <a:ea typeface="ＭＳ Ｐゴシック" charset="0"/>
              <a:cs typeface="ＭＳ Ｐゴシック" charset="0"/>
            </a:endParaRPr>
          </a:p>
        </p:txBody>
      </p:sp>
      <p:sp>
        <p:nvSpPr>
          <p:cNvPr id="9" name="Rectangle: Rounded Corners 8">
            <a:extLst>
              <a:ext uri="{FF2B5EF4-FFF2-40B4-BE49-F238E27FC236}">
                <a16:creationId xmlns:a16="http://schemas.microsoft.com/office/drawing/2014/main" id="{141F1E50-9216-4EDD-8B18-B9F956770A89}"/>
              </a:ext>
            </a:extLst>
          </p:cNvPr>
          <p:cNvSpPr/>
          <p:nvPr/>
        </p:nvSpPr>
        <p:spPr bwMode="auto">
          <a:xfrm>
            <a:off x="6087541" y="1760683"/>
            <a:ext cx="2660923" cy="4176713"/>
          </a:xfrm>
          <a:prstGeom prst="roundRect">
            <a:avLst/>
          </a:prstGeom>
          <a:solidFill>
            <a:srgbClr val="3DC5C4">
              <a:alpha val="23922"/>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3DC5C4"/>
              </a:solidFill>
              <a:effectLst/>
              <a:latin typeface="Arial" charset="0"/>
              <a:ea typeface="ＭＳ Ｐゴシック" charset="0"/>
              <a:cs typeface="ＭＳ Ｐゴシック" charset="0"/>
            </a:endParaRPr>
          </a:p>
        </p:txBody>
      </p:sp>
      <p:sp>
        <p:nvSpPr>
          <p:cNvPr id="3" name="TextBox 2">
            <a:extLst>
              <a:ext uri="{FF2B5EF4-FFF2-40B4-BE49-F238E27FC236}">
                <a16:creationId xmlns:a16="http://schemas.microsoft.com/office/drawing/2014/main" id="{96C677F0-08A1-4C55-A3BA-A246DAE93FE2}"/>
              </a:ext>
            </a:extLst>
          </p:cNvPr>
          <p:cNvSpPr txBox="1"/>
          <p:nvPr/>
        </p:nvSpPr>
        <p:spPr>
          <a:xfrm>
            <a:off x="395536" y="1947604"/>
            <a:ext cx="2660922" cy="3816429"/>
          </a:xfrm>
          <a:prstGeom prst="rect">
            <a:avLst/>
          </a:prstGeom>
          <a:noFill/>
        </p:spPr>
        <p:txBody>
          <a:bodyPr wrap="square" rtlCol="0">
            <a:spAutoFit/>
          </a:bodyPr>
          <a:lstStyle/>
          <a:p>
            <a:pPr algn="ctr"/>
            <a:r>
              <a:rPr lang="en-US" sz="1800" b="1" dirty="0"/>
              <a:t>Option 1 </a:t>
            </a:r>
          </a:p>
          <a:p>
            <a:endParaRPr lang="en-US" sz="2000" dirty="0"/>
          </a:p>
          <a:p>
            <a:pPr marL="342900" indent="-342900">
              <a:buFont typeface="Arial" panose="020B0604020202020204" pitchFamily="34" charset="0"/>
              <a:buChar char="•"/>
            </a:pPr>
            <a:r>
              <a:rPr lang="en-US" sz="1600" dirty="0"/>
              <a:t>Order take-outs very often</a:t>
            </a:r>
          </a:p>
          <a:p>
            <a:pPr marL="342900" indent="-342900">
              <a:buFont typeface="Arial" panose="020B0604020202020204" pitchFamily="34" charset="0"/>
              <a:buChar char="•"/>
            </a:pPr>
            <a:r>
              <a:rPr lang="en-US" sz="1600" dirty="0"/>
              <a:t>Almost never buy groceries to cook at home</a:t>
            </a:r>
          </a:p>
          <a:p>
            <a:pPr marL="342900" indent="-342900">
              <a:buFont typeface="Arial" panose="020B0604020202020204" pitchFamily="34" charset="0"/>
              <a:buChar char="•"/>
            </a:pPr>
            <a:r>
              <a:rPr lang="en-US" sz="1600" dirty="0"/>
              <a:t>Best tasting meals</a:t>
            </a:r>
          </a:p>
          <a:p>
            <a:pPr marL="342900" indent="-342900">
              <a:buFont typeface="Arial" panose="020B0604020202020204" pitchFamily="34" charset="0"/>
              <a:buChar char="•"/>
            </a:pPr>
            <a:r>
              <a:rPr lang="en-US" sz="1600" dirty="0"/>
              <a:t>Often have desserts and snacks</a:t>
            </a:r>
          </a:p>
          <a:p>
            <a:endParaRPr lang="en-US" sz="1600" dirty="0"/>
          </a:p>
          <a:p>
            <a:endParaRPr lang="en-US" sz="2000" dirty="0"/>
          </a:p>
          <a:p>
            <a:endParaRPr lang="en-US" sz="1800" dirty="0"/>
          </a:p>
          <a:p>
            <a:pPr algn="ctr"/>
            <a:r>
              <a:rPr lang="en-CA" sz="2000" dirty="0"/>
              <a:t>$ 800 per month</a:t>
            </a:r>
            <a:endParaRPr lang="en-US" sz="2000" dirty="0"/>
          </a:p>
        </p:txBody>
      </p:sp>
      <p:sp>
        <p:nvSpPr>
          <p:cNvPr id="11" name="TextBox 10">
            <a:extLst>
              <a:ext uri="{FF2B5EF4-FFF2-40B4-BE49-F238E27FC236}">
                <a16:creationId xmlns:a16="http://schemas.microsoft.com/office/drawing/2014/main" id="{A1F768D9-C80A-4DAC-939E-D94EAA47B7CF}"/>
              </a:ext>
            </a:extLst>
          </p:cNvPr>
          <p:cNvSpPr txBox="1"/>
          <p:nvPr/>
        </p:nvSpPr>
        <p:spPr>
          <a:xfrm>
            <a:off x="3241537" y="1947604"/>
            <a:ext cx="2660922" cy="3754874"/>
          </a:xfrm>
          <a:prstGeom prst="rect">
            <a:avLst/>
          </a:prstGeom>
          <a:noFill/>
        </p:spPr>
        <p:txBody>
          <a:bodyPr wrap="square" rtlCol="0">
            <a:spAutoFit/>
          </a:bodyPr>
          <a:lstStyle/>
          <a:p>
            <a:pPr algn="ctr"/>
            <a:r>
              <a:rPr lang="en-US" sz="1800" b="1" dirty="0"/>
              <a:t>Option 2</a:t>
            </a:r>
          </a:p>
          <a:p>
            <a:endParaRPr lang="en-US" sz="2000" dirty="0"/>
          </a:p>
          <a:p>
            <a:pPr marL="342900" indent="-342900">
              <a:buFont typeface="Arial" panose="020B0604020202020204" pitchFamily="34" charset="0"/>
              <a:buChar char="•"/>
            </a:pPr>
            <a:r>
              <a:rPr lang="en-US" sz="1600" dirty="0"/>
              <a:t>Order take-outs sometimes</a:t>
            </a:r>
          </a:p>
          <a:p>
            <a:pPr marL="342900" indent="-342900">
              <a:buFont typeface="Arial" panose="020B0604020202020204" pitchFamily="34" charset="0"/>
              <a:buChar char="•"/>
            </a:pPr>
            <a:r>
              <a:rPr lang="en-US" sz="1600" dirty="0"/>
              <a:t>Buy groceries and make meals at home</a:t>
            </a:r>
          </a:p>
          <a:p>
            <a:pPr marL="342900" indent="-342900">
              <a:buFont typeface="Arial" panose="020B0604020202020204" pitchFamily="34" charset="0"/>
              <a:buChar char="•"/>
            </a:pPr>
            <a:r>
              <a:rPr lang="en-US" sz="1600" dirty="0"/>
              <a:t>Good quality &amp; good-tasting meals</a:t>
            </a:r>
          </a:p>
          <a:p>
            <a:pPr marL="342900" indent="-342900">
              <a:buFont typeface="Arial" panose="020B0604020202020204" pitchFamily="34" charset="0"/>
              <a:buChar char="•"/>
            </a:pPr>
            <a:r>
              <a:rPr lang="en-US" sz="1600" dirty="0"/>
              <a:t>Occasionally have desserts and snacks</a:t>
            </a:r>
          </a:p>
          <a:p>
            <a:endParaRPr lang="en-US" sz="1600" dirty="0"/>
          </a:p>
          <a:p>
            <a:endParaRPr lang="en-US" sz="1600" dirty="0"/>
          </a:p>
          <a:p>
            <a:endParaRPr lang="en-US" sz="2000" dirty="0"/>
          </a:p>
          <a:p>
            <a:pPr algn="ctr"/>
            <a:r>
              <a:rPr lang="en-CA" sz="2000" dirty="0"/>
              <a:t>$ 650 per month</a:t>
            </a:r>
            <a:endParaRPr lang="en-US" sz="2000" dirty="0"/>
          </a:p>
        </p:txBody>
      </p:sp>
      <p:sp>
        <p:nvSpPr>
          <p:cNvPr id="12" name="TextBox 11">
            <a:extLst>
              <a:ext uri="{FF2B5EF4-FFF2-40B4-BE49-F238E27FC236}">
                <a16:creationId xmlns:a16="http://schemas.microsoft.com/office/drawing/2014/main" id="{2BF33DE3-20E8-4D85-A3C3-8D7EE53B94F2}"/>
              </a:ext>
            </a:extLst>
          </p:cNvPr>
          <p:cNvSpPr txBox="1"/>
          <p:nvPr/>
        </p:nvSpPr>
        <p:spPr>
          <a:xfrm>
            <a:off x="6099150" y="1916832"/>
            <a:ext cx="2660922" cy="3762568"/>
          </a:xfrm>
          <a:prstGeom prst="rect">
            <a:avLst/>
          </a:prstGeom>
          <a:noFill/>
        </p:spPr>
        <p:txBody>
          <a:bodyPr wrap="square" rtlCol="0">
            <a:spAutoFit/>
          </a:bodyPr>
          <a:lstStyle/>
          <a:p>
            <a:pPr algn="ctr"/>
            <a:r>
              <a:rPr lang="en-US" sz="1800" b="1" dirty="0"/>
              <a:t>Option 3 </a:t>
            </a:r>
          </a:p>
          <a:p>
            <a:endParaRPr lang="en-US" sz="1800" dirty="0"/>
          </a:p>
          <a:p>
            <a:pPr marL="342900" indent="-342900">
              <a:buFont typeface="Arial" panose="020B0604020202020204" pitchFamily="34" charset="0"/>
              <a:buChar char="•"/>
            </a:pPr>
            <a:r>
              <a:rPr lang="en-US" sz="1600" dirty="0"/>
              <a:t>Order take-outs once in a while</a:t>
            </a:r>
          </a:p>
          <a:p>
            <a:pPr marL="342900" indent="-342900">
              <a:buFont typeface="Arial" panose="020B0604020202020204" pitchFamily="34" charset="0"/>
              <a:buChar char="•"/>
            </a:pPr>
            <a:r>
              <a:rPr lang="en-US" sz="1600" dirty="0"/>
              <a:t>Groceries are mostly fresh, but not always</a:t>
            </a:r>
          </a:p>
          <a:p>
            <a:pPr marL="342900" indent="-342900">
              <a:buFont typeface="Arial" panose="020B0604020202020204" pitchFamily="34" charset="0"/>
              <a:buChar char="•"/>
            </a:pPr>
            <a:r>
              <a:rPr lang="en-US" sz="1600" dirty="0"/>
              <a:t>Mostly good quality &amp; good-tasting meals</a:t>
            </a:r>
          </a:p>
          <a:p>
            <a:pPr marL="342900" indent="-342900">
              <a:buFont typeface="Arial" panose="020B0604020202020204" pitchFamily="34" charset="0"/>
              <a:buChar char="•"/>
            </a:pPr>
            <a:r>
              <a:rPr lang="en-US" sz="1600" dirty="0"/>
              <a:t>Snacks and desserts once in a while</a:t>
            </a:r>
          </a:p>
          <a:p>
            <a:endParaRPr lang="en-US" sz="1600" dirty="0"/>
          </a:p>
          <a:p>
            <a:endParaRPr lang="en-US" sz="1000" dirty="0"/>
          </a:p>
          <a:p>
            <a:endParaRPr lang="en-US" sz="1050" dirty="0"/>
          </a:p>
          <a:p>
            <a:endParaRPr lang="en-US" sz="1800" dirty="0"/>
          </a:p>
          <a:p>
            <a:pPr algn="ctr"/>
            <a:r>
              <a:rPr lang="en-CA" sz="2000" dirty="0"/>
              <a:t>$ 535 per month</a:t>
            </a:r>
            <a:endParaRPr lang="en-US" sz="2000" dirty="0"/>
          </a:p>
        </p:txBody>
      </p:sp>
      <p:pic>
        <p:nvPicPr>
          <p:cNvPr id="5" name="Picture 4">
            <a:extLst>
              <a:ext uri="{FF2B5EF4-FFF2-40B4-BE49-F238E27FC236}">
                <a16:creationId xmlns:a16="http://schemas.microsoft.com/office/drawing/2014/main" id="{E15CED56-4588-4EB0-83E2-C2FB7DA14D2D}"/>
              </a:ext>
            </a:extLst>
          </p:cNvPr>
          <p:cNvPicPr>
            <a:picLocks noChangeAspect="1"/>
          </p:cNvPicPr>
          <p:nvPr/>
        </p:nvPicPr>
        <p:blipFill>
          <a:blip r:embed="rId2"/>
          <a:stretch>
            <a:fillRect/>
          </a:stretch>
        </p:blipFill>
        <p:spPr>
          <a:xfrm>
            <a:off x="7106625" y="217763"/>
            <a:ext cx="1512168" cy="1408279"/>
          </a:xfrm>
          <a:prstGeom prst="rect">
            <a:avLst/>
          </a:prstGeom>
        </p:spPr>
      </p:pic>
    </p:spTree>
    <p:extLst>
      <p:ext uri="{BB962C8B-B14F-4D97-AF65-F5344CB8AC3E}">
        <p14:creationId xmlns:p14="http://schemas.microsoft.com/office/powerpoint/2010/main" val="31935479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en-US" altLang="en-US" dirty="0">
                <a:solidFill>
                  <a:srgbClr val="005954"/>
                </a:solidFill>
                <a:latin typeface="Open Sans" panose="020B0606030504020204" pitchFamily="34" charset="0"/>
              </a:rPr>
              <a:t>Flexible Expenses</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buNone/>
            </a:pPr>
            <a:r>
              <a:rPr lang="en-US" altLang="en-US" sz="2000" b="1" dirty="0">
                <a:solidFill>
                  <a:srgbClr val="005954"/>
                </a:solidFill>
              </a:rPr>
              <a:t>Decision 3: Clothing</a:t>
            </a:r>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sp>
        <p:nvSpPr>
          <p:cNvPr id="2" name="Rectangle: Rounded Corners 1">
            <a:extLst>
              <a:ext uri="{FF2B5EF4-FFF2-40B4-BE49-F238E27FC236}">
                <a16:creationId xmlns:a16="http://schemas.microsoft.com/office/drawing/2014/main" id="{1371552A-A32C-495A-9F68-6BC397F02C46}"/>
              </a:ext>
            </a:extLst>
          </p:cNvPr>
          <p:cNvSpPr/>
          <p:nvPr/>
        </p:nvSpPr>
        <p:spPr bwMode="auto">
          <a:xfrm>
            <a:off x="395536" y="1760684"/>
            <a:ext cx="2660923" cy="4176713"/>
          </a:xfrm>
          <a:prstGeom prst="roundRect">
            <a:avLst/>
          </a:prstGeom>
          <a:solidFill>
            <a:srgbClr val="98BF1E">
              <a:alpha val="23922"/>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3DC5C4"/>
              </a:solidFill>
              <a:effectLst/>
              <a:latin typeface="Arial" charset="0"/>
              <a:ea typeface="ＭＳ Ｐゴシック" charset="0"/>
              <a:cs typeface="ＭＳ Ｐゴシック" charset="0"/>
            </a:endParaRPr>
          </a:p>
        </p:txBody>
      </p:sp>
      <p:sp>
        <p:nvSpPr>
          <p:cNvPr id="8" name="Rectangle: Rounded Corners 7">
            <a:extLst>
              <a:ext uri="{FF2B5EF4-FFF2-40B4-BE49-F238E27FC236}">
                <a16:creationId xmlns:a16="http://schemas.microsoft.com/office/drawing/2014/main" id="{65632E15-E695-4EB0-980C-6B5D5806EA28}"/>
              </a:ext>
            </a:extLst>
          </p:cNvPr>
          <p:cNvSpPr/>
          <p:nvPr/>
        </p:nvSpPr>
        <p:spPr bwMode="auto">
          <a:xfrm>
            <a:off x="3241536" y="1799976"/>
            <a:ext cx="2660923" cy="4176713"/>
          </a:xfrm>
          <a:prstGeom prst="roundRect">
            <a:avLst/>
          </a:prstGeom>
          <a:solidFill>
            <a:srgbClr val="98BF1E">
              <a:alpha val="23922"/>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3DC5C4"/>
              </a:solidFill>
              <a:effectLst/>
              <a:latin typeface="Arial" charset="0"/>
              <a:ea typeface="ＭＳ Ｐゴシック" charset="0"/>
              <a:cs typeface="ＭＳ Ｐゴシック" charset="0"/>
            </a:endParaRPr>
          </a:p>
        </p:txBody>
      </p:sp>
      <p:sp>
        <p:nvSpPr>
          <p:cNvPr id="9" name="Rectangle: Rounded Corners 8">
            <a:extLst>
              <a:ext uri="{FF2B5EF4-FFF2-40B4-BE49-F238E27FC236}">
                <a16:creationId xmlns:a16="http://schemas.microsoft.com/office/drawing/2014/main" id="{141F1E50-9216-4EDD-8B18-B9F956770A89}"/>
              </a:ext>
            </a:extLst>
          </p:cNvPr>
          <p:cNvSpPr/>
          <p:nvPr/>
        </p:nvSpPr>
        <p:spPr bwMode="auto">
          <a:xfrm>
            <a:off x="6087541" y="1760683"/>
            <a:ext cx="2660923" cy="4176713"/>
          </a:xfrm>
          <a:prstGeom prst="roundRect">
            <a:avLst/>
          </a:prstGeom>
          <a:solidFill>
            <a:srgbClr val="98BF1E">
              <a:alpha val="23922"/>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3DC5C4"/>
              </a:solidFill>
              <a:effectLst/>
              <a:latin typeface="Arial" charset="0"/>
              <a:ea typeface="ＭＳ Ｐゴシック" charset="0"/>
              <a:cs typeface="ＭＳ Ｐゴシック" charset="0"/>
            </a:endParaRPr>
          </a:p>
        </p:txBody>
      </p:sp>
      <p:sp>
        <p:nvSpPr>
          <p:cNvPr id="3" name="TextBox 2">
            <a:extLst>
              <a:ext uri="{FF2B5EF4-FFF2-40B4-BE49-F238E27FC236}">
                <a16:creationId xmlns:a16="http://schemas.microsoft.com/office/drawing/2014/main" id="{96C677F0-08A1-4C55-A3BA-A246DAE93FE2}"/>
              </a:ext>
            </a:extLst>
          </p:cNvPr>
          <p:cNvSpPr txBox="1"/>
          <p:nvPr/>
        </p:nvSpPr>
        <p:spPr>
          <a:xfrm>
            <a:off x="395536" y="1947604"/>
            <a:ext cx="2660922" cy="3785652"/>
          </a:xfrm>
          <a:prstGeom prst="rect">
            <a:avLst/>
          </a:prstGeom>
          <a:noFill/>
        </p:spPr>
        <p:txBody>
          <a:bodyPr wrap="square" rtlCol="0">
            <a:spAutoFit/>
          </a:bodyPr>
          <a:lstStyle/>
          <a:p>
            <a:pPr algn="ctr"/>
            <a:r>
              <a:rPr lang="en-US" sz="1800" b="1" dirty="0"/>
              <a:t>Option 1 </a:t>
            </a:r>
          </a:p>
          <a:p>
            <a:endParaRPr lang="en-US" sz="1800" dirty="0"/>
          </a:p>
          <a:p>
            <a:pPr marL="342900" indent="-342900">
              <a:buFont typeface="Arial" panose="020B0604020202020204" pitchFamily="34" charset="0"/>
              <a:buChar char="•"/>
            </a:pPr>
            <a:r>
              <a:rPr lang="en-US" sz="1600" dirty="0"/>
              <a:t>Best quality</a:t>
            </a:r>
          </a:p>
          <a:p>
            <a:pPr marL="342900" indent="-342900">
              <a:buFont typeface="Arial" panose="020B0604020202020204" pitchFamily="34" charset="0"/>
              <a:buChar char="•"/>
            </a:pPr>
            <a:r>
              <a:rPr lang="en-US" sz="1600" dirty="0"/>
              <a:t>You shop to follow fashion trends</a:t>
            </a:r>
          </a:p>
          <a:p>
            <a:pPr marL="342900" indent="-342900">
              <a:buFont typeface="Arial" panose="020B0604020202020204" pitchFamily="34" charset="0"/>
              <a:buChar char="•"/>
            </a:pPr>
            <a:r>
              <a:rPr lang="en-US" sz="1600" dirty="0"/>
              <a:t>You do not like buying clothing on sale</a:t>
            </a:r>
          </a:p>
          <a:p>
            <a:pPr marL="342900" indent="-342900">
              <a:buFont typeface="Arial" panose="020B0604020202020204" pitchFamily="34" charset="0"/>
              <a:buChar char="•"/>
            </a:pPr>
            <a:r>
              <a:rPr lang="en-US" sz="1600" dirty="0"/>
              <a:t>You prefer branded clothing</a:t>
            </a:r>
          </a:p>
          <a:p>
            <a:pPr marL="342900" indent="-342900">
              <a:buFont typeface="Arial" panose="020B0604020202020204" pitchFamily="34" charset="0"/>
              <a:buChar char="•"/>
            </a:pPr>
            <a:r>
              <a:rPr lang="en-US" sz="1600" dirty="0"/>
              <a:t>Newest and hottest trends</a:t>
            </a:r>
          </a:p>
          <a:p>
            <a:endParaRPr lang="en-US" sz="2000" dirty="0"/>
          </a:p>
          <a:p>
            <a:endParaRPr lang="en-US" sz="2000" dirty="0"/>
          </a:p>
          <a:p>
            <a:pPr algn="ctr"/>
            <a:r>
              <a:rPr lang="en-CA" sz="2000" dirty="0"/>
              <a:t>$ 140 per month</a:t>
            </a:r>
            <a:endParaRPr lang="en-US" sz="2000" dirty="0"/>
          </a:p>
        </p:txBody>
      </p:sp>
      <p:sp>
        <p:nvSpPr>
          <p:cNvPr id="11" name="TextBox 10">
            <a:extLst>
              <a:ext uri="{FF2B5EF4-FFF2-40B4-BE49-F238E27FC236}">
                <a16:creationId xmlns:a16="http://schemas.microsoft.com/office/drawing/2014/main" id="{A1F768D9-C80A-4DAC-939E-D94EAA47B7CF}"/>
              </a:ext>
            </a:extLst>
          </p:cNvPr>
          <p:cNvSpPr txBox="1"/>
          <p:nvPr/>
        </p:nvSpPr>
        <p:spPr>
          <a:xfrm>
            <a:off x="3241537" y="1947604"/>
            <a:ext cx="2660922" cy="3877985"/>
          </a:xfrm>
          <a:prstGeom prst="rect">
            <a:avLst/>
          </a:prstGeom>
          <a:noFill/>
        </p:spPr>
        <p:txBody>
          <a:bodyPr wrap="square" rtlCol="0">
            <a:spAutoFit/>
          </a:bodyPr>
          <a:lstStyle/>
          <a:p>
            <a:pPr algn="ctr"/>
            <a:r>
              <a:rPr lang="en-US" sz="1800" b="1" dirty="0"/>
              <a:t>Option 2 </a:t>
            </a:r>
          </a:p>
          <a:p>
            <a:endParaRPr lang="en-US" sz="1800" dirty="0"/>
          </a:p>
          <a:p>
            <a:pPr marL="342900" indent="-342900">
              <a:buFont typeface="Arial" panose="020B0604020202020204" pitchFamily="34" charset="0"/>
              <a:buChar char="•"/>
            </a:pPr>
            <a:r>
              <a:rPr lang="en-US" sz="1600" dirty="0"/>
              <a:t>Good quality</a:t>
            </a:r>
          </a:p>
          <a:p>
            <a:pPr marL="342900" indent="-342900">
              <a:buFont typeface="Arial" panose="020B0604020202020204" pitchFamily="34" charset="0"/>
              <a:buChar char="•"/>
            </a:pPr>
            <a:r>
              <a:rPr lang="en-US" sz="1600" dirty="0"/>
              <a:t>You shop occasionally</a:t>
            </a:r>
          </a:p>
          <a:p>
            <a:pPr marL="342900" indent="-342900">
              <a:buFont typeface="Arial" panose="020B0604020202020204" pitchFamily="34" charset="0"/>
              <a:buChar char="•"/>
            </a:pPr>
            <a:r>
              <a:rPr lang="en-US" sz="1600" dirty="0"/>
              <a:t>You like to look at discounted items first</a:t>
            </a:r>
          </a:p>
          <a:p>
            <a:pPr marL="342900" indent="-342900">
              <a:buFont typeface="Arial" panose="020B0604020202020204" pitchFamily="34" charset="0"/>
              <a:buChar char="•"/>
            </a:pPr>
            <a:r>
              <a:rPr lang="en-US" sz="1600" dirty="0"/>
              <a:t>Some purchases are name brands, others are not</a:t>
            </a:r>
          </a:p>
          <a:p>
            <a:br>
              <a:rPr lang="en-US" sz="2000" dirty="0"/>
            </a:br>
            <a:endParaRPr lang="en-US" sz="2000" dirty="0"/>
          </a:p>
          <a:p>
            <a:endParaRPr lang="en-US" sz="1600" dirty="0"/>
          </a:p>
          <a:p>
            <a:endParaRPr lang="en-US" sz="1800" dirty="0"/>
          </a:p>
          <a:p>
            <a:pPr algn="ctr"/>
            <a:r>
              <a:rPr lang="en-CA" sz="2000" dirty="0"/>
              <a:t>$ 85 per month</a:t>
            </a:r>
            <a:endParaRPr lang="en-US" sz="2000" dirty="0"/>
          </a:p>
        </p:txBody>
      </p:sp>
      <p:sp>
        <p:nvSpPr>
          <p:cNvPr id="12" name="TextBox 11">
            <a:extLst>
              <a:ext uri="{FF2B5EF4-FFF2-40B4-BE49-F238E27FC236}">
                <a16:creationId xmlns:a16="http://schemas.microsoft.com/office/drawing/2014/main" id="{2BF33DE3-20E8-4D85-A3C3-8D7EE53B94F2}"/>
              </a:ext>
            </a:extLst>
          </p:cNvPr>
          <p:cNvSpPr txBox="1"/>
          <p:nvPr/>
        </p:nvSpPr>
        <p:spPr>
          <a:xfrm>
            <a:off x="6099150" y="1916832"/>
            <a:ext cx="2660922" cy="3877985"/>
          </a:xfrm>
          <a:prstGeom prst="rect">
            <a:avLst/>
          </a:prstGeom>
          <a:noFill/>
        </p:spPr>
        <p:txBody>
          <a:bodyPr wrap="square" rtlCol="0">
            <a:spAutoFit/>
          </a:bodyPr>
          <a:lstStyle/>
          <a:p>
            <a:pPr algn="ctr"/>
            <a:r>
              <a:rPr lang="en-US" sz="1800" b="1" dirty="0"/>
              <a:t>Option 3 </a:t>
            </a:r>
          </a:p>
          <a:p>
            <a:endParaRPr lang="en-US" sz="1600" dirty="0"/>
          </a:p>
          <a:p>
            <a:pPr marL="342900" indent="-342900">
              <a:buFont typeface="Arial" panose="020B0604020202020204" pitchFamily="34" charset="0"/>
              <a:buChar char="•"/>
            </a:pPr>
            <a:r>
              <a:rPr lang="en-US" sz="1600" dirty="0"/>
              <a:t>Medium quality</a:t>
            </a:r>
          </a:p>
          <a:p>
            <a:pPr marL="342900" indent="-342900">
              <a:buFont typeface="Arial" panose="020B0604020202020204" pitchFamily="34" charset="0"/>
              <a:buChar char="•"/>
            </a:pPr>
            <a:r>
              <a:rPr lang="en-US" sz="1600" dirty="0"/>
              <a:t>You shop once in a while</a:t>
            </a:r>
          </a:p>
          <a:p>
            <a:pPr marL="342900" indent="-342900">
              <a:buFont typeface="Arial" panose="020B0604020202020204" pitchFamily="34" charset="0"/>
              <a:buChar char="•"/>
            </a:pPr>
            <a:r>
              <a:rPr lang="en-US" sz="1600" dirty="0"/>
              <a:t>You are </a:t>
            </a:r>
            <a:r>
              <a:rPr lang="en-US" sz="1600" dirty="0" err="1"/>
              <a:t>saavy</a:t>
            </a:r>
            <a:r>
              <a:rPr lang="en-US" sz="1600" dirty="0"/>
              <a:t> with online selling and trading platforms to get deals</a:t>
            </a:r>
          </a:p>
          <a:p>
            <a:pPr marL="342900" indent="-342900">
              <a:buFont typeface="Arial" panose="020B0604020202020204" pitchFamily="34" charset="0"/>
              <a:buChar char="•"/>
            </a:pPr>
            <a:r>
              <a:rPr lang="en-US" sz="1600" dirty="0"/>
              <a:t>You mostly buy what you need, not what you want</a:t>
            </a:r>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endParaRPr lang="en-US" sz="1600" dirty="0"/>
          </a:p>
          <a:p>
            <a:pPr algn="ctr"/>
            <a:r>
              <a:rPr lang="en-CA" sz="2000" dirty="0"/>
              <a:t>$ 50 per month</a:t>
            </a:r>
            <a:endParaRPr lang="en-US" sz="2000" dirty="0"/>
          </a:p>
        </p:txBody>
      </p:sp>
      <p:pic>
        <p:nvPicPr>
          <p:cNvPr id="5" name="Picture 4">
            <a:extLst>
              <a:ext uri="{FF2B5EF4-FFF2-40B4-BE49-F238E27FC236}">
                <a16:creationId xmlns:a16="http://schemas.microsoft.com/office/drawing/2014/main" id="{E839CAED-EC1A-4076-A459-836D55529846}"/>
              </a:ext>
            </a:extLst>
          </p:cNvPr>
          <p:cNvPicPr>
            <a:picLocks noChangeAspect="1"/>
          </p:cNvPicPr>
          <p:nvPr/>
        </p:nvPicPr>
        <p:blipFill>
          <a:blip r:embed="rId2"/>
          <a:stretch>
            <a:fillRect/>
          </a:stretch>
        </p:blipFill>
        <p:spPr>
          <a:xfrm>
            <a:off x="6384234" y="182574"/>
            <a:ext cx="2364230" cy="1578109"/>
          </a:xfrm>
          <a:prstGeom prst="rect">
            <a:avLst/>
          </a:prstGeom>
        </p:spPr>
      </p:pic>
    </p:spTree>
    <p:extLst>
      <p:ext uri="{BB962C8B-B14F-4D97-AF65-F5344CB8AC3E}">
        <p14:creationId xmlns:p14="http://schemas.microsoft.com/office/powerpoint/2010/main" val="28832244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en-US" altLang="en-US" dirty="0">
                <a:solidFill>
                  <a:srgbClr val="005954"/>
                </a:solidFill>
                <a:latin typeface="Open Sans" panose="020B0606030504020204" pitchFamily="34" charset="0"/>
              </a:rPr>
              <a:t>Flexible Expenses</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buNone/>
            </a:pPr>
            <a:r>
              <a:rPr lang="en-US" altLang="en-US" sz="2000" b="1" dirty="0">
                <a:solidFill>
                  <a:srgbClr val="005954"/>
                </a:solidFill>
              </a:rPr>
              <a:t>Decision 4: Entertainment </a:t>
            </a:r>
            <a:r>
              <a:rPr lang="en-US" altLang="en-US" dirty="0"/>
              <a:t>(movies, concerts, music festivals, etc.)</a:t>
            </a:r>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sp>
        <p:nvSpPr>
          <p:cNvPr id="2" name="Rectangle: Rounded Corners 1">
            <a:extLst>
              <a:ext uri="{FF2B5EF4-FFF2-40B4-BE49-F238E27FC236}">
                <a16:creationId xmlns:a16="http://schemas.microsoft.com/office/drawing/2014/main" id="{1371552A-A32C-495A-9F68-6BC397F02C46}"/>
              </a:ext>
            </a:extLst>
          </p:cNvPr>
          <p:cNvSpPr/>
          <p:nvPr/>
        </p:nvSpPr>
        <p:spPr bwMode="auto">
          <a:xfrm>
            <a:off x="395536" y="1760684"/>
            <a:ext cx="2660923" cy="4176713"/>
          </a:xfrm>
          <a:prstGeom prst="roundRect">
            <a:avLst/>
          </a:prstGeom>
          <a:solidFill>
            <a:srgbClr val="005954">
              <a:alpha val="23922"/>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3DC5C4"/>
              </a:solidFill>
              <a:effectLst/>
              <a:latin typeface="Arial" charset="0"/>
              <a:ea typeface="ＭＳ Ｐゴシック" charset="0"/>
              <a:cs typeface="ＭＳ Ｐゴシック" charset="0"/>
            </a:endParaRPr>
          </a:p>
        </p:txBody>
      </p:sp>
      <p:sp>
        <p:nvSpPr>
          <p:cNvPr id="8" name="Rectangle: Rounded Corners 7">
            <a:extLst>
              <a:ext uri="{FF2B5EF4-FFF2-40B4-BE49-F238E27FC236}">
                <a16:creationId xmlns:a16="http://schemas.microsoft.com/office/drawing/2014/main" id="{65632E15-E695-4EB0-980C-6B5D5806EA28}"/>
              </a:ext>
            </a:extLst>
          </p:cNvPr>
          <p:cNvSpPr/>
          <p:nvPr/>
        </p:nvSpPr>
        <p:spPr bwMode="auto">
          <a:xfrm>
            <a:off x="3241536" y="1799976"/>
            <a:ext cx="2660923" cy="4176713"/>
          </a:xfrm>
          <a:prstGeom prst="roundRect">
            <a:avLst/>
          </a:prstGeom>
          <a:solidFill>
            <a:srgbClr val="005954">
              <a:alpha val="23922"/>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3DC5C4"/>
              </a:solidFill>
              <a:effectLst/>
              <a:latin typeface="Arial" charset="0"/>
              <a:ea typeface="ＭＳ Ｐゴシック" charset="0"/>
              <a:cs typeface="ＭＳ Ｐゴシック" charset="0"/>
            </a:endParaRPr>
          </a:p>
        </p:txBody>
      </p:sp>
      <p:sp>
        <p:nvSpPr>
          <p:cNvPr id="9" name="Rectangle: Rounded Corners 8">
            <a:extLst>
              <a:ext uri="{FF2B5EF4-FFF2-40B4-BE49-F238E27FC236}">
                <a16:creationId xmlns:a16="http://schemas.microsoft.com/office/drawing/2014/main" id="{141F1E50-9216-4EDD-8B18-B9F956770A89}"/>
              </a:ext>
            </a:extLst>
          </p:cNvPr>
          <p:cNvSpPr/>
          <p:nvPr/>
        </p:nvSpPr>
        <p:spPr bwMode="auto">
          <a:xfrm>
            <a:off x="6087541" y="1760683"/>
            <a:ext cx="2660923" cy="4176713"/>
          </a:xfrm>
          <a:prstGeom prst="roundRect">
            <a:avLst/>
          </a:prstGeom>
          <a:solidFill>
            <a:srgbClr val="005954">
              <a:alpha val="23922"/>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3DC5C4"/>
              </a:solidFill>
              <a:effectLst/>
              <a:latin typeface="Arial" charset="0"/>
              <a:ea typeface="ＭＳ Ｐゴシック" charset="0"/>
              <a:cs typeface="ＭＳ Ｐゴシック" charset="0"/>
            </a:endParaRPr>
          </a:p>
        </p:txBody>
      </p:sp>
      <p:sp>
        <p:nvSpPr>
          <p:cNvPr id="3" name="TextBox 2">
            <a:extLst>
              <a:ext uri="{FF2B5EF4-FFF2-40B4-BE49-F238E27FC236}">
                <a16:creationId xmlns:a16="http://schemas.microsoft.com/office/drawing/2014/main" id="{96C677F0-08A1-4C55-A3BA-A246DAE93FE2}"/>
              </a:ext>
            </a:extLst>
          </p:cNvPr>
          <p:cNvSpPr txBox="1"/>
          <p:nvPr/>
        </p:nvSpPr>
        <p:spPr>
          <a:xfrm>
            <a:off x="395536" y="1947604"/>
            <a:ext cx="2660922" cy="3631763"/>
          </a:xfrm>
          <a:prstGeom prst="rect">
            <a:avLst/>
          </a:prstGeom>
          <a:noFill/>
        </p:spPr>
        <p:txBody>
          <a:bodyPr wrap="square" rtlCol="0">
            <a:spAutoFit/>
          </a:bodyPr>
          <a:lstStyle/>
          <a:p>
            <a:pPr algn="ctr"/>
            <a:r>
              <a:rPr lang="en-US" sz="1800" b="1" dirty="0"/>
              <a:t>Option 1 </a:t>
            </a:r>
          </a:p>
          <a:p>
            <a:endParaRPr lang="en-US" sz="2000" dirty="0"/>
          </a:p>
          <a:p>
            <a:pPr marL="342900" indent="-342900">
              <a:buFont typeface="Arial" panose="020B0604020202020204" pitchFamily="34" charset="0"/>
              <a:buChar char="•"/>
            </a:pPr>
            <a:r>
              <a:rPr lang="en-US" sz="1600" dirty="0"/>
              <a:t>Entertainment events are very important to you</a:t>
            </a:r>
          </a:p>
          <a:p>
            <a:pPr marL="342900" indent="-342900">
              <a:buFont typeface="Arial" panose="020B0604020202020204" pitchFamily="34" charset="0"/>
              <a:buChar char="•"/>
            </a:pPr>
            <a:r>
              <a:rPr lang="en-US" sz="1600" dirty="0"/>
              <a:t>You enjoy the VIP experience, so you buy more expensive tickets</a:t>
            </a:r>
          </a:p>
          <a:p>
            <a:pPr marL="342900" indent="-342900">
              <a:buFont typeface="Arial" panose="020B0604020202020204" pitchFamily="34" charset="0"/>
              <a:buChar char="•"/>
            </a:pPr>
            <a:r>
              <a:rPr lang="en-US" sz="1600" dirty="0"/>
              <a:t>You attend at least 2 entertainment events a month</a:t>
            </a:r>
          </a:p>
          <a:p>
            <a:endParaRPr lang="en-US" sz="2800" dirty="0"/>
          </a:p>
          <a:p>
            <a:pPr algn="ctr"/>
            <a:r>
              <a:rPr lang="en-CA" sz="2000" dirty="0"/>
              <a:t>$ 100 per month</a:t>
            </a:r>
            <a:endParaRPr lang="en-US" sz="2000" dirty="0"/>
          </a:p>
        </p:txBody>
      </p:sp>
      <p:sp>
        <p:nvSpPr>
          <p:cNvPr id="11" name="TextBox 10">
            <a:extLst>
              <a:ext uri="{FF2B5EF4-FFF2-40B4-BE49-F238E27FC236}">
                <a16:creationId xmlns:a16="http://schemas.microsoft.com/office/drawing/2014/main" id="{A1F768D9-C80A-4DAC-939E-D94EAA47B7CF}"/>
              </a:ext>
            </a:extLst>
          </p:cNvPr>
          <p:cNvSpPr txBox="1"/>
          <p:nvPr/>
        </p:nvSpPr>
        <p:spPr>
          <a:xfrm>
            <a:off x="3241537" y="1947604"/>
            <a:ext cx="2660922" cy="3631763"/>
          </a:xfrm>
          <a:prstGeom prst="rect">
            <a:avLst/>
          </a:prstGeom>
          <a:noFill/>
        </p:spPr>
        <p:txBody>
          <a:bodyPr wrap="square" rtlCol="0">
            <a:spAutoFit/>
          </a:bodyPr>
          <a:lstStyle/>
          <a:p>
            <a:pPr algn="ctr"/>
            <a:r>
              <a:rPr lang="en-US" sz="1800" b="1" dirty="0"/>
              <a:t>Option 2 </a:t>
            </a:r>
          </a:p>
          <a:p>
            <a:endParaRPr lang="en-US" sz="2000" dirty="0"/>
          </a:p>
          <a:p>
            <a:pPr marL="342900" indent="-342900">
              <a:buFont typeface="Arial" panose="020B0604020202020204" pitchFamily="34" charset="0"/>
              <a:buChar char="•"/>
            </a:pPr>
            <a:r>
              <a:rPr lang="en-US" sz="1600" dirty="0"/>
              <a:t>You sometimes go to entertainment events</a:t>
            </a:r>
          </a:p>
          <a:p>
            <a:pPr marL="342900" indent="-342900">
              <a:buFont typeface="Arial" panose="020B0604020202020204" pitchFamily="34" charset="0"/>
              <a:buChar char="•"/>
            </a:pPr>
            <a:r>
              <a:rPr lang="en-US" sz="1600" dirty="0"/>
              <a:t>You buy medium-priced event tickets </a:t>
            </a:r>
          </a:p>
          <a:p>
            <a:pPr marL="342900" indent="-342900">
              <a:buFont typeface="Arial" panose="020B0604020202020204" pitchFamily="34" charset="0"/>
              <a:buChar char="•"/>
            </a:pPr>
            <a:r>
              <a:rPr lang="en-US" sz="1600" dirty="0"/>
              <a:t>You attend an entertainment event every few months</a:t>
            </a:r>
            <a:endParaRPr lang="en-US" sz="2000" dirty="0"/>
          </a:p>
          <a:p>
            <a:endParaRPr lang="en-US" sz="2000" dirty="0"/>
          </a:p>
          <a:p>
            <a:endParaRPr lang="en-US" sz="2000" dirty="0"/>
          </a:p>
          <a:p>
            <a:endParaRPr lang="en-US" sz="2000" dirty="0"/>
          </a:p>
          <a:p>
            <a:pPr algn="ctr"/>
            <a:r>
              <a:rPr lang="en-CA" sz="2000" dirty="0"/>
              <a:t>$ 65 per month</a:t>
            </a:r>
            <a:endParaRPr lang="en-US" sz="2000" dirty="0"/>
          </a:p>
        </p:txBody>
      </p:sp>
      <p:sp>
        <p:nvSpPr>
          <p:cNvPr id="12" name="TextBox 11">
            <a:extLst>
              <a:ext uri="{FF2B5EF4-FFF2-40B4-BE49-F238E27FC236}">
                <a16:creationId xmlns:a16="http://schemas.microsoft.com/office/drawing/2014/main" id="{2BF33DE3-20E8-4D85-A3C3-8D7EE53B94F2}"/>
              </a:ext>
            </a:extLst>
          </p:cNvPr>
          <p:cNvSpPr txBox="1"/>
          <p:nvPr/>
        </p:nvSpPr>
        <p:spPr>
          <a:xfrm>
            <a:off x="6099150" y="1916832"/>
            <a:ext cx="2660922" cy="3631763"/>
          </a:xfrm>
          <a:prstGeom prst="rect">
            <a:avLst/>
          </a:prstGeom>
          <a:noFill/>
        </p:spPr>
        <p:txBody>
          <a:bodyPr wrap="square" rtlCol="0">
            <a:spAutoFit/>
          </a:bodyPr>
          <a:lstStyle/>
          <a:p>
            <a:pPr algn="ctr"/>
            <a:r>
              <a:rPr lang="en-US" sz="1800" b="1" dirty="0"/>
              <a:t>Option 3 </a:t>
            </a:r>
          </a:p>
          <a:p>
            <a:endParaRPr lang="en-US" sz="1600" dirty="0"/>
          </a:p>
          <a:p>
            <a:pPr marL="342900" indent="-342900">
              <a:buFont typeface="Arial" panose="020B0604020202020204" pitchFamily="34" charset="0"/>
              <a:buChar char="•"/>
            </a:pPr>
            <a:r>
              <a:rPr lang="en-US" sz="1600" dirty="0"/>
              <a:t>You go to entertainment events once in a while</a:t>
            </a:r>
          </a:p>
          <a:p>
            <a:pPr marL="342900" indent="-342900">
              <a:buFont typeface="Arial" panose="020B0604020202020204" pitchFamily="34" charset="0"/>
              <a:buChar char="•"/>
            </a:pPr>
            <a:r>
              <a:rPr lang="en-US" sz="1600" dirty="0"/>
              <a:t>You compare prices and search for the best value tickets</a:t>
            </a:r>
          </a:p>
          <a:p>
            <a:pPr marL="342900" indent="-342900">
              <a:buFont typeface="Arial" panose="020B0604020202020204" pitchFamily="34" charset="0"/>
              <a:buChar char="•"/>
            </a:pPr>
            <a:r>
              <a:rPr lang="en-US" sz="1600" dirty="0"/>
              <a:t>You attend 2 entertainment events a year</a:t>
            </a:r>
          </a:p>
          <a:p>
            <a:pPr marL="342900" indent="-342900">
              <a:buFont typeface="Arial" panose="020B0604020202020204" pitchFamily="34" charset="0"/>
              <a:buChar char="•"/>
            </a:pPr>
            <a:endParaRPr lang="en-US" sz="1600" dirty="0"/>
          </a:p>
          <a:p>
            <a:endParaRPr lang="en-US" sz="1800" dirty="0"/>
          </a:p>
          <a:p>
            <a:pPr algn="ctr"/>
            <a:r>
              <a:rPr lang="en-CA" sz="2000" dirty="0"/>
              <a:t>$ 40 per month</a:t>
            </a:r>
            <a:endParaRPr lang="en-US" sz="2000" dirty="0"/>
          </a:p>
        </p:txBody>
      </p:sp>
      <p:pic>
        <p:nvPicPr>
          <p:cNvPr id="5" name="Picture 4">
            <a:extLst>
              <a:ext uri="{FF2B5EF4-FFF2-40B4-BE49-F238E27FC236}">
                <a16:creationId xmlns:a16="http://schemas.microsoft.com/office/drawing/2014/main" id="{D6E274FF-E18F-411F-94F6-85982E5F7753}"/>
              </a:ext>
            </a:extLst>
          </p:cNvPr>
          <p:cNvPicPr>
            <a:picLocks noChangeAspect="1"/>
          </p:cNvPicPr>
          <p:nvPr/>
        </p:nvPicPr>
        <p:blipFill>
          <a:blip r:embed="rId2"/>
          <a:stretch>
            <a:fillRect/>
          </a:stretch>
        </p:blipFill>
        <p:spPr>
          <a:xfrm>
            <a:off x="7185342" y="6000"/>
            <a:ext cx="1490345" cy="1506588"/>
          </a:xfrm>
          <a:prstGeom prst="rect">
            <a:avLst/>
          </a:prstGeom>
        </p:spPr>
      </p:pic>
    </p:spTree>
    <p:extLst>
      <p:ext uri="{BB962C8B-B14F-4D97-AF65-F5344CB8AC3E}">
        <p14:creationId xmlns:p14="http://schemas.microsoft.com/office/powerpoint/2010/main" val="37293708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p:txBody>
          <a:bodyPr/>
          <a:lstStyle/>
          <a:p>
            <a:pPr eaLnBrk="1" hangingPunct="1"/>
            <a:r>
              <a:rPr lang="en-US" altLang="en-US" dirty="0">
                <a:solidFill>
                  <a:srgbClr val="005954"/>
                </a:solidFill>
                <a:latin typeface="Open Sans" panose="020B0606030504020204" pitchFamily="34" charset="0"/>
              </a:rPr>
              <a:t>Balance Your Budget</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p:txBody>
          <a:bodyPr/>
          <a:lstStyle/>
          <a:p>
            <a:pPr marL="0" indent="0" eaLnBrk="1" hangingPunct="1">
              <a:buNone/>
            </a:pPr>
            <a:endParaRPr lang="en-US" altLang="en-US" dirty="0"/>
          </a:p>
          <a:p>
            <a:pPr marL="0" indent="0" eaLnBrk="1" hangingPunct="1">
              <a:buNone/>
            </a:pPr>
            <a:endParaRPr lang="en-US" altLang="en-US" dirty="0"/>
          </a:p>
          <a:p>
            <a:pPr marL="0" indent="0" eaLnBrk="1" hangingPunct="1">
              <a:buNone/>
            </a:pPr>
            <a:endParaRPr lang="en-US" altLang="en-US" dirty="0"/>
          </a:p>
          <a:p>
            <a:pPr marL="0" indent="0" eaLnBrk="1" hangingPunct="1">
              <a:buNone/>
            </a:pPr>
            <a:endParaRPr lang="en-US" altLang="en-US" dirty="0"/>
          </a:p>
          <a:p>
            <a:pPr marL="0" indent="0" eaLnBrk="1" hangingPunct="1">
              <a:buNone/>
            </a:pPr>
            <a:endParaRPr lang="en-US" altLang="en-US" dirty="0"/>
          </a:p>
          <a:p>
            <a:pPr marL="0" indent="0" eaLnBrk="1" hangingPunct="1">
              <a:buNone/>
            </a:pPr>
            <a:endParaRPr lang="en-US" altLang="en-US" dirty="0"/>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pic>
        <p:nvPicPr>
          <p:cNvPr id="3" name="Picture 2">
            <a:extLst>
              <a:ext uri="{FF2B5EF4-FFF2-40B4-BE49-F238E27FC236}">
                <a16:creationId xmlns:a16="http://schemas.microsoft.com/office/drawing/2014/main" id="{C13C744A-22DA-4530-B46E-824BB924B50B}"/>
              </a:ext>
            </a:extLst>
          </p:cNvPr>
          <p:cNvPicPr>
            <a:picLocks noChangeAspect="1"/>
          </p:cNvPicPr>
          <p:nvPr/>
        </p:nvPicPr>
        <p:blipFill rotWithShape="1">
          <a:blip r:embed="rId3"/>
          <a:srcRect t="8962" r="2210"/>
          <a:stretch/>
        </p:blipFill>
        <p:spPr>
          <a:xfrm>
            <a:off x="4183740" y="1125538"/>
            <a:ext cx="4780748" cy="5631663"/>
          </a:xfrm>
          <a:prstGeom prst="rect">
            <a:avLst/>
          </a:prstGeom>
          <a:ln>
            <a:solidFill>
              <a:schemeClr val="bg2"/>
            </a:solidFill>
          </a:ln>
        </p:spPr>
      </p:pic>
      <p:sp>
        <p:nvSpPr>
          <p:cNvPr id="4" name="Rectangle 3">
            <a:extLst>
              <a:ext uri="{FF2B5EF4-FFF2-40B4-BE49-F238E27FC236}">
                <a16:creationId xmlns:a16="http://schemas.microsoft.com/office/drawing/2014/main" id="{7875C152-0291-497F-9F11-32ED265AB808}"/>
              </a:ext>
            </a:extLst>
          </p:cNvPr>
          <p:cNvSpPr/>
          <p:nvPr/>
        </p:nvSpPr>
        <p:spPr bwMode="auto">
          <a:xfrm>
            <a:off x="5623900" y="6381328"/>
            <a:ext cx="1069955" cy="231858"/>
          </a:xfrm>
          <a:prstGeom prst="rect">
            <a:avLst/>
          </a:prstGeom>
          <a:solidFill>
            <a:srgbClr val="3DC5C4">
              <a:alpha val="45882"/>
            </a:srgbClr>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8" name="Rectangle 7">
            <a:extLst>
              <a:ext uri="{FF2B5EF4-FFF2-40B4-BE49-F238E27FC236}">
                <a16:creationId xmlns:a16="http://schemas.microsoft.com/office/drawing/2014/main" id="{9BA211BD-E5D6-422D-933C-49CFB3FEC108}"/>
              </a:ext>
            </a:extLst>
          </p:cNvPr>
          <p:cNvSpPr/>
          <p:nvPr/>
        </p:nvSpPr>
        <p:spPr bwMode="auto">
          <a:xfrm>
            <a:off x="5314755" y="1727099"/>
            <a:ext cx="2128993" cy="276617"/>
          </a:xfrm>
          <a:prstGeom prst="rect">
            <a:avLst/>
          </a:prstGeom>
          <a:solidFill>
            <a:srgbClr val="3DC5C4">
              <a:alpha val="45882"/>
            </a:srgbClr>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pic>
        <p:nvPicPr>
          <p:cNvPr id="6" name="Graphic 5" descr="Line arrow: Counter-clockwise curve with solid fill">
            <a:extLst>
              <a:ext uri="{FF2B5EF4-FFF2-40B4-BE49-F238E27FC236}">
                <a16:creationId xmlns:a16="http://schemas.microsoft.com/office/drawing/2014/main" id="{5B1A61E4-B433-44E2-AE9D-F848B26768C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015570" flipH="1">
            <a:off x="3753464" y="1652168"/>
            <a:ext cx="849115" cy="849115"/>
          </a:xfrm>
          <a:prstGeom prst="rect">
            <a:avLst/>
          </a:prstGeom>
        </p:spPr>
      </p:pic>
      <p:pic>
        <p:nvPicPr>
          <p:cNvPr id="11" name="Graphic 10" descr="Line arrow: Counter-clockwise curve with solid fill">
            <a:extLst>
              <a:ext uri="{FF2B5EF4-FFF2-40B4-BE49-F238E27FC236}">
                <a16:creationId xmlns:a16="http://schemas.microsoft.com/office/drawing/2014/main" id="{2BAEB68B-033E-4FDE-BACC-62EBCE9ED29E}"/>
              </a:ext>
            </a:extLst>
          </p:cNvPr>
          <p:cNvPicPr>
            <a:picLocks noChangeAspect="1"/>
          </p:cNvPicPr>
          <p:nvPr/>
        </p:nvPicPr>
        <p:blipFill>
          <a:blip r:embed="rId4">
            <a:extLst>
              <a:ext uri="{96DAC541-7B7A-43D3-8B79-37D633B846F1}">
                <asvg:svgBlip xmlns:asvg="http://schemas.microsoft.com/office/drawing/2016/SVG/main" r:embed="rId6"/>
              </a:ext>
            </a:extLst>
          </a:blip>
          <a:stretch>
            <a:fillRect/>
          </a:stretch>
        </p:blipFill>
        <p:spPr>
          <a:xfrm rot="19029507" flipH="1" flipV="1">
            <a:off x="4474793" y="5799979"/>
            <a:ext cx="1018326" cy="1018326"/>
          </a:xfrm>
          <a:prstGeom prst="rect">
            <a:avLst/>
          </a:prstGeom>
        </p:spPr>
      </p:pic>
      <p:sp>
        <p:nvSpPr>
          <p:cNvPr id="7" name="TextBox 6">
            <a:extLst>
              <a:ext uri="{FF2B5EF4-FFF2-40B4-BE49-F238E27FC236}">
                <a16:creationId xmlns:a16="http://schemas.microsoft.com/office/drawing/2014/main" id="{377DCF5C-ADD9-4F95-82AA-0013301AE2D4}"/>
              </a:ext>
            </a:extLst>
          </p:cNvPr>
          <p:cNvSpPr txBox="1"/>
          <p:nvPr/>
        </p:nvSpPr>
        <p:spPr>
          <a:xfrm>
            <a:off x="417788" y="1488172"/>
            <a:ext cx="3680354" cy="646331"/>
          </a:xfrm>
          <a:prstGeom prst="rect">
            <a:avLst/>
          </a:prstGeom>
          <a:noFill/>
        </p:spPr>
        <p:txBody>
          <a:bodyPr wrap="square" rtlCol="0">
            <a:spAutoFit/>
          </a:bodyPr>
          <a:lstStyle/>
          <a:p>
            <a:r>
              <a:rPr lang="en-US" sz="1800" b="1" dirty="0"/>
              <a:t>Does your “Total Budget” equal “Total Income”?</a:t>
            </a:r>
          </a:p>
        </p:txBody>
      </p:sp>
      <p:sp>
        <p:nvSpPr>
          <p:cNvPr id="9" name="TextBox 8">
            <a:extLst>
              <a:ext uri="{FF2B5EF4-FFF2-40B4-BE49-F238E27FC236}">
                <a16:creationId xmlns:a16="http://schemas.microsoft.com/office/drawing/2014/main" id="{30F5CC43-E44C-474D-87A4-BA72E01C2360}"/>
              </a:ext>
            </a:extLst>
          </p:cNvPr>
          <p:cNvSpPr txBox="1"/>
          <p:nvPr/>
        </p:nvSpPr>
        <p:spPr>
          <a:xfrm>
            <a:off x="1402992" y="2615934"/>
            <a:ext cx="3017377" cy="923330"/>
          </a:xfrm>
          <a:prstGeom prst="rect">
            <a:avLst/>
          </a:prstGeom>
          <a:noFill/>
        </p:spPr>
        <p:txBody>
          <a:bodyPr wrap="square" rtlCol="0">
            <a:spAutoFit/>
          </a:bodyPr>
          <a:lstStyle/>
          <a:p>
            <a:r>
              <a:rPr lang="en-US" sz="1800" b="1" dirty="0">
                <a:solidFill>
                  <a:srgbClr val="005954"/>
                </a:solidFill>
              </a:rPr>
              <a:t>Pro Tip:</a:t>
            </a:r>
          </a:p>
          <a:p>
            <a:r>
              <a:rPr lang="en-US" sz="1800" dirty="0">
                <a:solidFill>
                  <a:srgbClr val="005954"/>
                </a:solidFill>
              </a:rPr>
              <a:t>Try to spend only the money you earn.</a:t>
            </a:r>
            <a:endParaRPr lang="en-CA" sz="1800" dirty="0">
              <a:solidFill>
                <a:srgbClr val="005954"/>
              </a:solidFill>
            </a:endParaRPr>
          </a:p>
        </p:txBody>
      </p:sp>
      <p:sp>
        <p:nvSpPr>
          <p:cNvPr id="14" name="TextBox 13">
            <a:extLst>
              <a:ext uri="{FF2B5EF4-FFF2-40B4-BE49-F238E27FC236}">
                <a16:creationId xmlns:a16="http://schemas.microsoft.com/office/drawing/2014/main" id="{DFBCD3DF-9602-4227-8EDA-12AD616039AD}"/>
              </a:ext>
            </a:extLst>
          </p:cNvPr>
          <p:cNvSpPr txBox="1"/>
          <p:nvPr/>
        </p:nvSpPr>
        <p:spPr>
          <a:xfrm>
            <a:off x="371261" y="3969633"/>
            <a:ext cx="3866919" cy="1815882"/>
          </a:xfrm>
          <a:prstGeom prst="rect">
            <a:avLst/>
          </a:prstGeom>
          <a:noFill/>
        </p:spPr>
        <p:txBody>
          <a:bodyPr wrap="square" rtlCol="0">
            <a:spAutoFit/>
          </a:bodyPr>
          <a:lstStyle/>
          <a:p>
            <a:r>
              <a:rPr lang="en-US" sz="1600" dirty="0"/>
              <a:t>If your budgeted expenses are </a:t>
            </a:r>
            <a:r>
              <a:rPr lang="en-US" sz="1600" b="1" dirty="0"/>
              <a:t>more than</a:t>
            </a:r>
            <a:r>
              <a:rPr lang="en-US" sz="1600" dirty="0"/>
              <a:t> your income, where can you reduce expenses?</a:t>
            </a:r>
          </a:p>
          <a:p>
            <a:endParaRPr lang="en-US" sz="1600" dirty="0"/>
          </a:p>
          <a:p>
            <a:r>
              <a:rPr lang="en-CA" sz="1600" dirty="0"/>
              <a:t>If your budgeted expenses are </a:t>
            </a:r>
            <a:r>
              <a:rPr lang="en-CA" sz="1600" b="1" dirty="0"/>
              <a:t>less than </a:t>
            </a:r>
            <a:r>
              <a:rPr lang="en-CA" sz="1600" dirty="0"/>
              <a:t>your income, where do you want to put the extra money?</a:t>
            </a:r>
            <a:endParaRPr lang="en-US" sz="1600" dirty="0"/>
          </a:p>
        </p:txBody>
      </p:sp>
      <p:pic>
        <p:nvPicPr>
          <p:cNvPr id="15" name="Picture 14">
            <a:extLst>
              <a:ext uri="{FF2B5EF4-FFF2-40B4-BE49-F238E27FC236}">
                <a16:creationId xmlns:a16="http://schemas.microsoft.com/office/drawing/2014/main" id="{80CF2AB3-BE00-424C-A516-F2578319092E}"/>
              </a:ext>
            </a:extLst>
          </p:cNvPr>
          <p:cNvPicPr>
            <a:picLocks noChangeAspect="1"/>
          </p:cNvPicPr>
          <p:nvPr/>
        </p:nvPicPr>
        <p:blipFill>
          <a:blip r:embed="rId7"/>
          <a:stretch>
            <a:fillRect/>
          </a:stretch>
        </p:blipFill>
        <p:spPr>
          <a:xfrm>
            <a:off x="243159" y="2485167"/>
            <a:ext cx="1201041" cy="1063307"/>
          </a:xfrm>
          <a:prstGeom prst="rect">
            <a:avLst/>
          </a:prstGeom>
        </p:spPr>
      </p:pic>
      <p:sp>
        <p:nvSpPr>
          <p:cNvPr id="10" name="TextBox 9">
            <a:extLst>
              <a:ext uri="{FF2B5EF4-FFF2-40B4-BE49-F238E27FC236}">
                <a16:creationId xmlns:a16="http://schemas.microsoft.com/office/drawing/2014/main" id="{4A198A2A-5A43-4988-965A-17950488B63E}"/>
              </a:ext>
            </a:extLst>
          </p:cNvPr>
          <p:cNvSpPr txBox="1"/>
          <p:nvPr/>
        </p:nvSpPr>
        <p:spPr>
          <a:xfrm>
            <a:off x="7530834" y="1243152"/>
            <a:ext cx="1273892" cy="338554"/>
          </a:xfrm>
          <a:prstGeom prst="rect">
            <a:avLst/>
          </a:prstGeom>
          <a:noFill/>
        </p:spPr>
        <p:txBody>
          <a:bodyPr wrap="square" rtlCol="0">
            <a:spAutoFit/>
          </a:bodyPr>
          <a:lstStyle/>
          <a:p>
            <a:pPr algn="ctr"/>
            <a:r>
              <a:rPr lang="en-US" sz="1600" dirty="0"/>
              <a:t>January</a:t>
            </a:r>
            <a:endParaRPr lang="en-CA" sz="1600" dirty="0"/>
          </a:p>
        </p:txBody>
      </p:sp>
    </p:spTree>
    <p:extLst>
      <p:ext uri="{BB962C8B-B14F-4D97-AF65-F5344CB8AC3E}">
        <p14:creationId xmlns:p14="http://schemas.microsoft.com/office/powerpoint/2010/main" val="2989063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en-US" altLang="en-US" dirty="0">
                <a:solidFill>
                  <a:srgbClr val="005954"/>
                </a:solidFill>
                <a:latin typeface="Open Sans" panose="020B0606030504020204" pitchFamily="34" charset="0"/>
              </a:rPr>
              <a:t>Actual Expenses</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buNone/>
            </a:pPr>
            <a:r>
              <a:rPr lang="en-US" altLang="en-US" dirty="0"/>
              <a:t>At the end of the month, your avatar looks through their bank records and receipts. Here are the </a:t>
            </a:r>
            <a:r>
              <a:rPr lang="en-US" altLang="en-US" b="1" dirty="0"/>
              <a:t>actual expenses. </a:t>
            </a:r>
            <a:r>
              <a:rPr lang="en-US" altLang="en-US" dirty="0"/>
              <a:t>Fill in the “actual” column.</a:t>
            </a:r>
          </a:p>
          <a:p>
            <a:pPr marL="0" indent="0" eaLnBrk="1" hangingPunct="1">
              <a:buNone/>
            </a:pPr>
            <a:endParaRPr lang="en-US" altLang="en-US" dirty="0"/>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graphicFrame>
        <p:nvGraphicFramePr>
          <p:cNvPr id="2" name="Table 1">
            <a:extLst>
              <a:ext uri="{FF2B5EF4-FFF2-40B4-BE49-F238E27FC236}">
                <a16:creationId xmlns:a16="http://schemas.microsoft.com/office/drawing/2014/main" id="{0A0896C3-C849-4FDD-A419-A1EFD762A47C}"/>
              </a:ext>
            </a:extLst>
          </p:cNvPr>
          <p:cNvGraphicFramePr>
            <a:graphicFrameLocks noGrp="1"/>
          </p:cNvGraphicFramePr>
          <p:nvPr>
            <p:extLst>
              <p:ext uri="{D42A27DB-BD31-4B8C-83A1-F6EECF244321}">
                <p14:modId xmlns:p14="http://schemas.microsoft.com/office/powerpoint/2010/main" val="3352584326"/>
              </p:ext>
            </p:extLst>
          </p:nvPr>
        </p:nvGraphicFramePr>
        <p:xfrm>
          <a:off x="1861923" y="1988840"/>
          <a:ext cx="5420153" cy="4450080"/>
        </p:xfrm>
        <a:graphic>
          <a:graphicData uri="http://schemas.openxmlformats.org/drawingml/2006/table">
            <a:tbl>
              <a:tblPr firstRow="1" bandRow="1">
                <a:tableStyleId>{5C22544A-7EE6-4342-B048-85BDC9FD1C3A}</a:tableStyleId>
              </a:tblPr>
              <a:tblGrid>
                <a:gridCol w="2611841">
                  <a:extLst>
                    <a:ext uri="{9D8B030D-6E8A-4147-A177-3AD203B41FA5}">
                      <a16:colId xmlns:a16="http://schemas.microsoft.com/office/drawing/2014/main" val="1584151020"/>
                    </a:ext>
                  </a:extLst>
                </a:gridCol>
                <a:gridCol w="2808312">
                  <a:extLst>
                    <a:ext uri="{9D8B030D-6E8A-4147-A177-3AD203B41FA5}">
                      <a16:colId xmlns:a16="http://schemas.microsoft.com/office/drawing/2014/main" val="2253968683"/>
                    </a:ext>
                  </a:extLst>
                </a:gridCol>
              </a:tblGrid>
              <a:tr h="370840">
                <a:tc>
                  <a:txBody>
                    <a:bodyPr/>
                    <a:lstStyle/>
                    <a:p>
                      <a:pPr algn="ctr"/>
                      <a:r>
                        <a:rPr lang="en-US" sz="1600" i="0" dirty="0">
                          <a:solidFill>
                            <a:schemeClr val="tx1"/>
                          </a:solidFill>
                        </a:rPr>
                        <a:t>Expenses</a:t>
                      </a:r>
                      <a:endParaRPr lang="en-CA" sz="1600" i="0" dirty="0">
                        <a:solidFill>
                          <a:schemeClr val="tx1"/>
                        </a:solidFill>
                      </a:endParaRPr>
                    </a:p>
                  </a:txBody>
                  <a:tcPr/>
                </a:tc>
                <a:tc>
                  <a:txBody>
                    <a:bodyPr/>
                    <a:lstStyle/>
                    <a:p>
                      <a:pPr algn="ctr"/>
                      <a:r>
                        <a:rPr lang="en-US" sz="1600" i="0" dirty="0">
                          <a:solidFill>
                            <a:schemeClr val="tx1"/>
                          </a:solidFill>
                        </a:rPr>
                        <a:t>Actual</a:t>
                      </a:r>
                      <a:endParaRPr lang="en-CA" sz="1600" i="0" dirty="0">
                        <a:solidFill>
                          <a:schemeClr val="tx1"/>
                        </a:solidFill>
                      </a:endParaRPr>
                    </a:p>
                  </a:txBody>
                  <a:tcPr/>
                </a:tc>
                <a:extLst>
                  <a:ext uri="{0D108BD9-81ED-4DB2-BD59-A6C34878D82A}">
                    <a16:rowId xmlns:a16="http://schemas.microsoft.com/office/drawing/2014/main" val="796994766"/>
                  </a:ext>
                </a:extLst>
              </a:tr>
              <a:tr h="370840">
                <a:tc>
                  <a:txBody>
                    <a:bodyPr/>
                    <a:lstStyle/>
                    <a:p>
                      <a:r>
                        <a:rPr lang="en-US" sz="1600" dirty="0"/>
                        <a:t>Rent</a:t>
                      </a:r>
                      <a:endParaRPr lang="en-CA" sz="1600" dirty="0"/>
                    </a:p>
                  </a:txBody>
                  <a:tcPr/>
                </a:tc>
                <a:tc>
                  <a:txBody>
                    <a:bodyPr/>
                    <a:lstStyle/>
                    <a:p>
                      <a:pPr algn="ctr"/>
                      <a:r>
                        <a:rPr lang="en-US" sz="1600" dirty="0"/>
                        <a:t>$ 700</a:t>
                      </a:r>
                      <a:endParaRPr lang="en-CA" sz="1600" dirty="0"/>
                    </a:p>
                  </a:txBody>
                  <a:tcPr/>
                </a:tc>
                <a:extLst>
                  <a:ext uri="{0D108BD9-81ED-4DB2-BD59-A6C34878D82A}">
                    <a16:rowId xmlns:a16="http://schemas.microsoft.com/office/drawing/2014/main" val="3265824676"/>
                  </a:ext>
                </a:extLst>
              </a:tr>
              <a:tr h="370840">
                <a:tc>
                  <a:txBody>
                    <a:bodyPr/>
                    <a:lstStyle/>
                    <a:p>
                      <a:r>
                        <a:rPr lang="en-US" sz="1600" dirty="0"/>
                        <a:t>Utilities</a:t>
                      </a:r>
                      <a:endParaRPr lang="en-CA" sz="1600" dirty="0"/>
                    </a:p>
                  </a:txBody>
                  <a:tcPr/>
                </a:tc>
                <a:tc>
                  <a:txBody>
                    <a:bodyPr/>
                    <a:lstStyle/>
                    <a:p>
                      <a:pPr algn="ctr"/>
                      <a:r>
                        <a:rPr lang="en-US" sz="1600" dirty="0"/>
                        <a:t>$20</a:t>
                      </a:r>
                      <a:endParaRPr lang="en-CA" sz="1600" dirty="0"/>
                    </a:p>
                  </a:txBody>
                  <a:tcPr/>
                </a:tc>
                <a:extLst>
                  <a:ext uri="{0D108BD9-81ED-4DB2-BD59-A6C34878D82A}">
                    <a16:rowId xmlns:a16="http://schemas.microsoft.com/office/drawing/2014/main" val="2557311339"/>
                  </a:ext>
                </a:extLst>
              </a:tr>
              <a:tr h="370840">
                <a:tc>
                  <a:txBody>
                    <a:bodyPr/>
                    <a:lstStyle/>
                    <a:p>
                      <a:r>
                        <a:rPr lang="en-US" sz="1600" dirty="0"/>
                        <a:t>Internet &amp; Cable</a:t>
                      </a:r>
                      <a:endParaRPr lang="en-CA" sz="1600" dirty="0"/>
                    </a:p>
                  </a:txBody>
                  <a:tcPr/>
                </a:tc>
                <a:tc>
                  <a:txBody>
                    <a:bodyPr/>
                    <a:lstStyle/>
                    <a:p>
                      <a:pPr algn="ctr"/>
                      <a:r>
                        <a:rPr lang="en-US" sz="1600" dirty="0"/>
                        <a:t>$120</a:t>
                      </a:r>
                      <a:endParaRPr lang="en-CA" sz="1600" dirty="0"/>
                    </a:p>
                  </a:txBody>
                  <a:tcPr/>
                </a:tc>
                <a:extLst>
                  <a:ext uri="{0D108BD9-81ED-4DB2-BD59-A6C34878D82A}">
                    <a16:rowId xmlns:a16="http://schemas.microsoft.com/office/drawing/2014/main" val="2875030940"/>
                  </a:ext>
                </a:extLst>
              </a:tr>
              <a:tr h="370840">
                <a:tc>
                  <a:txBody>
                    <a:bodyPr/>
                    <a:lstStyle/>
                    <a:p>
                      <a:r>
                        <a:rPr lang="en-US" sz="1600" dirty="0"/>
                        <a:t>Cell Phone Plan</a:t>
                      </a:r>
                      <a:endParaRPr lang="en-CA" sz="1600" dirty="0"/>
                    </a:p>
                  </a:txBody>
                  <a:tcPr/>
                </a:tc>
                <a:tc>
                  <a:txBody>
                    <a:bodyPr/>
                    <a:lstStyle/>
                    <a:p>
                      <a:pPr algn="ctr"/>
                      <a:r>
                        <a:rPr lang="en-US" sz="1600" dirty="0"/>
                        <a:t>$60</a:t>
                      </a:r>
                      <a:endParaRPr lang="en-CA" sz="1600" dirty="0"/>
                    </a:p>
                  </a:txBody>
                  <a:tcPr/>
                </a:tc>
                <a:extLst>
                  <a:ext uri="{0D108BD9-81ED-4DB2-BD59-A6C34878D82A}">
                    <a16:rowId xmlns:a16="http://schemas.microsoft.com/office/drawing/2014/main" val="1079585952"/>
                  </a:ext>
                </a:extLst>
              </a:tr>
              <a:tr h="370840">
                <a:tc>
                  <a:txBody>
                    <a:bodyPr/>
                    <a:lstStyle/>
                    <a:p>
                      <a:r>
                        <a:rPr lang="en-US" sz="1600" dirty="0"/>
                        <a:t>Food</a:t>
                      </a:r>
                      <a:endParaRPr lang="en-CA" sz="1600" dirty="0"/>
                    </a:p>
                  </a:txBody>
                  <a:tcPr/>
                </a:tc>
                <a:tc>
                  <a:txBody>
                    <a:bodyPr/>
                    <a:lstStyle/>
                    <a:p>
                      <a:pPr algn="ctr"/>
                      <a:r>
                        <a:rPr lang="en-US" sz="1600" dirty="0"/>
                        <a:t>Same as budgeted</a:t>
                      </a:r>
                      <a:endParaRPr lang="en-CA" sz="1600" dirty="0"/>
                    </a:p>
                  </a:txBody>
                  <a:tcPr/>
                </a:tc>
                <a:extLst>
                  <a:ext uri="{0D108BD9-81ED-4DB2-BD59-A6C34878D82A}">
                    <a16:rowId xmlns:a16="http://schemas.microsoft.com/office/drawing/2014/main" val="829520389"/>
                  </a:ext>
                </a:extLst>
              </a:tr>
              <a:tr h="370840">
                <a:tc>
                  <a:txBody>
                    <a:bodyPr/>
                    <a:lstStyle/>
                    <a:p>
                      <a:r>
                        <a:rPr lang="en-US" sz="1600" dirty="0"/>
                        <a:t>Clothing</a:t>
                      </a:r>
                      <a:endParaRPr lang="en-CA" sz="1600" dirty="0"/>
                    </a:p>
                  </a:txBody>
                  <a:tcPr/>
                </a:tc>
                <a:tc>
                  <a:txBody>
                    <a:bodyPr/>
                    <a:lstStyle/>
                    <a:p>
                      <a:pPr algn="ctr"/>
                      <a:r>
                        <a:rPr lang="en-US" sz="1600" dirty="0"/>
                        <a:t>Same as budgeted</a:t>
                      </a:r>
                      <a:endParaRPr lang="en-CA" sz="1600" dirty="0"/>
                    </a:p>
                  </a:txBody>
                  <a:tcPr/>
                </a:tc>
                <a:extLst>
                  <a:ext uri="{0D108BD9-81ED-4DB2-BD59-A6C34878D82A}">
                    <a16:rowId xmlns:a16="http://schemas.microsoft.com/office/drawing/2014/main" val="176354617"/>
                  </a:ext>
                </a:extLst>
              </a:tr>
              <a:tr h="370840">
                <a:tc>
                  <a:txBody>
                    <a:bodyPr/>
                    <a:lstStyle/>
                    <a:p>
                      <a:r>
                        <a:rPr lang="en-US" sz="1600" dirty="0"/>
                        <a:t>Entertainment</a:t>
                      </a:r>
                      <a:endParaRPr lang="en-CA" sz="16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t>Same as budgeted</a:t>
                      </a:r>
                      <a:endParaRPr lang="en-CA" sz="1600" dirty="0"/>
                    </a:p>
                  </a:txBody>
                  <a:tcPr/>
                </a:tc>
                <a:extLst>
                  <a:ext uri="{0D108BD9-81ED-4DB2-BD59-A6C34878D82A}">
                    <a16:rowId xmlns:a16="http://schemas.microsoft.com/office/drawing/2014/main" val="1012874744"/>
                  </a:ext>
                </a:extLst>
              </a:tr>
              <a:tr h="370840">
                <a:tc>
                  <a:txBody>
                    <a:bodyPr/>
                    <a:lstStyle/>
                    <a:p>
                      <a:r>
                        <a:rPr lang="en-US" sz="1600" dirty="0"/>
                        <a:t>Transportation</a:t>
                      </a:r>
                      <a:endParaRPr lang="en-CA" sz="1600" dirty="0"/>
                    </a:p>
                  </a:txBody>
                  <a:tcPr/>
                </a:tc>
                <a:tc>
                  <a:txBody>
                    <a:bodyPr/>
                    <a:lstStyle/>
                    <a:p>
                      <a:pPr algn="ctr"/>
                      <a:r>
                        <a:rPr lang="en-US" sz="1600" dirty="0"/>
                        <a:t>$40</a:t>
                      </a:r>
                      <a:endParaRPr lang="en-CA" sz="1600" dirty="0"/>
                    </a:p>
                  </a:txBody>
                  <a:tcPr/>
                </a:tc>
                <a:extLst>
                  <a:ext uri="{0D108BD9-81ED-4DB2-BD59-A6C34878D82A}">
                    <a16:rowId xmlns:a16="http://schemas.microsoft.com/office/drawing/2014/main" val="2066808179"/>
                  </a:ext>
                </a:extLst>
              </a:tr>
              <a:tr h="370840">
                <a:tc>
                  <a:txBody>
                    <a:bodyPr/>
                    <a:lstStyle/>
                    <a:p>
                      <a:r>
                        <a:rPr lang="en-US" sz="1600" dirty="0"/>
                        <a:t>Personal Items</a:t>
                      </a:r>
                      <a:endParaRPr lang="en-CA" sz="1600" dirty="0"/>
                    </a:p>
                  </a:txBody>
                  <a:tcPr/>
                </a:tc>
                <a:tc>
                  <a:txBody>
                    <a:bodyPr/>
                    <a:lstStyle/>
                    <a:p>
                      <a:pPr algn="ctr"/>
                      <a:r>
                        <a:rPr lang="en-US" sz="1600" dirty="0"/>
                        <a:t>$45</a:t>
                      </a:r>
                      <a:endParaRPr lang="en-CA" sz="1600" dirty="0"/>
                    </a:p>
                  </a:txBody>
                  <a:tcPr/>
                </a:tc>
                <a:extLst>
                  <a:ext uri="{0D108BD9-81ED-4DB2-BD59-A6C34878D82A}">
                    <a16:rowId xmlns:a16="http://schemas.microsoft.com/office/drawing/2014/main" val="3832700811"/>
                  </a:ext>
                </a:extLst>
              </a:tr>
              <a:tr h="370840">
                <a:tc>
                  <a:txBody>
                    <a:bodyPr/>
                    <a:lstStyle/>
                    <a:p>
                      <a:r>
                        <a:rPr lang="en-US" sz="1600" dirty="0"/>
                        <a:t>Medical Expenses</a:t>
                      </a:r>
                      <a:endParaRPr lang="en-CA" sz="1600" dirty="0"/>
                    </a:p>
                  </a:txBody>
                  <a:tcPr/>
                </a:tc>
                <a:tc>
                  <a:txBody>
                    <a:bodyPr/>
                    <a:lstStyle/>
                    <a:p>
                      <a:pPr algn="ctr"/>
                      <a:r>
                        <a:rPr lang="en-US" sz="1600" dirty="0"/>
                        <a:t>$40</a:t>
                      </a:r>
                      <a:endParaRPr lang="en-CA" sz="1600" dirty="0"/>
                    </a:p>
                  </a:txBody>
                  <a:tcPr/>
                </a:tc>
                <a:extLst>
                  <a:ext uri="{0D108BD9-81ED-4DB2-BD59-A6C34878D82A}">
                    <a16:rowId xmlns:a16="http://schemas.microsoft.com/office/drawing/2014/main" val="3879860971"/>
                  </a:ext>
                </a:extLst>
              </a:tr>
              <a:tr h="370840">
                <a:tc>
                  <a:txBody>
                    <a:bodyPr/>
                    <a:lstStyle/>
                    <a:p>
                      <a:r>
                        <a:rPr lang="en-US" sz="1600" dirty="0"/>
                        <a:t>Saving</a:t>
                      </a:r>
                      <a:endParaRPr lang="en-CA" sz="16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t>Same as budgeted</a:t>
                      </a:r>
                      <a:endParaRPr lang="en-CA" sz="1600" dirty="0"/>
                    </a:p>
                  </a:txBody>
                  <a:tcPr/>
                </a:tc>
                <a:extLst>
                  <a:ext uri="{0D108BD9-81ED-4DB2-BD59-A6C34878D82A}">
                    <a16:rowId xmlns:a16="http://schemas.microsoft.com/office/drawing/2014/main" val="3130462105"/>
                  </a:ext>
                </a:extLst>
              </a:tr>
            </a:tbl>
          </a:graphicData>
        </a:graphic>
      </p:graphicFrame>
    </p:spTree>
    <p:extLst>
      <p:ext uri="{BB962C8B-B14F-4D97-AF65-F5344CB8AC3E}">
        <p14:creationId xmlns:p14="http://schemas.microsoft.com/office/powerpoint/2010/main" val="38547687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en-US" altLang="en-US" dirty="0">
                <a:solidFill>
                  <a:srgbClr val="005954"/>
                </a:solidFill>
                <a:latin typeface="Open Sans" panose="020B0606030504020204" pitchFamily="34" charset="0"/>
              </a:rPr>
              <a:t>Budget vs. Actual</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buNone/>
            </a:pPr>
            <a:r>
              <a:rPr lang="en-US" altLang="en-US" sz="2000" b="1" dirty="0"/>
              <a:t>Difference = Budget − Actual</a:t>
            </a:r>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grpSp>
        <p:nvGrpSpPr>
          <p:cNvPr id="7" name="Group 6">
            <a:extLst>
              <a:ext uri="{FF2B5EF4-FFF2-40B4-BE49-F238E27FC236}">
                <a16:creationId xmlns:a16="http://schemas.microsoft.com/office/drawing/2014/main" id="{4DDF041C-7EB3-4451-A080-98AFAC10E3B8}"/>
              </a:ext>
            </a:extLst>
          </p:cNvPr>
          <p:cNvGrpSpPr/>
          <p:nvPr/>
        </p:nvGrpSpPr>
        <p:grpSpPr>
          <a:xfrm>
            <a:off x="395536" y="1988840"/>
            <a:ext cx="8257388" cy="2097473"/>
            <a:chOff x="468313" y="2248455"/>
            <a:chExt cx="8257388" cy="2097473"/>
          </a:xfrm>
        </p:grpSpPr>
        <p:pic>
          <p:nvPicPr>
            <p:cNvPr id="4" name="Picture 3">
              <a:extLst>
                <a:ext uri="{FF2B5EF4-FFF2-40B4-BE49-F238E27FC236}">
                  <a16:creationId xmlns:a16="http://schemas.microsoft.com/office/drawing/2014/main" id="{F3FC78CE-F558-4D16-A2EC-EB306A4EA443}"/>
                </a:ext>
              </a:extLst>
            </p:cNvPr>
            <p:cNvPicPr>
              <a:picLocks noChangeAspect="1"/>
            </p:cNvPicPr>
            <p:nvPr/>
          </p:nvPicPr>
          <p:blipFill rotWithShape="1">
            <a:blip r:embed="rId3"/>
            <a:srcRect t="3889" b="69093"/>
            <a:stretch/>
          </p:blipFill>
          <p:spPr>
            <a:xfrm>
              <a:off x="468313" y="2248455"/>
              <a:ext cx="8252452" cy="1503336"/>
            </a:xfrm>
            <a:prstGeom prst="rect">
              <a:avLst/>
            </a:prstGeom>
            <a:ln>
              <a:noFill/>
            </a:ln>
          </p:spPr>
        </p:pic>
        <p:pic>
          <p:nvPicPr>
            <p:cNvPr id="6" name="Picture 5">
              <a:extLst>
                <a:ext uri="{FF2B5EF4-FFF2-40B4-BE49-F238E27FC236}">
                  <a16:creationId xmlns:a16="http://schemas.microsoft.com/office/drawing/2014/main" id="{CC563758-FB4C-4538-A254-E8133599F845}"/>
                </a:ext>
              </a:extLst>
            </p:cNvPr>
            <p:cNvPicPr>
              <a:picLocks noChangeAspect="1"/>
            </p:cNvPicPr>
            <p:nvPr/>
          </p:nvPicPr>
          <p:blipFill>
            <a:blip r:embed="rId4"/>
            <a:stretch>
              <a:fillRect/>
            </a:stretch>
          </p:blipFill>
          <p:spPr>
            <a:xfrm>
              <a:off x="550819" y="3751791"/>
              <a:ext cx="8174882" cy="594137"/>
            </a:xfrm>
            <a:prstGeom prst="rect">
              <a:avLst/>
            </a:prstGeom>
          </p:spPr>
        </p:pic>
      </p:grpSp>
      <p:sp>
        <p:nvSpPr>
          <p:cNvPr id="8" name="TextBox 7">
            <a:extLst>
              <a:ext uri="{FF2B5EF4-FFF2-40B4-BE49-F238E27FC236}">
                <a16:creationId xmlns:a16="http://schemas.microsoft.com/office/drawing/2014/main" id="{B623A515-171F-44B9-A3AC-6A12AB2CEDEA}"/>
              </a:ext>
            </a:extLst>
          </p:cNvPr>
          <p:cNvSpPr txBox="1"/>
          <p:nvPr/>
        </p:nvSpPr>
        <p:spPr>
          <a:xfrm>
            <a:off x="3091203" y="2351265"/>
            <a:ext cx="1728192" cy="461665"/>
          </a:xfrm>
          <a:prstGeom prst="rect">
            <a:avLst/>
          </a:prstGeom>
          <a:noFill/>
        </p:spPr>
        <p:txBody>
          <a:bodyPr wrap="square" rtlCol="0">
            <a:spAutoFit/>
          </a:bodyPr>
          <a:lstStyle/>
          <a:p>
            <a:r>
              <a:rPr lang="en-US" dirty="0">
                <a:solidFill>
                  <a:srgbClr val="005954"/>
                </a:solidFill>
              </a:rPr>
              <a:t>$ 1,000</a:t>
            </a:r>
            <a:endParaRPr lang="en-CA" dirty="0">
              <a:solidFill>
                <a:srgbClr val="005954"/>
              </a:solidFill>
            </a:endParaRPr>
          </a:p>
        </p:txBody>
      </p:sp>
      <p:sp>
        <p:nvSpPr>
          <p:cNvPr id="12" name="TextBox 11">
            <a:extLst>
              <a:ext uri="{FF2B5EF4-FFF2-40B4-BE49-F238E27FC236}">
                <a16:creationId xmlns:a16="http://schemas.microsoft.com/office/drawing/2014/main" id="{0A1E8567-097A-4B6F-9C58-10B2B0DB0993}"/>
              </a:ext>
            </a:extLst>
          </p:cNvPr>
          <p:cNvSpPr txBox="1"/>
          <p:nvPr/>
        </p:nvSpPr>
        <p:spPr>
          <a:xfrm>
            <a:off x="5004048" y="2351731"/>
            <a:ext cx="1728192" cy="461665"/>
          </a:xfrm>
          <a:prstGeom prst="rect">
            <a:avLst/>
          </a:prstGeom>
          <a:noFill/>
        </p:spPr>
        <p:txBody>
          <a:bodyPr wrap="square" rtlCol="0">
            <a:spAutoFit/>
          </a:bodyPr>
          <a:lstStyle/>
          <a:p>
            <a:r>
              <a:rPr lang="en-US" dirty="0">
                <a:solidFill>
                  <a:srgbClr val="005954"/>
                </a:solidFill>
              </a:rPr>
              <a:t>$ 1,000</a:t>
            </a:r>
            <a:endParaRPr lang="en-CA" dirty="0">
              <a:solidFill>
                <a:srgbClr val="005954"/>
              </a:solidFill>
            </a:endParaRPr>
          </a:p>
        </p:txBody>
      </p:sp>
      <p:sp>
        <p:nvSpPr>
          <p:cNvPr id="13" name="TextBox 12">
            <a:extLst>
              <a:ext uri="{FF2B5EF4-FFF2-40B4-BE49-F238E27FC236}">
                <a16:creationId xmlns:a16="http://schemas.microsoft.com/office/drawing/2014/main" id="{A03EE876-B145-4486-9FC0-A822181136A4}"/>
              </a:ext>
            </a:extLst>
          </p:cNvPr>
          <p:cNvSpPr txBox="1"/>
          <p:nvPr/>
        </p:nvSpPr>
        <p:spPr>
          <a:xfrm>
            <a:off x="3275856" y="2921720"/>
            <a:ext cx="1728192" cy="461665"/>
          </a:xfrm>
          <a:prstGeom prst="rect">
            <a:avLst/>
          </a:prstGeom>
          <a:noFill/>
        </p:spPr>
        <p:txBody>
          <a:bodyPr wrap="square" rtlCol="0">
            <a:spAutoFit/>
          </a:bodyPr>
          <a:lstStyle/>
          <a:p>
            <a:r>
              <a:rPr lang="en-US" dirty="0">
                <a:solidFill>
                  <a:srgbClr val="005954"/>
                </a:solidFill>
              </a:rPr>
              <a:t>$ 35</a:t>
            </a:r>
            <a:endParaRPr lang="en-CA" dirty="0">
              <a:solidFill>
                <a:srgbClr val="005954"/>
              </a:solidFill>
            </a:endParaRPr>
          </a:p>
        </p:txBody>
      </p:sp>
      <p:sp>
        <p:nvSpPr>
          <p:cNvPr id="14" name="TextBox 13">
            <a:extLst>
              <a:ext uri="{FF2B5EF4-FFF2-40B4-BE49-F238E27FC236}">
                <a16:creationId xmlns:a16="http://schemas.microsoft.com/office/drawing/2014/main" id="{5E602161-0E56-4C6E-AF64-71B204A37025}"/>
              </a:ext>
            </a:extLst>
          </p:cNvPr>
          <p:cNvSpPr txBox="1"/>
          <p:nvPr/>
        </p:nvSpPr>
        <p:spPr>
          <a:xfrm>
            <a:off x="5220072" y="2921720"/>
            <a:ext cx="1728192" cy="461665"/>
          </a:xfrm>
          <a:prstGeom prst="rect">
            <a:avLst/>
          </a:prstGeom>
          <a:noFill/>
        </p:spPr>
        <p:txBody>
          <a:bodyPr wrap="square" rtlCol="0">
            <a:spAutoFit/>
          </a:bodyPr>
          <a:lstStyle/>
          <a:p>
            <a:r>
              <a:rPr lang="en-US" dirty="0">
                <a:solidFill>
                  <a:srgbClr val="005954"/>
                </a:solidFill>
              </a:rPr>
              <a:t>$ 25</a:t>
            </a:r>
            <a:endParaRPr lang="en-CA" dirty="0">
              <a:solidFill>
                <a:srgbClr val="005954"/>
              </a:solidFill>
            </a:endParaRPr>
          </a:p>
        </p:txBody>
      </p:sp>
      <p:sp>
        <p:nvSpPr>
          <p:cNvPr id="15" name="TextBox 14">
            <a:extLst>
              <a:ext uri="{FF2B5EF4-FFF2-40B4-BE49-F238E27FC236}">
                <a16:creationId xmlns:a16="http://schemas.microsoft.com/office/drawing/2014/main" id="{90DE08F5-2C3C-4D71-8AB2-3F20D5BAE86E}"/>
              </a:ext>
            </a:extLst>
          </p:cNvPr>
          <p:cNvSpPr txBox="1"/>
          <p:nvPr/>
        </p:nvSpPr>
        <p:spPr>
          <a:xfrm>
            <a:off x="3275856" y="3501008"/>
            <a:ext cx="1728192" cy="461665"/>
          </a:xfrm>
          <a:prstGeom prst="rect">
            <a:avLst/>
          </a:prstGeom>
          <a:noFill/>
        </p:spPr>
        <p:txBody>
          <a:bodyPr wrap="square" rtlCol="0">
            <a:spAutoFit/>
          </a:bodyPr>
          <a:lstStyle/>
          <a:p>
            <a:r>
              <a:rPr lang="en-US" dirty="0">
                <a:solidFill>
                  <a:srgbClr val="005954"/>
                </a:solidFill>
              </a:rPr>
              <a:t>$ 50</a:t>
            </a:r>
            <a:endParaRPr lang="en-CA" dirty="0">
              <a:solidFill>
                <a:srgbClr val="005954"/>
              </a:solidFill>
            </a:endParaRPr>
          </a:p>
        </p:txBody>
      </p:sp>
      <p:sp>
        <p:nvSpPr>
          <p:cNvPr id="16" name="TextBox 15">
            <a:extLst>
              <a:ext uri="{FF2B5EF4-FFF2-40B4-BE49-F238E27FC236}">
                <a16:creationId xmlns:a16="http://schemas.microsoft.com/office/drawing/2014/main" id="{1C3A5322-76EF-40E8-99F5-A09C18B5B5EB}"/>
              </a:ext>
            </a:extLst>
          </p:cNvPr>
          <p:cNvSpPr txBox="1"/>
          <p:nvPr/>
        </p:nvSpPr>
        <p:spPr>
          <a:xfrm>
            <a:off x="5208849" y="3501008"/>
            <a:ext cx="1728192" cy="461665"/>
          </a:xfrm>
          <a:prstGeom prst="rect">
            <a:avLst/>
          </a:prstGeom>
          <a:noFill/>
        </p:spPr>
        <p:txBody>
          <a:bodyPr wrap="square" rtlCol="0">
            <a:spAutoFit/>
          </a:bodyPr>
          <a:lstStyle/>
          <a:p>
            <a:r>
              <a:rPr lang="en-US" dirty="0">
                <a:solidFill>
                  <a:srgbClr val="005954"/>
                </a:solidFill>
              </a:rPr>
              <a:t>$ 55</a:t>
            </a:r>
            <a:endParaRPr lang="en-CA" dirty="0">
              <a:solidFill>
                <a:srgbClr val="005954"/>
              </a:solidFill>
            </a:endParaRPr>
          </a:p>
        </p:txBody>
      </p:sp>
      <p:sp>
        <p:nvSpPr>
          <p:cNvPr id="17" name="TextBox 16">
            <a:extLst>
              <a:ext uri="{FF2B5EF4-FFF2-40B4-BE49-F238E27FC236}">
                <a16:creationId xmlns:a16="http://schemas.microsoft.com/office/drawing/2014/main" id="{6004F5BA-B6F4-4187-B7BC-93E46114A22D}"/>
              </a:ext>
            </a:extLst>
          </p:cNvPr>
          <p:cNvSpPr txBox="1"/>
          <p:nvPr/>
        </p:nvSpPr>
        <p:spPr>
          <a:xfrm>
            <a:off x="6847986" y="2289710"/>
            <a:ext cx="1728192" cy="584775"/>
          </a:xfrm>
          <a:prstGeom prst="rect">
            <a:avLst/>
          </a:prstGeom>
          <a:noFill/>
        </p:spPr>
        <p:txBody>
          <a:bodyPr wrap="square" rtlCol="0">
            <a:spAutoFit/>
          </a:bodyPr>
          <a:lstStyle/>
          <a:p>
            <a:r>
              <a:rPr lang="en-US" sz="1600" dirty="0"/>
              <a:t>1,000 </a:t>
            </a:r>
            <a:r>
              <a:rPr lang="en-US" altLang="en-US" sz="1600" dirty="0"/>
              <a:t>− 1,000</a:t>
            </a:r>
          </a:p>
          <a:p>
            <a:r>
              <a:rPr lang="en-US" sz="1600" b="1" dirty="0">
                <a:solidFill>
                  <a:srgbClr val="005954"/>
                </a:solidFill>
              </a:rPr>
              <a:t>= $0</a:t>
            </a:r>
            <a:r>
              <a:rPr lang="en-US" sz="1600" dirty="0">
                <a:solidFill>
                  <a:srgbClr val="005954"/>
                </a:solidFill>
              </a:rPr>
              <a:t> </a:t>
            </a:r>
            <a:endParaRPr lang="en-CA" sz="1600" dirty="0">
              <a:solidFill>
                <a:srgbClr val="005954"/>
              </a:solidFill>
            </a:endParaRPr>
          </a:p>
        </p:txBody>
      </p:sp>
      <p:sp>
        <p:nvSpPr>
          <p:cNvPr id="18" name="TextBox 17">
            <a:extLst>
              <a:ext uri="{FF2B5EF4-FFF2-40B4-BE49-F238E27FC236}">
                <a16:creationId xmlns:a16="http://schemas.microsoft.com/office/drawing/2014/main" id="{63E75D04-2695-4EB4-AEAA-2BE66F41EA9A}"/>
              </a:ext>
            </a:extLst>
          </p:cNvPr>
          <p:cNvSpPr txBox="1"/>
          <p:nvPr/>
        </p:nvSpPr>
        <p:spPr>
          <a:xfrm>
            <a:off x="6805799" y="2865675"/>
            <a:ext cx="1728192" cy="584775"/>
          </a:xfrm>
          <a:prstGeom prst="rect">
            <a:avLst/>
          </a:prstGeom>
          <a:noFill/>
        </p:spPr>
        <p:txBody>
          <a:bodyPr wrap="square" rtlCol="0">
            <a:spAutoFit/>
          </a:bodyPr>
          <a:lstStyle/>
          <a:p>
            <a:r>
              <a:rPr lang="en-US" altLang="en-US" sz="1600" dirty="0"/>
              <a:t>35 − 25 </a:t>
            </a:r>
          </a:p>
          <a:p>
            <a:r>
              <a:rPr lang="en-US" sz="1600" b="1" dirty="0">
                <a:solidFill>
                  <a:srgbClr val="005954"/>
                </a:solidFill>
              </a:rPr>
              <a:t>= $10</a:t>
            </a:r>
            <a:r>
              <a:rPr lang="en-US" sz="1600" dirty="0">
                <a:solidFill>
                  <a:srgbClr val="005954"/>
                </a:solidFill>
              </a:rPr>
              <a:t> </a:t>
            </a:r>
            <a:endParaRPr lang="en-CA" sz="1600" dirty="0">
              <a:solidFill>
                <a:srgbClr val="005954"/>
              </a:solidFill>
            </a:endParaRPr>
          </a:p>
        </p:txBody>
      </p:sp>
      <p:sp>
        <p:nvSpPr>
          <p:cNvPr id="19" name="TextBox 18">
            <a:extLst>
              <a:ext uri="{FF2B5EF4-FFF2-40B4-BE49-F238E27FC236}">
                <a16:creationId xmlns:a16="http://schemas.microsoft.com/office/drawing/2014/main" id="{2EC537C0-6FA6-4AED-9173-9275704A6329}"/>
              </a:ext>
            </a:extLst>
          </p:cNvPr>
          <p:cNvSpPr txBox="1"/>
          <p:nvPr/>
        </p:nvSpPr>
        <p:spPr>
          <a:xfrm>
            <a:off x="6770838" y="3496857"/>
            <a:ext cx="1728192" cy="584775"/>
          </a:xfrm>
          <a:prstGeom prst="rect">
            <a:avLst/>
          </a:prstGeom>
          <a:noFill/>
        </p:spPr>
        <p:txBody>
          <a:bodyPr wrap="square" rtlCol="0">
            <a:spAutoFit/>
          </a:bodyPr>
          <a:lstStyle/>
          <a:p>
            <a:r>
              <a:rPr lang="en-US" altLang="en-US" sz="1600" dirty="0"/>
              <a:t>50 − 55 </a:t>
            </a:r>
          </a:p>
          <a:p>
            <a:r>
              <a:rPr lang="en-US" sz="1600" b="1" dirty="0">
                <a:solidFill>
                  <a:srgbClr val="FF0000"/>
                </a:solidFill>
              </a:rPr>
              <a:t>= </a:t>
            </a:r>
            <a:r>
              <a:rPr lang="en-US" altLang="en-US" sz="1600" b="1" dirty="0">
                <a:solidFill>
                  <a:srgbClr val="FF0000"/>
                </a:solidFill>
              </a:rPr>
              <a:t>− $5</a:t>
            </a:r>
            <a:r>
              <a:rPr lang="en-US" sz="1600" b="1" dirty="0">
                <a:solidFill>
                  <a:srgbClr val="FF0000"/>
                </a:solidFill>
              </a:rPr>
              <a:t> </a:t>
            </a:r>
            <a:endParaRPr lang="en-CA" sz="1600" b="1" dirty="0">
              <a:solidFill>
                <a:srgbClr val="FF0000"/>
              </a:solidFill>
            </a:endParaRPr>
          </a:p>
        </p:txBody>
      </p:sp>
      <p:sp>
        <p:nvSpPr>
          <p:cNvPr id="9" name="TextBox 8">
            <a:extLst>
              <a:ext uri="{FF2B5EF4-FFF2-40B4-BE49-F238E27FC236}">
                <a16:creationId xmlns:a16="http://schemas.microsoft.com/office/drawing/2014/main" id="{B8090330-8441-4E0A-95C4-5AD8AAD5CE52}"/>
              </a:ext>
            </a:extLst>
          </p:cNvPr>
          <p:cNvSpPr txBox="1"/>
          <p:nvPr/>
        </p:nvSpPr>
        <p:spPr>
          <a:xfrm>
            <a:off x="611560" y="4437112"/>
            <a:ext cx="7964618" cy="1477328"/>
          </a:xfrm>
          <a:prstGeom prst="rect">
            <a:avLst/>
          </a:prstGeom>
          <a:noFill/>
        </p:spPr>
        <p:txBody>
          <a:bodyPr wrap="square" rtlCol="0">
            <a:spAutoFit/>
          </a:bodyPr>
          <a:lstStyle/>
          <a:p>
            <a:pPr>
              <a:lnSpc>
                <a:spcPts val="2160"/>
              </a:lnSpc>
            </a:pPr>
            <a:r>
              <a:rPr lang="en-US" sz="1800" dirty="0"/>
              <a:t>If you spent the budgeted amount, the difference is zero.</a:t>
            </a:r>
          </a:p>
          <a:p>
            <a:pPr>
              <a:lnSpc>
                <a:spcPts val="2160"/>
              </a:lnSpc>
            </a:pPr>
            <a:r>
              <a:rPr lang="en-US" sz="1800" dirty="0"/>
              <a:t>If you underspend, the difference is a positive number. </a:t>
            </a:r>
          </a:p>
          <a:p>
            <a:pPr>
              <a:lnSpc>
                <a:spcPts val="2160"/>
              </a:lnSpc>
            </a:pPr>
            <a:r>
              <a:rPr lang="en-US" sz="1800" dirty="0"/>
              <a:t>If you overspend, the difference is a negative number.</a:t>
            </a:r>
          </a:p>
          <a:p>
            <a:pPr>
              <a:lnSpc>
                <a:spcPts val="2160"/>
              </a:lnSpc>
            </a:pPr>
            <a:endParaRPr lang="en-US" sz="1800" dirty="0"/>
          </a:p>
          <a:p>
            <a:pPr>
              <a:lnSpc>
                <a:spcPts val="2160"/>
              </a:lnSpc>
            </a:pPr>
            <a:r>
              <a:rPr lang="en-US" sz="1800" b="1" dirty="0"/>
              <a:t>Calculate the difference.</a:t>
            </a:r>
            <a:endParaRPr lang="en-CA" sz="1800" b="1" dirty="0"/>
          </a:p>
        </p:txBody>
      </p:sp>
    </p:spTree>
    <p:extLst>
      <p:ext uri="{BB962C8B-B14F-4D97-AF65-F5344CB8AC3E}">
        <p14:creationId xmlns:p14="http://schemas.microsoft.com/office/powerpoint/2010/main" val="119892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left)">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left)">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3" grpId="0"/>
      <p:bldP spid="14" grpId="0"/>
      <p:bldP spid="15" grpId="0"/>
      <p:bldP spid="16" grpId="0"/>
      <p:bldP spid="17" grpId="0"/>
      <p:bldP spid="18" grpId="0"/>
      <p:bldP spid="19"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en-US" altLang="en-US">
                <a:solidFill>
                  <a:srgbClr val="005954"/>
                </a:solidFill>
                <a:latin typeface="Open Sans"/>
                <a:ea typeface="MS PGothic"/>
              </a:rPr>
              <a:t>A Special Note For Teachers</a:t>
            </a:r>
            <a:endParaRPr lang="en-US" altLang="en-US" dirty="0">
              <a:solidFill>
                <a:srgbClr val="005954"/>
              </a:solidFill>
              <a:latin typeface="Open Sans" panose="020B0606030504020204" pitchFamily="34" charset="0"/>
            </a:endParaRP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eaLnBrk="1" hangingPunct="1"/>
            <a:endParaRPr lang="en-US" altLang="en-US" dirty="0"/>
          </a:p>
          <a:p>
            <a:pPr eaLnBrk="1" hangingPunct="1"/>
            <a:endParaRPr lang="en-US" altLang="en-US"/>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pic>
        <p:nvPicPr>
          <p:cNvPr id="3" name="Picture 2">
            <a:extLst>
              <a:ext uri="{FF2B5EF4-FFF2-40B4-BE49-F238E27FC236}">
                <a16:creationId xmlns:a16="http://schemas.microsoft.com/office/drawing/2014/main" id="{0AA7A99F-5A5E-4725-93BE-836BF9A3B204}"/>
              </a:ext>
            </a:extLst>
          </p:cNvPr>
          <p:cNvPicPr>
            <a:picLocks noChangeAspect="1"/>
          </p:cNvPicPr>
          <p:nvPr/>
        </p:nvPicPr>
        <p:blipFill rotWithShape="1">
          <a:blip r:embed="rId2"/>
          <a:srcRect l="1455" r="1182"/>
          <a:stretch/>
        </p:blipFill>
        <p:spPr>
          <a:xfrm>
            <a:off x="1805040" y="1268412"/>
            <a:ext cx="5533920" cy="469140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5B7738B-1E10-45ED-9E71-771C4DCB2B77}"/>
              </a:ext>
            </a:extLst>
          </p:cNvPr>
          <p:cNvPicPr>
            <a:picLocks noChangeAspect="1"/>
          </p:cNvPicPr>
          <p:nvPr/>
        </p:nvPicPr>
        <p:blipFill>
          <a:blip r:embed="rId3"/>
          <a:stretch>
            <a:fillRect/>
          </a:stretch>
        </p:blipFill>
        <p:spPr>
          <a:xfrm>
            <a:off x="2194462" y="3836068"/>
            <a:ext cx="3457080" cy="1728540"/>
          </a:xfrm>
          <a:prstGeom prst="rect">
            <a:avLst/>
          </a:prstGeom>
        </p:spPr>
      </p:pic>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en-US" altLang="en-US">
                <a:solidFill>
                  <a:srgbClr val="005954"/>
                </a:solidFill>
                <a:latin typeface="Open Sans" panose="020B0606030504020204" pitchFamily="34" charset="0"/>
              </a:rPr>
              <a:t>Monthly Summary: Year 1 Jan</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buNone/>
            </a:pPr>
            <a:r>
              <a:rPr lang="en-US" altLang="en-US"/>
              <a:t>Did you spend within your income this month? </a:t>
            </a:r>
          </a:p>
          <a:p>
            <a:pPr marL="0" indent="0" eaLnBrk="1" hangingPunct="1">
              <a:buNone/>
            </a:pPr>
            <a:endParaRPr lang="en-US" altLang="en-US"/>
          </a:p>
          <a:p>
            <a:pPr marL="0" indent="0" eaLnBrk="1" hangingPunct="1">
              <a:buNone/>
            </a:pPr>
            <a:endParaRPr lang="en-US" altLang="en-US"/>
          </a:p>
          <a:p>
            <a:pPr marL="0" indent="0" eaLnBrk="1" hangingPunct="1">
              <a:buNone/>
            </a:pPr>
            <a:endParaRPr lang="en-US" altLang="en-US"/>
          </a:p>
          <a:p>
            <a:pPr marL="0" indent="0" eaLnBrk="1" hangingPunct="1">
              <a:buNone/>
            </a:pPr>
            <a:endParaRPr lang="en-US" altLang="en-US"/>
          </a:p>
          <a:p>
            <a:pPr marL="0" indent="0" eaLnBrk="1" hangingPunct="1">
              <a:buNone/>
            </a:pPr>
            <a:r>
              <a:rPr lang="en-US" altLang="en-US"/>
              <a:t>Input your monthly difference into the 2-year financial plan, </a:t>
            </a:r>
          </a:p>
          <a:p>
            <a:pPr marL="0" indent="0" eaLnBrk="1" hangingPunct="1">
              <a:buNone/>
            </a:pPr>
            <a:r>
              <a:rPr lang="en-US" altLang="en-US"/>
              <a:t>in Year 1 January.</a:t>
            </a:r>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pic>
        <p:nvPicPr>
          <p:cNvPr id="3" name="Picture 2">
            <a:extLst>
              <a:ext uri="{FF2B5EF4-FFF2-40B4-BE49-F238E27FC236}">
                <a16:creationId xmlns:a16="http://schemas.microsoft.com/office/drawing/2014/main" id="{067289EE-419B-4C55-A117-1E6E06ECDA43}"/>
              </a:ext>
            </a:extLst>
          </p:cNvPr>
          <p:cNvPicPr>
            <a:picLocks noChangeAspect="1"/>
          </p:cNvPicPr>
          <p:nvPr/>
        </p:nvPicPr>
        <p:blipFill>
          <a:blip r:embed="rId4"/>
          <a:stretch>
            <a:fillRect/>
          </a:stretch>
        </p:blipFill>
        <p:spPr>
          <a:xfrm>
            <a:off x="501849" y="1731818"/>
            <a:ext cx="7628277" cy="1152026"/>
          </a:xfrm>
          <a:prstGeom prst="rect">
            <a:avLst/>
          </a:prstGeom>
        </p:spPr>
      </p:pic>
      <p:sp>
        <p:nvSpPr>
          <p:cNvPr id="9" name="Rectangle 8">
            <a:extLst>
              <a:ext uri="{FF2B5EF4-FFF2-40B4-BE49-F238E27FC236}">
                <a16:creationId xmlns:a16="http://schemas.microsoft.com/office/drawing/2014/main" id="{3BE6C9FA-385B-456B-A946-BB9238B1A002}"/>
              </a:ext>
            </a:extLst>
          </p:cNvPr>
          <p:cNvSpPr/>
          <p:nvPr/>
        </p:nvSpPr>
        <p:spPr bwMode="auto">
          <a:xfrm>
            <a:off x="5868144" y="2464060"/>
            <a:ext cx="2261982" cy="419784"/>
          </a:xfrm>
          <a:prstGeom prst="rect">
            <a:avLst/>
          </a:prstGeom>
          <a:solidFill>
            <a:srgbClr val="3DC5C4">
              <a:alpha val="45882"/>
            </a:srgbClr>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0" name="Rectangle 9">
            <a:extLst>
              <a:ext uri="{FF2B5EF4-FFF2-40B4-BE49-F238E27FC236}">
                <a16:creationId xmlns:a16="http://schemas.microsoft.com/office/drawing/2014/main" id="{34D0EA6C-661C-47A4-B78B-2B1171E0C1E9}"/>
              </a:ext>
            </a:extLst>
          </p:cNvPr>
          <p:cNvSpPr/>
          <p:nvPr/>
        </p:nvSpPr>
        <p:spPr bwMode="auto">
          <a:xfrm>
            <a:off x="4067944" y="4533926"/>
            <a:ext cx="1583597" cy="1030682"/>
          </a:xfrm>
          <a:prstGeom prst="rect">
            <a:avLst/>
          </a:prstGeom>
          <a:solidFill>
            <a:srgbClr val="3DC5C4">
              <a:alpha val="45882"/>
            </a:srgbClr>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pic>
        <p:nvPicPr>
          <p:cNvPr id="11" name="Graphic 10" descr="Line arrow: Counter-clockwise curve with solid fill">
            <a:extLst>
              <a:ext uri="{FF2B5EF4-FFF2-40B4-BE49-F238E27FC236}">
                <a16:creationId xmlns:a16="http://schemas.microsoft.com/office/drawing/2014/main" id="{A647E06B-C5D6-47CC-BB74-A05D59650F7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1897256" flipH="1">
            <a:off x="6081760" y="2987305"/>
            <a:ext cx="1622724" cy="1622724"/>
          </a:xfrm>
          <a:prstGeom prst="rect">
            <a:avLst/>
          </a:prstGeom>
        </p:spPr>
      </p:pic>
    </p:spTree>
    <p:extLst>
      <p:ext uri="{BB962C8B-B14F-4D97-AF65-F5344CB8AC3E}">
        <p14:creationId xmlns:p14="http://schemas.microsoft.com/office/powerpoint/2010/main" val="1407408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5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75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A8EA4AA-7A81-4779-9F36-6E622153DA99}"/>
              </a:ext>
            </a:extLst>
          </p:cNvPr>
          <p:cNvPicPr>
            <a:picLocks noChangeAspect="1"/>
          </p:cNvPicPr>
          <p:nvPr/>
        </p:nvPicPr>
        <p:blipFill rotWithShape="1">
          <a:blip r:embed="rId2"/>
          <a:srcRect t="2846" r="-176" b="3881"/>
          <a:stretch/>
        </p:blipFill>
        <p:spPr>
          <a:xfrm>
            <a:off x="4572000" y="2959950"/>
            <a:ext cx="1656184" cy="476824"/>
          </a:xfrm>
          <a:prstGeom prst="rect">
            <a:avLst/>
          </a:prstGeom>
        </p:spPr>
      </p:pic>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en-US" altLang="en-US" dirty="0">
                <a:solidFill>
                  <a:srgbClr val="005954"/>
                </a:solidFill>
                <a:latin typeface="Open Sans" panose="020B0606030504020204" pitchFamily="34" charset="0"/>
              </a:rPr>
              <a:t>Savings</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lnSpc>
                <a:spcPts val="2160"/>
              </a:lnSpc>
              <a:buNone/>
            </a:pPr>
            <a:r>
              <a:rPr lang="en-US" altLang="en-US" dirty="0"/>
              <a:t>Input your </a:t>
            </a:r>
            <a:r>
              <a:rPr lang="en-US" altLang="en-US" b="1" dirty="0"/>
              <a:t>actual savings </a:t>
            </a:r>
            <a:r>
              <a:rPr lang="en-US" altLang="en-US" dirty="0"/>
              <a:t>amount (not budgeted) in your financial plan.</a:t>
            </a:r>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pic>
        <p:nvPicPr>
          <p:cNvPr id="4" name="Picture 3">
            <a:extLst>
              <a:ext uri="{FF2B5EF4-FFF2-40B4-BE49-F238E27FC236}">
                <a16:creationId xmlns:a16="http://schemas.microsoft.com/office/drawing/2014/main" id="{FF5C413E-F4BB-46EF-A9B9-30FAC6C1946B}"/>
              </a:ext>
            </a:extLst>
          </p:cNvPr>
          <p:cNvPicPr>
            <a:picLocks noChangeAspect="1"/>
          </p:cNvPicPr>
          <p:nvPr/>
        </p:nvPicPr>
        <p:blipFill>
          <a:blip r:embed="rId3"/>
          <a:stretch>
            <a:fillRect/>
          </a:stretch>
        </p:blipFill>
        <p:spPr>
          <a:xfrm>
            <a:off x="4585245" y="2658067"/>
            <a:ext cx="1065470" cy="301883"/>
          </a:xfrm>
          <a:prstGeom prst="rect">
            <a:avLst/>
          </a:prstGeom>
        </p:spPr>
      </p:pic>
      <p:pic>
        <p:nvPicPr>
          <p:cNvPr id="5" name="Picture 4">
            <a:extLst>
              <a:ext uri="{FF2B5EF4-FFF2-40B4-BE49-F238E27FC236}">
                <a16:creationId xmlns:a16="http://schemas.microsoft.com/office/drawing/2014/main" id="{DAA79577-4879-4F1D-85FF-3D1ACB57FF35}"/>
              </a:ext>
            </a:extLst>
          </p:cNvPr>
          <p:cNvPicPr>
            <a:picLocks noChangeAspect="1"/>
          </p:cNvPicPr>
          <p:nvPr/>
        </p:nvPicPr>
        <p:blipFill>
          <a:blip r:embed="rId4"/>
          <a:stretch>
            <a:fillRect/>
          </a:stretch>
        </p:blipFill>
        <p:spPr>
          <a:xfrm>
            <a:off x="2549655" y="3417253"/>
            <a:ext cx="3672408" cy="1140943"/>
          </a:xfrm>
          <a:prstGeom prst="rect">
            <a:avLst/>
          </a:prstGeom>
        </p:spPr>
      </p:pic>
    </p:spTree>
    <p:extLst>
      <p:ext uri="{BB962C8B-B14F-4D97-AF65-F5344CB8AC3E}">
        <p14:creationId xmlns:p14="http://schemas.microsoft.com/office/powerpoint/2010/main" val="34877911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en-US" altLang="en-US" sz="3600" dirty="0">
                <a:solidFill>
                  <a:srgbClr val="005954"/>
                </a:solidFill>
                <a:latin typeface="Open Sans" panose="020B0606030504020204" pitchFamily="34" charset="0"/>
              </a:rPr>
              <a:t>Monthly Summary: Year 1 Feb-Mar</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lnSpc>
                <a:spcPts val="2160"/>
              </a:lnSpc>
              <a:buNone/>
            </a:pPr>
            <a:r>
              <a:rPr lang="en-US" altLang="en-US" dirty="0"/>
              <a:t>Your avatar maintains the same level of income and expenses for the months of February and March in Year 1. Therefore, the monthly difference and saving will remain the same as January.</a:t>
            </a:r>
          </a:p>
          <a:p>
            <a:pPr marL="0" indent="0" eaLnBrk="1" hangingPunct="1">
              <a:lnSpc>
                <a:spcPts val="2160"/>
              </a:lnSpc>
              <a:buNone/>
            </a:pPr>
            <a:endParaRPr lang="en-US" altLang="en-US" dirty="0"/>
          </a:p>
          <a:p>
            <a:pPr marL="0" indent="0" eaLnBrk="1" hangingPunct="1">
              <a:lnSpc>
                <a:spcPts val="2160"/>
              </a:lnSpc>
              <a:buNone/>
            </a:pPr>
            <a:r>
              <a:rPr lang="en-US" altLang="en-US" dirty="0"/>
              <a:t>Input the monthly difference and </a:t>
            </a:r>
            <a:r>
              <a:rPr lang="en-US" altLang="en-US" b="1" dirty="0"/>
              <a:t>actual </a:t>
            </a:r>
            <a:r>
              <a:rPr lang="en-US" altLang="en-US" dirty="0"/>
              <a:t>saving in your 2-year financial plan. </a:t>
            </a:r>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pic>
        <p:nvPicPr>
          <p:cNvPr id="7" name="Picture 6">
            <a:extLst>
              <a:ext uri="{FF2B5EF4-FFF2-40B4-BE49-F238E27FC236}">
                <a16:creationId xmlns:a16="http://schemas.microsoft.com/office/drawing/2014/main" id="{132DD27E-0E87-4A37-B2B3-A566052F22CA}"/>
              </a:ext>
            </a:extLst>
          </p:cNvPr>
          <p:cNvPicPr>
            <a:picLocks noChangeAspect="1"/>
          </p:cNvPicPr>
          <p:nvPr/>
        </p:nvPicPr>
        <p:blipFill>
          <a:blip r:embed="rId2"/>
          <a:stretch>
            <a:fillRect/>
          </a:stretch>
        </p:blipFill>
        <p:spPr>
          <a:xfrm>
            <a:off x="1690285" y="3284984"/>
            <a:ext cx="5763429" cy="2524477"/>
          </a:xfrm>
          <a:prstGeom prst="rect">
            <a:avLst/>
          </a:prstGeom>
        </p:spPr>
      </p:pic>
    </p:spTree>
    <p:extLst>
      <p:ext uri="{BB962C8B-B14F-4D97-AF65-F5344CB8AC3E}">
        <p14:creationId xmlns:p14="http://schemas.microsoft.com/office/powerpoint/2010/main" val="35982097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3CDCA8F-94C5-40FB-97ED-C1ADAD75501C}"/>
              </a:ext>
            </a:extLst>
          </p:cNvPr>
          <p:cNvPicPr>
            <a:picLocks noChangeAspect="1"/>
          </p:cNvPicPr>
          <p:nvPr/>
        </p:nvPicPr>
        <p:blipFill>
          <a:blip r:embed="rId2"/>
          <a:stretch>
            <a:fillRect/>
          </a:stretch>
        </p:blipFill>
        <p:spPr>
          <a:xfrm>
            <a:off x="2483768" y="1898103"/>
            <a:ext cx="4582728" cy="3061794"/>
          </a:xfrm>
          <a:prstGeom prst="rect">
            <a:avLst/>
          </a:prstGeom>
        </p:spPr>
      </p:pic>
      <p:pic>
        <p:nvPicPr>
          <p:cNvPr id="3" name="Picture 2">
            <a:extLst>
              <a:ext uri="{FF2B5EF4-FFF2-40B4-BE49-F238E27FC236}">
                <a16:creationId xmlns:a16="http://schemas.microsoft.com/office/drawing/2014/main" id="{327BC579-0DDC-4AD2-B75A-DC85A614E8D6}"/>
              </a:ext>
            </a:extLst>
          </p:cNvPr>
          <p:cNvPicPr>
            <a:picLocks noChangeAspect="1"/>
          </p:cNvPicPr>
          <p:nvPr/>
        </p:nvPicPr>
        <p:blipFill>
          <a:blip r:embed="rId3"/>
          <a:stretch>
            <a:fillRect/>
          </a:stretch>
        </p:blipFill>
        <p:spPr>
          <a:xfrm>
            <a:off x="492035" y="3140968"/>
            <a:ext cx="1921938" cy="2927682"/>
          </a:xfrm>
          <a:prstGeom prst="rect">
            <a:avLst/>
          </a:prstGeom>
        </p:spPr>
      </p:pic>
    </p:spTree>
    <p:extLst>
      <p:ext uri="{BB962C8B-B14F-4D97-AF65-F5344CB8AC3E}">
        <p14:creationId xmlns:p14="http://schemas.microsoft.com/office/powerpoint/2010/main" val="3399884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en-US" altLang="en-US" dirty="0">
                <a:solidFill>
                  <a:srgbClr val="005954"/>
                </a:solidFill>
                <a:latin typeface="Open Sans" panose="020B0606030504020204" pitchFamily="34" charset="0"/>
              </a:rPr>
              <a:t>Scenario 1</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lnSpc>
                <a:spcPts val="2160"/>
              </a:lnSpc>
              <a:buNone/>
            </a:pPr>
            <a:r>
              <a:rPr lang="en-US" altLang="en-US" dirty="0"/>
              <a:t>Starting in May, your avatar has a new extracurricular activity after-school, so they have to work less hours. Their income decreases, and they earn $1,640 every month. They continue doing chores and earns $40 a month. </a:t>
            </a:r>
          </a:p>
          <a:p>
            <a:pPr marL="0" indent="0" eaLnBrk="1" hangingPunct="1">
              <a:lnSpc>
                <a:spcPts val="2160"/>
              </a:lnSpc>
              <a:buNone/>
            </a:pPr>
            <a:r>
              <a:rPr lang="en-US" altLang="en-US" b="1" dirty="0"/>
              <a:t>According to the new level of income, create a new monthly budget. </a:t>
            </a:r>
          </a:p>
          <a:p>
            <a:pPr marL="0" indent="0" eaLnBrk="1" hangingPunct="1">
              <a:lnSpc>
                <a:spcPts val="2160"/>
              </a:lnSpc>
              <a:buNone/>
            </a:pPr>
            <a:r>
              <a:rPr lang="en-US" altLang="en-US" dirty="0"/>
              <a:t>Below are some budgeted expenses:</a:t>
            </a:r>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graphicFrame>
        <p:nvGraphicFramePr>
          <p:cNvPr id="2" name="Table 1">
            <a:extLst>
              <a:ext uri="{FF2B5EF4-FFF2-40B4-BE49-F238E27FC236}">
                <a16:creationId xmlns:a16="http://schemas.microsoft.com/office/drawing/2014/main" id="{AFE1FD8E-31BF-4817-B1DD-2A362203A0AF}"/>
              </a:ext>
            </a:extLst>
          </p:cNvPr>
          <p:cNvGraphicFramePr>
            <a:graphicFrameLocks noGrp="1"/>
          </p:cNvGraphicFramePr>
          <p:nvPr>
            <p:extLst>
              <p:ext uri="{D42A27DB-BD31-4B8C-83A1-F6EECF244321}">
                <p14:modId xmlns:p14="http://schemas.microsoft.com/office/powerpoint/2010/main" val="3564409942"/>
              </p:ext>
            </p:extLst>
          </p:nvPr>
        </p:nvGraphicFramePr>
        <p:xfrm>
          <a:off x="2159731" y="3364548"/>
          <a:ext cx="4824537" cy="2225040"/>
        </p:xfrm>
        <a:graphic>
          <a:graphicData uri="http://schemas.openxmlformats.org/drawingml/2006/table">
            <a:tbl>
              <a:tblPr firstRow="1" bandRow="1">
                <a:tableStyleId>{5C22544A-7EE6-4342-B048-85BDC9FD1C3A}</a:tableStyleId>
              </a:tblPr>
              <a:tblGrid>
                <a:gridCol w="2713802">
                  <a:extLst>
                    <a:ext uri="{9D8B030D-6E8A-4147-A177-3AD203B41FA5}">
                      <a16:colId xmlns:a16="http://schemas.microsoft.com/office/drawing/2014/main" val="3071653349"/>
                    </a:ext>
                  </a:extLst>
                </a:gridCol>
                <a:gridCol w="2110735">
                  <a:extLst>
                    <a:ext uri="{9D8B030D-6E8A-4147-A177-3AD203B41FA5}">
                      <a16:colId xmlns:a16="http://schemas.microsoft.com/office/drawing/2014/main" val="2722807159"/>
                    </a:ext>
                  </a:extLst>
                </a:gridCol>
              </a:tblGrid>
              <a:tr h="370840">
                <a:tc>
                  <a:txBody>
                    <a:bodyPr/>
                    <a:lstStyle/>
                    <a:p>
                      <a:pPr algn="ctr"/>
                      <a:r>
                        <a:rPr lang="en-US" i="0" dirty="0">
                          <a:solidFill>
                            <a:schemeClr val="tx1"/>
                          </a:solidFill>
                        </a:rPr>
                        <a:t>Expenses</a:t>
                      </a:r>
                      <a:endParaRPr lang="en-CA" i="0" dirty="0">
                        <a:solidFill>
                          <a:schemeClr val="tx1"/>
                        </a:solidFill>
                      </a:endParaRPr>
                    </a:p>
                  </a:txBody>
                  <a:tcPr/>
                </a:tc>
                <a:tc>
                  <a:txBody>
                    <a:bodyPr/>
                    <a:lstStyle/>
                    <a:p>
                      <a:pPr algn="ctr"/>
                      <a:r>
                        <a:rPr lang="en-US" i="0" dirty="0">
                          <a:solidFill>
                            <a:schemeClr val="tx1"/>
                          </a:solidFill>
                        </a:rPr>
                        <a:t>Budget</a:t>
                      </a:r>
                      <a:endParaRPr lang="en-CA" i="0" dirty="0">
                        <a:solidFill>
                          <a:schemeClr val="tx1"/>
                        </a:solidFill>
                      </a:endParaRPr>
                    </a:p>
                  </a:txBody>
                  <a:tcPr/>
                </a:tc>
                <a:extLst>
                  <a:ext uri="{0D108BD9-81ED-4DB2-BD59-A6C34878D82A}">
                    <a16:rowId xmlns:a16="http://schemas.microsoft.com/office/drawing/2014/main" val="2780821662"/>
                  </a:ext>
                </a:extLst>
              </a:tr>
              <a:tr h="370840">
                <a:tc>
                  <a:txBody>
                    <a:bodyPr/>
                    <a:lstStyle/>
                    <a:p>
                      <a:r>
                        <a:rPr lang="en-US" dirty="0"/>
                        <a:t>Rent</a:t>
                      </a:r>
                      <a:endParaRPr lang="en-CA" dirty="0"/>
                    </a:p>
                  </a:txBody>
                  <a:tcPr/>
                </a:tc>
                <a:tc>
                  <a:txBody>
                    <a:bodyPr/>
                    <a:lstStyle/>
                    <a:p>
                      <a:pPr algn="ctr"/>
                      <a:r>
                        <a:rPr lang="en-US" dirty="0"/>
                        <a:t>$ 700</a:t>
                      </a:r>
                      <a:endParaRPr lang="en-CA" dirty="0"/>
                    </a:p>
                  </a:txBody>
                  <a:tcPr/>
                </a:tc>
                <a:extLst>
                  <a:ext uri="{0D108BD9-81ED-4DB2-BD59-A6C34878D82A}">
                    <a16:rowId xmlns:a16="http://schemas.microsoft.com/office/drawing/2014/main" val="712995619"/>
                  </a:ext>
                </a:extLst>
              </a:tr>
              <a:tr h="370840">
                <a:tc>
                  <a:txBody>
                    <a:bodyPr/>
                    <a:lstStyle/>
                    <a:p>
                      <a:r>
                        <a:rPr lang="en-US" dirty="0"/>
                        <a:t>Utilities</a:t>
                      </a:r>
                      <a:endParaRPr lang="en-CA" dirty="0"/>
                    </a:p>
                  </a:txBody>
                  <a:tcPr/>
                </a:tc>
                <a:tc>
                  <a:txBody>
                    <a:bodyPr/>
                    <a:lstStyle/>
                    <a:p>
                      <a:pPr algn="ctr"/>
                      <a:r>
                        <a:rPr lang="en-US" dirty="0"/>
                        <a:t>$35</a:t>
                      </a:r>
                      <a:endParaRPr lang="en-CA" dirty="0"/>
                    </a:p>
                  </a:txBody>
                  <a:tcPr/>
                </a:tc>
                <a:extLst>
                  <a:ext uri="{0D108BD9-81ED-4DB2-BD59-A6C34878D82A}">
                    <a16:rowId xmlns:a16="http://schemas.microsoft.com/office/drawing/2014/main" val="3475239881"/>
                  </a:ext>
                </a:extLst>
              </a:tr>
              <a:tr h="370840">
                <a:tc>
                  <a:txBody>
                    <a:bodyPr/>
                    <a:lstStyle/>
                    <a:p>
                      <a:r>
                        <a:rPr lang="en-US" dirty="0"/>
                        <a:t>Transportation</a:t>
                      </a:r>
                      <a:endParaRPr lang="en-CA" dirty="0"/>
                    </a:p>
                  </a:txBody>
                  <a:tcPr/>
                </a:tc>
                <a:tc>
                  <a:txBody>
                    <a:bodyPr/>
                    <a:lstStyle/>
                    <a:p>
                      <a:pPr algn="ctr"/>
                      <a:r>
                        <a:rPr lang="en-US" dirty="0"/>
                        <a:t>$25</a:t>
                      </a:r>
                      <a:endParaRPr lang="en-CA" dirty="0"/>
                    </a:p>
                  </a:txBody>
                  <a:tcPr/>
                </a:tc>
                <a:extLst>
                  <a:ext uri="{0D108BD9-81ED-4DB2-BD59-A6C34878D82A}">
                    <a16:rowId xmlns:a16="http://schemas.microsoft.com/office/drawing/2014/main" val="879610765"/>
                  </a:ext>
                </a:extLst>
              </a:tr>
              <a:tr h="370840">
                <a:tc>
                  <a:txBody>
                    <a:bodyPr/>
                    <a:lstStyle/>
                    <a:p>
                      <a:r>
                        <a:rPr lang="en-US" dirty="0"/>
                        <a:t>Personal Items</a:t>
                      </a:r>
                      <a:endParaRPr lang="en-CA" dirty="0"/>
                    </a:p>
                  </a:txBody>
                  <a:tcPr/>
                </a:tc>
                <a:tc>
                  <a:txBody>
                    <a:bodyPr/>
                    <a:lstStyle/>
                    <a:p>
                      <a:pPr algn="ctr"/>
                      <a:r>
                        <a:rPr lang="en-US" dirty="0"/>
                        <a:t>$45</a:t>
                      </a:r>
                      <a:endParaRPr lang="en-CA" dirty="0"/>
                    </a:p>
                  </a:txBody>
                  <a:tcPr/>
                </a:tc>
                <a:extLst>
                  <a:ext uri="{0D108BD9-81ED-4DB2-BD59-A6C34878D82A}">
                    <a16:rowId xmlns:a16="http://schemas.microsoft.com/office/drawing/2014/main" val="913264069"/>
                  </a:ext>
                </a:extLst>
              </a:tr>
              <a:tr h="370840">
                <a:tc>
                  <a:txBody>
                    <a:bodyPr/>
                    <a:lstStyle/>
                    <a:p>
                      <a:r>
                        <a:rPr lang="en-US" dirty="0"/>
                        <a:t>Medical Expenses</a:t>
                      </a:r>
                      <a:endParaRPr lang="en-CA" dirty="0"/>
                    </a:p>
                  </a:txBody>
                  <a:tcPr/>
                </a:tc>
                <a:tc>
                  <a:txBody>
                    <a:bodyPr/>
                    <a:lstStyle/>
                    <a:p>
                      <a:pPr algn="ctr"/>
                      <a:r>
                        <a:rPr lang="en-US" dirty="0"/>
                        <a:t>$50</a:t>
                      </a:r>
                      <a:endParaRPr lang="en-CA" dirty="0"/>
                    </a:p>
                  </a:txBody>
                  <a:tcPr/>
                </a:tc>
                <a:extLst>
                  <a:ext uri="{0D108BD9-81ED-4DB2-BD59-A6C34878D82A}">
                    <a16:rowId xmlns:a16="http://schemas.microsoft.com/office/drawing/2014/main" val="1807098059"/>
                  </a:ext>
                </a:extLst>
              </a:tr>
            </a:tbl>
          </a:graphicData>
        </a:graphic>
      </p:graphicFrame>
      <p:sp>
        <p:nvSpPr>
          <p:cNvPr id="4" name="Cloud 3">
            <a:extLst>
              <a:ext uri="{FF2B5EF4-FFF2-40B4-BE49-F238E27FC236}">
                <a16:creationId xmlns:a16="http://schemas.microsoft.com/office/drawing/2014/main" id="{8EC4DE72-9AB9-4F40-A223-08200EEB9C1F}"/>
              </a:ext>
            </a:extLst>
          </p:cNvPr>
          <p:cNvSpPr/>
          <p:nvPr/>
        </p:nvSpPr>
        <p:spPr bwMode="auto">
          <a:xfrm>
            <a:off x="6746228" y="3789040"/>
            <a:ext cx="2160240" cy="1511614"/>
          </a:xfrm>
          <a:prstGeom prst="cloud">
            <a:avLst/>
          </a:prstGeom>
          <a:solidFill>
            <a:srgbClr val="EA7123"/>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pic>
        <p:nvPicPr>
          <p:cNvPr id="6" name="Graphic 5" descr="Line arrow: Counter-clockwise curve with solid fill">
            <a:extLst>
              <a:ext uri="{FF2B5EF4-FFF2-40B4-BE49-F238E27FC236}">
                <a16:creationId xmlns:a16="http://schemas.microsoft.com/office/drawing/2014/main" id="{8D7E0FD4-5373-4910-8702-57E60DA6D38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4268585" flipH="1">
            <a:off x="6241316" y="4309322"/>
            <a:ext cx="654718" cy="654718"/>
          </a:xfrm>
          <a:prstGeom prst="rect">
            <a:avLst/>
          </a:prstGeom>
        </p:spPr>
      </p:pic>
      <p:sp>
        <p:nvSpPr>
          <p:cNvPr id="3" name="TextBox 2">
            <a:extLst>
              <a:ext uri="{FF2B5EF4-FFF2-40B4-BE49-F238E27FC236}">
                <a16:creationId xmlns:a16="http://schemas.microsoft.com/office/drawing/2014/main" id="{C02533A5-EB66-48FA-99E5-3D37D514295F}"/>
              </a:ext>
            </a:extLst>
          </p:cNvPr>
          <p:cNvSpPr txBox="1"/>
          <p:nvPr/>
        </p:nvSpPr>
        <p:spPr>
          <a:xfrm>
            <a:off x="6998256" y="4037015"/>
            <a:ext cx="1908212" cy="1015663"/>
          </a:xfrm>
          <a:prstGeom prst="rect">
            <a:avLst/>
          </a:prstGeom>
          <a:noFill/>
        </p:spPr>
        <p:txBody>
          <a:bodyPr wrap="square" rtlCol="0">
            <a:spAutoFit/>
          </a:bodyPr>
          <a:lstStyle/>
          <a:p>
            <a:r>
              <a:rPr lang="en-US" sz="1200" dirty="0">
                <a:solidFill>
                  <a:schemeClr val="bg1"/>
                </a:solidFill>
              </a:rPr>
              <a:t>Your avatar estimates:</a:t>
            </a:r>
          </a:p>
          <a:p>
            <a:r>
              <a:rPr lang="en-US" sz="1200" dirty="0">
                <a:solidFill>
                  <a:schemeClr val="bg1"/>
                </a:solidFill>
              </a:rPr>
              <a:t>Possibly lower transportation cost because they are going to work less?</a:t>
            </a:r>
            <a:endParaRPr lang="en-CA" sz="1200" dirty="0">
              <a:solidFill>
                <a:schemeClr val="bg1"/>
              </a:solidFill>
            </a:endParaRPr>
          </a:p>
        </p:txBody>
      </p:sp>
    </p:spTree>
    <p:extLst>
      <p:ext uri="{BB962C8B-B14F-4D97-AF65-F5344CB8AC3E}">
        <p14:creationId xmlns:p14="http://schemas.microsoft.com/office/powerpoint/2010/main" val="38531271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en-US" altLang="en-US" dirty="0">
                <a:solidFill>
                  <a:srgbClr val="005954"/>
                </a:solidFill>
                <a:latin typeface="Open Sans" panose="020B0606030504020204" pitchFamily="34" charset="0"/>
              </a:rPr>
              <a:t>Flexible Expenses</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buNone/>
            </a:pPr>
            <a:endParaRPr lang="en-US" altLang="en-US" dirty="0"/>
          </a:p>
          <a:p>
            <a:pPr marL="0" indent="0" eaLnBrk="1" hangingPunct="1">
              <a:buNone/>
            </a:pPr>
            <a:endParaRPr lang="en-US" altLang="en-US" dirty="0"/>
          </a:p>
          <a:p>
            <a:pPr marL="0" indent="0" eaLnBrk="1" hangingPunct="1">
              <a:buNone/>
            </a:pPr>
            <a:endParaRPr lang="en-US" altLang="en-US" dirty="0"/>
          </a:p>
          <a:p>
            <a:pPr marL="0" indent="0" eaLnBrk="1" hangingPunct="1">
              <a:buNone/>
            </a:pPr>
            <a:endParaRPr lang="en-US" altLang="en-US" dirty="0"/>
          </a:p>
          <a:p>
            <a:pPr marL="0" indent="0" eaLnBrk="1" hangingPunct="1">
              <a:buNone/>
            </a:pPr>
            <a:endParaRPr lang="en-US" altLang="en-US" dirty="0"/>
          </a:p>
          <a:p>
            <a:pPr marL="0" indent="0" eaLnBrk="1" hangingPunct="1">
              <a:buNone/>
            </a:pPr>
            <a:endParaRPr lang="en-US" altLang="en-US" dirty="0"/>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sp>
        <p:nvSpPr>
          <p:cNvPr id="8" name="TextBox 7">
            <a:extLst>
              <a:ext uri="{FF2B5EF4-FFF2-40B4-BE49-F238E27FC236}">
                <a16:creationId xmlns:a16="http://schemas.microsoft.com/office/drawing/2014/main" id="{BB62A5E4-9DED-4616-B5D9-58C2F9CEDB72}"/>
              </a:ext>
            </a:extLst>
          </p:cNvPr>
          <p:cNvSpPr txBox="1"/>
          <p:nvPr/>
        </p:nvSpPr>
        <p:spPr>
          <a:xfrm>
            <a:off x="468312" y="1389892"/>
            <a:ext cx="7923211" cy="2862322"/>
          </a:xfrm>
          <a:prstGeom prst="rect">
            <a:avLst/>
          </a:prstGeom>
          <a:noFill/>
        </p:spPr>
        <p:txBody>
          <a:bodyPr wrap="square" rtlCol="0">
            <a:spAutoFit/>
          </a:bodyPr>
          <a:lstStyle/>
          <a:p>
            <a:pPr>
              <a:lnSpc>
                <a:spcPts val="2400"/>
              </a:lnSpc>
            </a:pPr>
            <a:r>
              <a:rPr lang="en-US" sz="1800" dirty="0"/>
              <a:t>Because of the new income, your avatar wants to adjust some of their flexible expenses. It is up to you whether you want to adjust those expenses. Your avatar also wants to shop around for a different internet plan and cell phone plan.</a:t>
            </a:r>
          </a:p>
          <a:p>
            <a:pPr>
              <a:lnSpc>
                <a:spcPts val="2400"/>
              </a:lnSpc>
            </a:pPr>
            <a:endParaRPr lang="en-US" sz="1800" dirty="0"/>
          </a:p>
          <a:p>
            <a:pPr>
              <a:lnSpc>
                <a:spcPts val="2400"/>
              </a:lnSpc>
            </a:pPr>
            <a:r>
              <a:rPr lang="en-US" sz="1800" b="1" dirty="0"/>
              <a:t>Rules:</a:t>
            </a:r>
          </a:p>
          <a:p>
            <a:pPr marL="285750" indent="-285750">
              <a:lnSpc>
                <a:spcPts val="2400"/>
              </a:lnSpc>
              <a:buFont typeface="Arial" panose="020B0604020202020204" pitchFamily="34" charset="0"/>
              <a:buChar char="•"/>
            </a:pPr>
            <a:r>
              <a:rPr lang="en-US" altLang="en-US" sz="1800" dirty="0"/>
              <a:t>You must choose one of the available options (expenses cannot be $0).</a:t>
            </a:r>
          </a:p>
          <a:p>
            <a:pPr marL="285750" indent="-285750">
              <a:lnSpc>
                <a:spcPts val="2400"/>
              </a:lnSpc>
              <a:buFont typeface="Arial" panose="020B0604020202020204" pitchFamily="34" charset="0"/>
              <a:buChar char="•"/>
            </a:pPr>
            <a:r>
              <a:rPr lang="en-US" sz="1800" dirty="0"/>
              <a:t>You cannot pick Option 3 for all flexible expenses.</a:t>
            </a:r>
          </a:p>
          <a:p>
            <a:endParaRPr lang="en-US" sz="2000" b="1" dirty="0">
              <a:solidFill>
                <a:srgbClr val="005954"/>
              </a:solidFill>
            </a:endParaRPr>
          </a:p>
        </p:txBody>
      </p:sp>
    </p:spTree>
    <p:extLst>
      <p:ext uri="{BB962C8B-B14F-4D97-AF65-F5344CB8AC3E}">
        <p14:creationId xmlns:p14="http://schemas.microsoft.com/office/powerpoint/2010/main" val="20117082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en-US" altLang="en-US" dirty="0">
                <a:solidFill>
                  <a:srgbClr val="005954"/>
                </a:solidFill>
                <a:latin typeface="Open Sans" panose="020B0606030504020204" pitchFamily="34" charset="0"/>
              </a:rPr>
              <a:t>Flexible Expenses</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buNone/>
            </a:pPr>
            <a:endParaRPr lang="en-US" altLang="en-US" dirty="0"/>
          </a:p>
          <a:p>
            <a:pPr marL="0" indent="0" eaLnBrk="1" hangingPunct="1">
              <a:buNone/>
            </a:pPr>
            <a:endParaRPr lang="en-US" altLang="en-US" dirty="0"/>
          </a:p>
          <a:p>
            <a:pPr marL="0" indent="0" eaLnBrk="1" hangingPunct="1">
              <a:buNone/>
            </a:pPr>
            <a:endParaRPr lang="en-US" altLang="en-US" dirty="0"/>
          </a:p>
          <a:p>
            <a:pPr marL="0" indent="0" eaLnBrk="1" hangingPunct="1">
              <a:buNone/>
            </a:pPr>
            <a:endParaRPr lang="en-US" altLang="en-US" dirty="0"/>
          </a:p>
          <a:p>
            <a:pPr marL="0" indent="0" eaLnBrk="1" hangingPunct="1">
              <a:buNone/>
            </a:pPr>
            <a:endParaRPr lang="en-US" altLang="en-US" dirty="0"/>
          </a:p>
          <a:p>
            <a:pPr marL="0" indent="0" eaLnBrk="1" hangingPunct="1">
              <a:buNone/>
            </a:pPr>
            <a:endParaRPr lang="en-US" altLang="en-US" dirty="0"/>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sp>
        <p:nvSpPr>
          <p:cNvPr id="8" name="TextBox 7">
            <a:extLst>
              <a:ext uri="{FF2B5EF4-FFF2-40B4-BE49-F238E27FC236}">
                <a16:creationId xmlns:a16="http://schemas.microsoft.com/office/drawing/2014/main" id="{BB62A5E4-9DED-4616-B5D9-58C2F9CEDB72}"/>
              </a:ext>
            </a:extLst>
          </p:cNvPr>
          <p:cNvSpPr txBox="1"/>
          <p:nvPr/>
        </p:nvSpPr>
        <p:spPr>
          <a:xfrm>
            <a:off x="468312" y="1389892"/>
            <a:ext cx="7923211" cy="954107"/>
          </a:xfrm>
          <a:prstGeom prst="rect">
            <a:avLst/>
          </a:prstGeom>
          <a:noFill/>
        </p:spPr>
        <p:txBody>
          <a:bodyPr wrap="square" rtlCol="0">
            <a:spAutoFit/>
          </a:bodyPr>
          <a:lstStyle/>
          <a:p>
            <a:r>
              <a:rPr lang="en-US" sz="2000" b="1" dirty="0">
                <a:solidFill>
                  <a:srgbClr val="005954"/>
                </a:solidFill>
              </a:rPr>
              <a:t>Decision 1: Saving</a:t>
            </a:r>
          </a:p>
          <a:p>
            <a:endParaRPr lang="en-US" sz="1800" dirty="0"/>
          </a:p>
          <a:p>
            <a:r>
              <a:rPr lang="en-US" sz="1800" dirty="0"/>
              <a:t>Do you want to adjust your saving?</a:t>
            </a:r>
            <a:endParaRPr lang="en-CA" sz="1800" dirty="0"/>
          </a:p>
        </p:txBody>
      </p:sp>
      <p:pic>
        <p:nvPicPr>
          <p:cNvPr id="3" name="Picture 2">
            <a:extLst>
              <a:ext uri="{FF2B5EF4-FFF2-40B4-BE49-F238E27FC236}">
                <a16:creationId xmlns:a16="http://schemas.microsoft.com/office/drawing/2014/main" id="{A73F6370-04ED-4E87-A737-A093A65F9CD3}"/>
              </a:ext>
            </a:extLst>
          </p:cNvPr>
          <p:cNvPicPr>
            <a:picLocks noChangeAspect="1"/>
          </p:cNvPicPr>
          <p:nvPr/>
        </p:nvPicPr>
        <p:blipFill>
          <a:blip r:embed="rId3"/>
          <a:stretch>
            <a:fillRect/>
          </a:stretch>
        </p:blipFill>
        <p:spPr>
          <a:xfrm>
            <a:off x="5436096" y="2750246"/>
            <a:ext cx="2808312" cy="2873622"/>
          </a:xfrm>
          <a:prstGeom prst="rect">
            <a:avLst/>
          </a:prstGeom>
        </p:spPr>
      </p:pic>
    </p:spTree>
    <p:extLst>
      <p:ext uri="{BB962C8B-B14F-4D97-AF65-F5344CB8AC3E}">
        <p14:creationId xmlns:p14="http://schemas.microsoft.com/office/powerpoint/2010/main" val="16221872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en-US" altLang="en-US" dirty="0">
                <a:solidFill>
                  <a:srgbClr val="005954"/>
                </a:solidFill>
                <a:latin typeface="Open Sans" panose="020B0606030504020204" pitchFamily="34" charset="0"/>
              </a:rPr>
              <a:t>Flexible Expenses</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buNone/>
            </a:pPr>
            <a:r>
              <a:rPr lang="en-US" altLang="en-US" sz="2000" b="1" dirty="0">
                <a:solidFill>
                  <a:srgbClr val="005954"/>
                </a:solidFill>
              </a:rPr>
              <a:t>Decision 2: Food</a:t>
            </a:r>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sp>
        <p:nvSpPr>
          <p:cNvPr id="2" name="Rectangle: Rounded Corners 1">
            <a:extLst>
              <a:ext uri="{FF2B5EF4-FFF2-40B4-BE49-F238E27FC236}">
                <a16:creationId xmlns:a16="http://schemas.microsoft.com/office/drawing/2014/main" id="{1371552A-A32C-495A-9F68-6BC397F02C46}"/>
              </a:ext>
            </a:extLst>
          </p:cNvPr>
          <p:cNvSpPr/>
          <p:nvPr/>
        </p:nvSpPr>
        <p:spPr bwMode="auto">
          <a:xfrm>
            <a:off x="395536" y="1760684"/>
            <a:ext cx="2660923" cy="4176713"/>
          </a:xfrm>
          <a:prstGeom prst="roundRect">
            <a:avLst/>
          </a:prstGeom>
          <a:solidFill>
            <a:srgbClr val="3DC5C4">
              <a:alpha val="23922"/>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3DC5C4"/>
              </a:solidFill>
              <a:effectLst/>
              <a:latin typeface="Arial" charset="0"/>
              <a:ea typeface="ＭＳ Ｐゴシック" charset="0"/>
              <a:cs typeface="ＭＳ Ｐゴシック" charset="0"/>
            </a:endParaRPr>
          </a:p>
        </p:txBody>
      </p:sp>
      <p:sp>
        <p:nvSpPr>
          <p:cNvPr id="8" name="Rectangle: Rounded Corners 7">
            <a:extLst>
              <a:ext uri="{FF2B5EF4-FFF2-40B4-BE49-F238E27FC236}">
                <a16:creationId xmlns:a16="http://schemas.microsoft.com/office/drawing/2014/main" id="{65632E15-E695-4EB0-980C-6B5D5806EA28}"/>
              </a:ext>
            </a:extLst>
          </p:cNvPr>
          <p:cNvSpPr/>
          <p:nvPr/>
        </p:nvSpPr>
        <p:spPr bwMode="auto">
          <a:xfrm>
            <a:off x="3241536" y="1799976"/>
            <a:ext cx="2660923" cy="4176713"/>
          </a:xfrm>
          <a:prstGeom prst="roundRect">
            <a:avLst/>
          </a:prstGeom>
          <a:solidFill>
            <a:srgbClr val="3DC5C4">
              <a:alpha val="23922"/>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3DC5C4"/>
              </a:solidFill>
              <a:effectLst/>
              <a:latin typeface="Arial" charset="0"/>
              <a:ea typeface="ＭＳ Ｐゴシック" charset="0"/>
              <a:cs typeface="ＭＳ Ｐゴシック" charset="0"/>
            </a:endParaRPr>
          </a:p>
        </p:txBody>
      </p:sp>
      <p:sp>
        <p:nvSpPr>
          <p:cNvPr id="9" name="Rectangle: Rounded Corners 8">
            <a:extLst>
              <a:ext uri="{FF2B5EF4-FFF2-40B4-BE49-F238E27FC236}">
                <a16:creationId xmlns:a16="http://schemas.microsoft.com/office/drawing/2014/main" id="{141F1E50-9216-4EDD-8B18-B9F956770A89}"/>
              </a:ext>
            </a:extLst>
          </p:cNvPr>
          <p:cNvSpPr/>
          <p:nvPr/>
        </p:nvSpPr>
        <p:spPr bwMode="auto">
          <a:xfrm>
            <a:off x="6087541" y="1760683"/>
            <a:ext cx="2660923" cy="4176713"/>
          </a:xfrm>
          <a:prstGeom prst="roundRect">
            <a:avLst/>
          </a:prstGeom>
          <a:solidFill>
            <a:srgbClr val="3DC5C4">
              <a:alpha val="23922"/>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3DC5C4"/>
              </a:solidFill>
              <a:effectLst/>
              <a:latin typeface="Arial" charset="0"/>
              <a:ea typeface="ＭＳ Ｐゴシック" charset="0"/>
              <a:cs typeface="ＭＳ Ｐゴシック" charset="0"/>
            </a:endParaRPr>
          </a:p>
        </p:txBody>
      </p:sp>
      <p:sp>
        <p:nvSpPr>
          <p:cNvPr id="3" name="TextBox 2">
            <a:extLst>
              <a:ext uri="{FF2B5EF4-FFF2-40B4-BE49-F238E27FC236}">
                <a16:creationId xmlns:a16="http://schemas.microsoft.com/office/drawing/2014/main" id="{96C677F0-08A1-4C55-A3BA-A246DAE93FE2}"/>
              </a:ext>
            </a:extLst>
          </p:cNvPr>
          <p:cNvSpPr txBox="1"/>
          <p:nvPr/>
        </p:nvSpPr>
        <p:spPr>
          <a:xfrm>
            <a:off x="395536" y="1947604"/>
            <a:ext cx="2660922" cy="3816429"/>
          </a:xfrm>
          <a:prstGeom prst="rect">
            <a:avLst/>
          </a:prstGeom>
          <a:noFill/>
        </p:spPr>
        <p:txBody>
          <a:bodyPr wrap="square" rtlCol="0">
            <a:spAutoFit/>
          </a:bodyPr>
          <a:lstStyle/>
          <a:p>
            <a:pPr algn="ctr"/>
            <a:r>
              <a:rPr lang="en-US" sz="1800" b="1" dirty="0"/>
              <a:t>Option 1 </a:t>
            </a:r>
          </a:p>
          <a:p>
            <a:endParaRPr lang="en-US" sz="2000" dirty="0"/>
          </a:p>
          <a:p>
            <a:pPr marL="342900" indent="-342900">
              <a:buFont typeface="Arial" panose="020B0604020202020204" pitchFamily="34" charset="0"/>
              <a:buChar char="•"/>
            </a:pPr>
            <a:r>
              <a:rPr lang="en-US" sz="1600" dirty="0"/>
              <a:t>Order take-outs very often</a:t>
            </a:r>
          </a:p>
          <a:p>
            <a:pPr marL="342900" indent="-342900">
              <a:buFont typeface="Arial" panose="020B0604020202020204" pitchFamily="34" charset="0"/>
              <a:buChar char="•"/>
            </a:pPr>
            <a:r>
              <a:rPr lang="en-US" sz="1600" dirty="0"/>
              <a:t>Almost never buy groceries to cook at home</a:t>
            </a:r>
          </a:p>
          <a:p>
            <a:pPr marL="342900" indent="-342900">
              <a:buFont typeface="Arial" panose="020B0604020202020204" pitchFamily="34" charset="0"/>
              <a:buChar char="•"/>
            </a:pPr>
            <a:r>
              <a:rPr lang="en-US" sz="1600" dirty="0"/>
              <a:t>Best tasting meals</a:t>
            </a:r>
          </a:p>
          <a:p>
            <a:pPr marL="342900" indent="-342900">
              <a:buFont typeface="Arial" panose="020B0604020202020204" pitchFamily="34" charset="0"/>
              <a:buChar char="•"/>
            </a:pPr>
            <a:r>
              <a:rPr lang="en-US" sz="1600" dirty="0"/>
              <a:t>Often have desserts and snacks</a:t>
            </a:r>
          </a:p>
          <a:p>
            <a:endParaRPr lang="en-US" sz="1600" dirty="0"/>
          </a:p>
          <a:p>
            <a:endParaRPr lang="en-US" sz="2000" dirty="0"/>
          </a:p>
          <a:p>
            <a:endParaRPr lang="en-US" sz="1800" dirty="0"/>
          </a:p>
          <a:p>
            <a:pPr algn="ctr"/>
            <a:r>
              <a:rPr lang="en-CA" sz="2000" dirty="0"/>
              <a:t>$ 800 per month</a:t>
            </a:r>
            <a:endParaRPr lang="en-US" sz="2000" dirty="0"/>
          </a:p>
        </p:txBody>
      </p:sp>
      <p:sp>
        <p:nvSpPr>
          <p:cNvPr id="11" name="TextBox 10">
            <a:extLst>
              <a:ext uri="{FF2B5EF4-FFF2-40B4-BE49-F238E27FC236}">
                <a16:creationId xmlns:a16="http://schemas.microsoft.com/office/drawing/2014/main" id="{A1F768D9-C80A-4DAC-939E-D94EAA47B7CF}"/>
              </a:ext>
            </a:extLst>
          </p:cNvPr>
          <p:cNvSpPr txBox="1"/>
          <p:nvPr/>
        </p:nvSpPr>
        <p:spPr>
          <a:xfrm>
            <a:off x="3241537" y="1947604"/>
            <a:ext cx="2660922" cy="3754874"/>
          </a:xfrm>
          <a:prstGeom prst="rect">
            <a:avLst/>
          </a:prstGeom>
          <a:noFill/>
        </p:spPr>
        <p:txBody>
          <a:bodyPr wrap="square" rtlCol="0">
            <a:spAutoFit/>
          </a:bodyPr>
          <a:lstStyle/>
          <a:p>
            <a:pPr algn="ctr"/>
            <a:r>
              <a:rPr lang="en-US" sz="1800" b="1" dirty="0"/>
              <a:t>Option 2</a:t>
            </a:r>
          </a:p>
          <a:p>
            <a:endParaRPr lang="en-US" sz="2000" dirty="0"/>
          </a:p>
          <a:p>
            <a:pPr marL="342900" indent="-342900">
              <a:buFont typeface="Arial" panose="020B0604020202020204" pitchFamily="34" charset="0"/>
              <a:buChar char="•"/>
            </a:pPr>
            <a:r>
              <a:rPr lang="en-US" sz="1600" dirty="0"/>
              <a:t>Order take-outs sometimes</a:t>
            </a:r>
          </a:p>
          <a:p>
            <a:pPr marL="342900" indent="-342900">
              <a:buFont typeface="Arial" panose="020B0604020202020204" pitchFamily="34" charset="0"/>
              <a:buChar char="•"/>
            </a:pPr>
            <a:r>
              <a:rPr lang="en-US" sz="1600" dirty="0"/>
              <a:t>Buy groceries and make meals at home</a:t>
            </a:r>
          </a:p>
          <a:p>
            <a:pPr marL="342900" indent="-342900">
              <a:buFont typeface="Arial" panose="020B0604020202020204" pitchFamily="34" charset="0"/>
              <a:buChar char="•"/>
            </a:pPr>
            <a:r>
              <a:rPr lang="en-US" sz="1600" dirty="0"/>
              <a:t>Good quality &amp; good-tasting meals</a:t>
            </a:r>
          </a:p>
          <a:p>
            <a:pPr marL="342900" indent="-342900">
              <a:buFont typeface="Arial" panose="020B0604020202020204" pitchFamily="34" charset="0"/>
              <a:buChar char="•"/>
            </a:pPr>
            <a:r>
              <a:rPr lang="en-US" sz="1600" dirty="0"/>
              <a:t>Occasionally have desserts and snacks</a:t>
            </a:r>
          </a:p>
          <a:p>
            <a:endParaRPr lang="en-US" sz="1600" dirty="0"/>
          </a:p>
          <a:p>
            <a:endParaRPr lang="en-US" sz="1600" dirty="0"/>
          </a:p>
          <a:p>
            <a:endParaRPr lang="en-US" sz="2000" dirty="0"/>
          </a:p>
          <a:p>
            <a:pPr algn="ctr"/>
            <a:r>
              <a:rPr lang="en-CA" sz="2000" dirty="0"/>
              <a:t>$ 650 per month</a:t>
            </a:r>
            <a:endParaRPr lang="en-US" sz="2000" dirty="0"/>
          </a:p>
        </p:txBody>
      </p:sp>
      <p:sp>
        <p:nvSpPr>
          <p:cNvPr id="12" name="TextBox 11">
            <a:extLst>
              <a:ext uri="{FF2B5EF4-FFF2-40B4-BE49-F238E27FC236}">
                <a16:creationId xmlns:a16="http://schemas.microsoft.com/office/drawing/2014/main" id="{2BF33DE3-20E8-4D85-A3C3-8D7EE53B94F2}"/>
              </a:ext>
            </a:extLst>
          </p:cNvPr>
          <p:cNvSpPr txBox="1"/>
          <p:nvPr/>
        </p:nvSpPr>
        <p:spPr>
          <a:xfrm>
            <a:off x="6099150" y="1916832"/>
            <a:ext cx="2660922" cy="3762568"/>
          </a:xfrm>
          <a:prstGeom prst="rect">
            <a:avLst/>
          </a:prstGeom>
          <a:noFill/>
        </p:spPr>
        <p:txBody>
          <a:bodyPr wrap="square" rtlCol="0">
            <a:spAutoFit/>
          </a:bodyPr>
          <a:lstStyle/>
          <a:p>
            <a:pPr algn="ctr"/>
            <a:r>
              <a:rPr lang="en-US" sz="1800" b="1" dirty="0"/>
              <a:t>Option 3 </a:t>
            </a:r>
          </a:p>
          <a:p>
            <a:endParaRPr lang="en-US" sz="1800" dirty="0"/>
          </a:p>
          <a:p>
            <a:pPr marL="342900" indent="-342900">
              <a:buFont typeface="Arial" panose="020B0604020202020204" pitchFamily="34" charset="0"/>
              <a:buChar char="•"/>
            </a:pPr>
            <a:r>
              <a:rPr lang="en-US" sz="1600" dirty="0"/>
              <a:t>Order take-outs once in a while</a:t>
            </a:r>
          </a:p>
          <a:p>
            <a:pPr marL="342900" indent="-342900">
              <a:buFont typeface="Arial" panose="020B0604020202020204" pitchFamily="34" charset="0"/>
              <a:buChar char="•"/>
            </a:pPr>
            <a:r>
              <a:rPr lang="en-US" sz="1600" dirty="0"/>
              <a:t>Groceries are mostly fresh, but not always</a:t>
            </a:r>
          </a:p>
          <a:p>
            <a:pPr marL="342900" indent="-342900">
              <a:buFont typeface="Arial" panose="020B0604020202020204" pitchFamily="34" charset="0"/>
              <a:buChar char="•"/>
            </a:pPr>
            <a:r>
              <a:rPr lang="en-US" sz="1600" dirty="0"/>
              <a:t>Mostly good quality &amp; good-tasting meals</a:t>
            </a:r>
          </a:p>
          <a:p>
            <a:pPr marL="342900" indent="-342900">
              <a:buFont typeface="Arial" panose="020B0604020202020204" pitchFamily="34" charset="0"/>
              <a:buChar char="•"/>
            </a:pPr>
            <a:r>
              <a:rPr lang="en-US" sz="1600" dirty="0"/>
              <a:t>Snacks and desserts once in a while</a:t>
            </a:r>
          </a:p>
          <a:p>
            <a:endParaRPr lang="en-US" sz="1600" dirty="0"/>
          </a:p>
          <a:p>
            <a:endParaRPr lang="en-US" sz="1000" dirty="0"/>
          </a:p>
          <a:p>
            <a:endParaRPr lang="en-US" sz="1050" dirty="0"/>
          </a:p>
          <a:p>
            <a:endParaRPr lang="en-US" sz="1800" dirty="0"/>
          </a:p>
          <a:p>
            <a:pPr algn="ctr"/>
            <a:r>
              <a:rPr lang="en-CA" sz="2000" dirty="0"/>
              <a:t>$ 535 per month</a:t>
            </a:r>
            <a:endParaRPr lang="en-US" sz="2000" dirty="0"/>
          </a:p>
        </p:txBody>
      </p:sp>
      <p:pic>
        <p:nvPicPr>
          <p:cNvPr id="5" name="Picture 4">
            <a:extLst>
              <a:ext uri="{FF2B5EF4-FFF2-40B4-BE49-F238E27FC236}">
                <a16:creationId xmlns:a16="http://schemas.microsoft.com/office/drawing/2014/main" id="{E15CED56-4588-4EB0-83E2-C2FB7DA14D2D}"/>
              </a:ext>
            </a:extLst>
          </p:cNvPr>
          <p:cNvPicPr>
            <a:picLocks noChangeAspect="1"/>
          </p:cNvPicPr>
          <p:nvPr/>
        </p:nvPicPr>
        <p:blipFill>
          <a:blip r:embed="rId2"/>
          <a:stretch>
            <a:fillRect/>
          </a:stretch>
        </p:blipFill>
        <p:spPr>
          <a:xfrm>
            <a:off x="7106625" y="217763"/>
            <a:ext cx="1512168" cy="1408279"/>
          </a:xfrm>
          <a:prstGeom prst="rect">
            <a:avLst/>
          </a:prstGeom>
        </p:spPr>
      </p:pic>
    </p:spTree>
    <p:extLst>
      <p:ext uri="{BB962C8B-B14F-4D97-AF65-F5344CB8AC3E}">
        <p14:creationId xmlns:p14="http://schemas.microsoft.com/office/powerpoint/2010/main" val="7411512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en-US" altLang="en-US" dirty="0">
                <a:solidFill>
                  <a:srgbClr val="005954"/>
                </a:solidFill>
                <a:latin typeface="Open Sans" panose="020B0606030504020204" pitchFamily="34" charset="0"/>
              </a:rPr>
              <a:t>Flexible Expenses</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buNone/>
            </a:pPr>
            <a:r>
              <a:rPr lang="en-US" altLang="en-US" sz="2000" b="1" dirty="0">
                <a:solidFill>
                  <a:srgbClr val="005954"/>
                </a:solidFill>
              </a:rPr>
              <a:t>Decision 3: Clothing</a:t>
            </a:r>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sp>
        <p:nvSpPr>
          <p:cNvPr id="2" name="Rectangle: Rounded Corners 1">
            <a:extLst>
              <a:ext uri="{FF2B5EF4-FFF2-40B4-BE49-F238E27FC236}">
                <a16:creationId xmlns:a16="http://schemas.microsoft.com/office/drawing/2014/main" id="{1371552A-A32C-495A-9F68-6BC397F02C46}"/>
              </a:ext>
            </a:extLst>
          </p:cNvPr>
          <p:cNvSpPr/>
          <p:nvPr/>
        </p:nvSpPr>
        <p:spPr bwMode="auto">
          <a:xfrm>
            <a:off x="395536" y="1760684"/>
            <a:ext cx="2660923" cy="4176713"/>
          </a:xfrm>
          <a:prstGeom prst="roundRect">
            <a:avLst/>
          </a:prstGeom>
          <a:solidFill>
            <a:srgbClr val="98BF1E">
              <a:alpha val="23922"/>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3DC5C4"/>
              </a:solidFill>
              <a:effectLst/>
              <a:latin typeface="Arial" charset="0"/>
              <a:ea typeface="ＭＳ Ｐゴシック" charset="0"/>
              <a:cs typeface="ＭＳ Ｐゴシック" charset="0"/>
            </a:endParaRPr>
          </a:p>
        </p:txBody>
      </p:sp>
      <p:sp>
        <p:nvSpPr>
          <p:cNvPr id="8" name="Rectangle: Rounded Corners 7">
            <a:extLst>
              <a:ext uri="{FF2B5EF4-FFF2-40B4-BE49-F238E27FC236}">
                <a16:creationId xmlns:a16="http://schemas.microsoft.com/office/drawing/2014/main" id="{65632E15-E695-4EB0-980C-6B5D5806EA28}"/>
              </a:ext>
            </a:extLst>
          </p:cNvPr>
          <p:cNvSpPr/>
          <p:nvPr/>
        </p:nvSpPr>
        <p:spPr bwMode="auto">
          <a:xfrm>
            <a:off x="3241536" y="1799976"/>
            <a:ext cx="2660923" cy="4176713"/>
          </a:xfrm>
          <a:prstGeom prst="roundRect">
            <a:avLst/>
          </a:prstGeom>
          <a:solidFill>
            <a:srgbClr val="98BF1E">
              <a:alpha val="23922"/>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3DC5C4"/>
              </a:solidFill>
              <a:effectLst/>
              <a:latin typeface="Arial" charset="0"/>
              <a:ea typeface="ＭＳ Ｐゴシック" charset="0"/>
              <a:cs typeface="ＭＳ Ｐゴシック" charset="0"/>
            </a:endParaRPr>
          </a:p>
        </p:txBody>
      </p:sp>
      <p:sp>
        <p:nvSpPr>
          <p:cNvPr id="9" name="Rectangle: Rounded Corners 8">
            <a:extLst>
              <a:ext uri="{FF2B5EF4-FFF2-40B4-BE49-F238E27FC236}">
                <a16:creationId xmlns:a16="http://schemas.microsoft.com/office/drawing/2014/main" id="{141F1E50-9216-4EDD-8B18-B9F956770A89}"/>
              </a:ext>
            </a:extLst>
          </p:cNvPr>
          <p:cNvSpPr/>
          <p:nvPr/>
        </p:nvSpPr>
        <p:spPr bwMode="auto">
          <a:xfrm>
            <a:off x="6087541" y="1760683"/>
            <a:ext cx="2660923" cy="4176713"/>
          </a:xfrm>
          <a:prstGeom prst="roundRect">
            <a:avLst/>
          </a:prstGeom>
          <a:solidFill>
            <a:srgbClr val="98BF1E">
              <a:alpha val="23922"/>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3DC5C4"/>
              </a:solidFill>
              <a:effectLst/>
              <a:latin typeface="Arial" charset="0"/>
              <a:ea typeface="ＭＳ Ｐゴシック" charset="0"/>
              <a:cs typeface="ＭＳ Ｐゴシック" charset="0"/>
            </a:endParaRPr>
          </a:p>
        </p:txBody>
      </p:sp>
      <p:sp>
        <p:nvSpPr>
          <p:cNvPr id="3" name="TextBox 2">
            <a:extLst>
              <a:ext uri="{FF2B5EF4-FFF2-40B4-BE49-F238E27FC236}">
                <a16:creationId xmlns:a16="http://schemas.microsoft.com/office/drawing/2014/main" id="{96C677F0-08A1-4C55-A3BA-A246DAE93FE2}"/>
              </a:ext>
            </a:extLst>
          </p:cNvPr>
          <p:cNvSpPr txBox="1"/>
          <p:nvPr/>
        </p:nvSpPr>
        <p:spPr>
          <a:xfrm>
            <a:off x="395536" y="1947604"/>
            <a:ext cx="2660922" cy="3785652"/>
          </a:xfrm>
          <a:prstGeom prst="rect">
            <a:avLst/>
          </a:prstGeom>
          <a:noFill/>
        </p:spPr>
        <p:txBody>
          <a:bodyPr wrap="square" rtlCol="0">
            <a:spAutoFit/>
          </a:bodyPr>
          <a:lstStyle/>
          <a:p>
            <a:pPr algn="ctr"/>
            <a:r>
              <a:rPr lang="en-US" sz="1800" b="1" dirty="0"/>
              <a:t>Option 1 </a:t>
            </a:r>
          </a:p>
          <a:p>
            <a:endParaRPr lang="en-US" sz="1800" dirty="0"/>
          </a:p>
          <a:p>
            <a:pPr marL="342900" indent="-342900">
              <a:buFont typeface="Arial" panose="020B0604020202020204" pitchFamily="34" charset="0"/>
              <a:buChar char="•"/>
            </a:pPr>
            <a:r>
              <a:rPr lang="en-US" sz="1600" dirty="0"/>
              <a:t>Best quality</a:t>
            </a:r>
          </a:p>
          <a:p>
            <a:pPr marL="342900" indent="-342900">
              <a:buFont typeface="Arial" panose="020B0604020202020204" pitchFamily="34" charset="0"/>
              <a:buChar char="•"/>
            </a:pPr>
            <a:r>
              <a:rPr lang="en-US" sz="1600" dirty="0"/>
              <a:t>You shop to follow fashion trends</a:t>
            </a:r>
          </a:p>
          <a:p>
            <a:pPr marL="342900" indent="-342900">
              <a:buFont typeface="Arial" panose="020B0604020202020204" pitchFamily="34" charset="0"/>
              <a:buChar char="•"/>
            </a:pPr>
            <a:r>
              <a:rPr lang="en-US" sz="1600" dirty="0"/>
              <a:t>You do not like buying clothing on sale</a:t>
            </a:r>
          </a:p>
          <a:p>
            <a:pPr marL="342900" indent="-342900">
              <a:buFont typeface="Arial" panose="020B0604020202020204" pitchFamily="34" charset="0"/>
              <a:buChar char="•"/>
            </a:pPr>
            <a:r>
              <a:rPr lang="en-US" sz="1600" dirty="0"/>
              <a:t>You prefer branded clothing</a:t>
            </a:r>
          </a:p>
          <a:p>
            <a:pPr marL="342900" indent="-342900">
              <a:buFont typeface="Arial" panose="020B0604020202020204" pitchFamily="34" charset="0"/>
              <a:buChar char="•"/>
            </a:pPr>
            <a:r>
              <a:rPr lang="en-US" sz="1600" dirty="0"/>
              <a:t>Newest and hottest trends</a:t>
            </a:r>
          </a:p>
          <a:p>
            <a:endParaRPr lang="en-US" sz="2000" dirty="0"/>
          </a:p>
          <a:p>
            <a:endParaRPr lang="en-US" sz="2000" dirty="0"/>
          </a:p>
          <a:p>
            <a:pPr algn="ctr"/>
            <a:r>
              <a:rPr lang="en-CA" sz="2000" dirty="0"/>
              <a:t>$ 140 per month</a:t>
            </a:r>
            <a:endParaRPr lang="en-US" sz="2000" dirty="0"/>
          </a:p>
        </p:txBody>
      </p:sp>
      <p:sp>
        <p:nvSpPr>
          <p:cNvPr id="11" name="TextBox 10">
            <a:extLst>
              <a:ext uri="{FF2B5EF4-FFF2-40B4-BE49-F238E27FC236}">
                <a16:creationId xmlns:a16="http://schemas.microsoft.com/office/drawing/2014/main" id="{A1F768D9-C80A-4DAC-939E-D94EAA47B7CF}"/>
              </a:ext>
            </a:extLst>
          </p:cNvPr>
          <p:cNvSpPr txBox="1"/>
          <p:nvPr/>
        </p:nvSpPr>
        <p:spPr>
          <a:xfrm>
            <a:off x="3241537" y="1947604"/>
            <a:ext cx="2660922" cy="3877985"/>
          </a:xfrm>
          <a:prstGeom prst="rect">
            <a:avLst/>
          </a:prstGeom>
          <a:noFill/>
        </p:spPr>
        <p:txBody>
          <a:bodyPr wrap="square" rtlCol="0">
            <a:spAutoFit/>
          </a:bodyPr>
          <a:lstStyle/>
          <a:p>
            <a:pPr algn="ctr"/>
            <a:r>
              <a:rPr lang="en-US" sz="1800" b="1" dirty="0"/>
              <a:t>Option 2 </a:t>
            </a:r>
          </a:p>
          <a:p>
            <a:endParaRPr lang="en-US" sz="1800" dirty="0"/>
          </a:p>
          <a:p>
            <a:pPr marL="342900" indent="-342900">
              <a:buFont typeface="Arial" panose="020B0604020202020204" pitchFamily="34" charset="0"/>
              <a:buChar char="•"/>
            </a:pPr>
            <a:r>
              <a:rPr lang="en-US" sz="1600" dirty="0"/>
              <a:t>Good quality</a:t>
            </a:r>
          </a:p>
          <a:p>
            <a:pPr marL="342900" indent="-342900">
              <a:buFont typeface="Arial" panose="020B0604020202020204" pitchFamily="34" charset="0"/>
              <a:buChar char="•"/>
            </a:pPr>
            <a:r>
              <a:rPr lang="en-US" sz="1600" dirty="0"/>
              <a:t>You shop occasionally</a:t>
            </a:r>
          </a:p>
          <a:p>
            <a:pPr marL="342900" indent="-342900">
              <a:buFont typeface="Arial" panose="020B0604020202020204" pitchFamily="34" charset="0"/>
              <a:buChar char="•"/>
            </a:pPr>
            <a:r>
              <a:rPr lang="en-US" sz="1600" dirty="0"/>
              <a:t>You like to look at discounted items first</a:t>
            </a:r>
          </a:p>
          <a:p>
            <a:pPr marL="342900" indent="-342900">
              <a:buFont typeface="Arial" panose="020B0604020202020204" pitchFamily="34" charset="0"/>
              <a:buChar char="•"/>
            </a:pPr>
            <a:r>
              <a:rPr lang="en-US" sz="1600" dirty="0"/>
              <a:t>Some purchases are name brands, others are not</a:t>
            </a:r>
          </a:p>
          <a:p>
            <a:br>
              <a:rPr lang="en-US" sz="2000" dirty="0"/>
            </a:br>
            <a:endParaRPr lang="en-US" sz="2000" dirty="0"/>
          </a:p>
          <a:p>
            <a:endParaRPr lang="en-US" sz="1600" dirty="0"/>
          </a:p>
          <a:p>
            <a:endParaRPr lang="en-US" sz="1800" dirty="0"/>
          </a:p>
          <a:p>
            <a:pPr algn="ctr"/>
            <a:r>
              <a:rPr lang="en-CA" sz="2000" dirty="0"/>
              <a:t>$ 85 per month</a:t>
            </a:r>
            <a:endParaRPr lang="en-US" sz="2000" dirty="0"/>
          </a:p>
        </p:txBody>
      </p:sp>
      <p:sp>
        <p:nvSpPr>
          <p:cNvPr id="12" name="TextBox 11">
            <a:extLst>
              <a:ext uri="{FF2B5EF4-FFF2-40B4-BE49-F238E27FC236}">
                <a16:creationId xmlns:a16="http://schemas.microsoft.com/office/drawing/2014/main" id="{2BF33DE3-20E8-4D85-A3C3-8D7EE53B94F2}"/>
              </a:ext>
            </a:extLst>
          </p:cNvPr>
          <p:cNvSpPr txBox="1"/>
          <p:nvPr/>
        </p:nvSpPr>
        <p:spPr>
          <a:xfrm>
            <a:off x="6099150" y="1916832"/>
            <a:ext cx="2660922" cy="3877985"/>
          </a:xfrm>
          <a:prstGeom prst="rect">
            <a:avLst/>
          </a:prstGeom>
          <a:noFill/>
        </p:spPr>
        <p:txBody>
          <a:bodyPr wrap="square" rtlCol="0">
            <a:spAutoFit/>
          </a:bodyPr>
          <a:lstStyle/>
          <a:p>
            <a:pPr algn="ctr"/>
            <a:r>
              <a:rPr lang="en-US" sz="1800" b="1" dirty="0"/>
              <a:t>Option 3 </a:t>
            </a:r>
          </a:p>
          <a:p>
            <a:endParaRPr lang="en-US" sz="1600" dirty="0"/>
          </a:p>
          <a:p>
            <a:pPr marL="342900" indent="-342900">
              <a:buFont typeface="Arial" panose="020B0604020202020204" pitchFamily="34" charset="0"/>
              <a:buChar char="•"/>
            </a:pPr>
            <a:r>
              <a:rPr lang="en-US" sz="1600" dirty="0"/>
              <a:t>Medium quality</a:t>
            </a:r>
          </a:p>
          <a:p>
            <a:pPr marL="342900" indent="-342900">
              <a:buFont typeface="Arial" panose="020B0604020202020204" pitchFamily="34" charset="0"/>
              <a:buChar char="•"/>
            </a:pPr>
            <a:r>
              <a:rPr lang="en-US" sz="1600" dirty="0"/>
              <a:t>You shop once in a while</a:t>
            </a:r>
          </a:p>
          <a:p>
            <a:pPr marL="342900" indent="-342900">
              <a:buFont typeface="Arial" panose="020B0604020202020204" pitchFamily="34" charset="0"/>
              <a:buChar char="•"/>
            </a:pPr>
            <a:r>
              <a:rPr lang="en-US" sz="1600" dirty="0"/>
              <a:t>You are </a:t>
            </a:r>
            <a:r>
              <a:rPr lang="en-US" sz="1600" dirty="0" err="1"/>
              <a:t>saavy</a:t>
            </a:r>
            <a:r>
              <a:rPr lang="en-US" sz="1600" dirty="0"/>
              <a:t> with online selling and trading platforms to get deals</a:t>
            </a:r>
          </a:p>
          <a:p>
            <a:pPr marL="342900" indent="-342900">
              <a:buFont typeface="Arial" panose="020B0604020202020204" pitchFamily="34" charset="0"/>
              <a:buChar char="•"/>
            </a:pPr>
            <a:r>
              <a:rPr lang="en-US" sz="1600" dirty="0"/>
              <a:t>You mostly buy what you need, not what you want</a:t>
            </a:r>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endParaRPr lang="en-US" sz="1600" dirty="0"/>
          </a:p>
          <a:p>
            <a:pPr algn="ctr"/>
            <a:r>
              <a:rPr lang="en-CA" sz="2000" dirty="0"/>
              <a:t>$ 50 per month</a:t>
            </a:r>
            <a:endParaRPr lang="en-US" sz="2000" dirty="0"/>
          </a:p>
        </p:txBody>
      </p:sp>
      <p:pic>
        <p:nvPicPr>
          <p:cNvPr id="5" name="Picture 4">
            <a:extLst>
              <a:ext uri="{FF2B5EF4-FFF2-40B4-BE49-F238E27FC236}">
                <a16:creationId xmlns:a16="http://schemas.microsoft.com/office/drawing/2014/main" id="{E839CAED-EC1A-4076-A459-836D55529846}"/>
              </a:ext>
            </a:extLst>
          </p:cNvPr>
          <p:cNvPicPr>
            <a:picLocks noChangeAspect="1"/>
          </p:cNvPicPr>
          <p:nvPr/>
        </p:nvPicPr>
        <p:blipFill>
          <a:blip r:embed="rId2"/>
          <a:stretch>
            <a:fillRect/>
          </a:stretch>
        </p:blipFill>
        <p:spPr>
          <a:xfrm>
            <a:off x="6384234" y="182574"/>
            <a:ext cx="2364230" cy="1578109"/>
          </a:xfrm>
          <a:prstGeom prst="rect">
            <a:avLst/>
          </a:prstGeom>
        </p:spPr>
      </p:pic>
    </p:spTree>
    <p:extLst>
      <p:ext uri="{BB962C8B-B14F-4D97-AF65-F5344CB8AC3E}">
        <p14:creationId xmlns:p14="http://schemas.microsoft.com/office/powerpoint/2010/main" val="32856023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en-US" altLang="en-US" dirty="0">
                <a:solidFill>
                  <a:srgbClr val="005954"/>
                </a:solidFill>
                <a:latin typeface="Open Sans" panose="020B0606030504020204" pitchFamily="34" charset="0"/>
              </a:rPr>
              <a:t>Flexible Expenses</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buNone/>
            </a:pPr>
            <a:r>
              <a:rPr lang="en-US" altLang="en-US" sz="2000" b="1" dirty="0">
                <a:solidFill>
                  <a:srgbClr val="005954"/>
                </a:solidFill>
              </a:rPr>
              <a:t>Decision 4: Entertainment </a:t>
            </a:r>
            <a:r>
              <a:rPr lang="en-US" altLang="en-US" dirty="0"/>
              <a:t>(movies, concerts, music festivals, etc.)</a:t>
            </a:r>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sp>
        <p:nvSpPr>
          <p:cNvPr id="2" name="Rectangle: Rounded Corners 1">
            <a:extLst>
              <a:ext uri="{FF2B5EF4-FFF2-40B4-BE49-F238E27FC236}">
                <a16:creationId xmlns:a16="http://schemas.microsoft.com/office/drawing/2014/main" id="{1371552A-A32C-495A-9F68-6BC397F02C46}"/>
              </a:ext>
            </a:extLst>
          </p:cNvPr>
          <p:cNvSpPr/>
          <p:nvPr/>
        </p:nvSpPr>
        <p:spPr bwMode="auto">
          <a:xfrm>
            <a:off x="395536" y="1760684"/>
            <a:ext cx="2660923" cy="4176713"/>
          </a:xfrm>
          <a:prstGeom prst="roundRect">
            <a:avLst/>
          </a:prstGeom>
          <a:solidFill>
            <a:srgbClr val="005954">
              <a:alpha val="23922"/>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3DC5C4"/>
              </a:solidFill>
              <a:effectLst/>
              <a:latin typeface="Arial" charset="0"/>
              <a:ea typeface="ＭＳ Ｐゴシック" charset="0"/>
              <a:cs typeface="ＭＳ Ｐゴシック" charset="0"/>
            </a:endParaRPr>
          </a:p>
        </p:txBody>
      </p:sp>
      <p:sp>
        <p:nvSpPr>
          <p:cNvPr id="8" name="Rectangle: Rounded Corners 7">
            <a:extLst>
              <a:ext uri="{FF2B5EF4-FFF2-40B4-BE49-F238E27FC236}">
                <a16:creationId xmlns:a16="http://schemas.microsoft.com/office/drawing/2014/main" id="{65632E15-E695-4EB0-980C-6B5D5806EA28}"/>
              </a:ext>
            </a:extLst>
          </p:cNvPr>
          <p:cNvSpPr/>
          <p:nvPr/>
        </p:nvSpPr>
        <p:spPr bwMode="auto">
          <a:xfrm>
            <a:off x="3241536" y="1799976"/>
            <a:ext cx="2660923" cy="4176713"/>
          </a:xfrm>
          <a:prstGeom prst="roundRect">
            <a:avLst/>
          </a:prstGeom>
          <a:solidFill>
            <a:srgbClr val="005954">
              <a:alpha val="23922"/>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3DC5C4"/>
              </a:solidFill>
              <a:effectLst/>
              <a:latin typeface="Arial" charset="0"/>
              <a:ea typeface="ＭＳ Ｐゴシック" charset="0"/>
              <a:cs typeface="ＭＳ Ｐゴシック" charset="0"/>
            </a:endParaRPr>
          </a:p>
        </p:txBody>
      </p:sp>
      <p:sp>
        <p:nvSpPr>
          <p:cNvPr id="9" name="Rectangle: Rounded Corners 8">
            <a:extLst>
              <a:ext uri="{FF2B5EF4-FFF2-40B4-BE49-F238E27FC236}">
                <a16:creationId xmlns:a16="http://schemas.microsoft.com/office/drawing/2014/main" id="{141F1E50-9216-4EDD-8B18-B9F956770A89}"/>
              </a:ext>
            </a:extLst>
          </p:cNvPr>
          <p:cNvSpPr/>
          <p:nvPr/>
        </p:nvSpPr>
        <p:spPr bwMode="auto">
          <a:xfrm>
            <a:off x="6087541" y="1760683"/>
            <a:ext cx="2660923" cy="4176713"/>
          </a:xfrm>
          <a:prstGeom prst="roundRect">
            <a:avLst/>
          </a:prstGeom>
          <a:solidFill>
            <a:srgbClr val="005954">
              <a:alpha val="23922"/>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3DC5C4"/>
              </a:solidFill>
              <a:effectLst/>
              <a:latin typeface="Arial" charset="0"/>
              <a:ea typeface="ＭＳ Ｐゴシック" charset="0"/>
              <a:cs typeface="ＭＳ Ｐゴシック" charset="0"/>
            </a:endParaRPr>
          </a:p>
        </p:txBody>
      </p:sp>
      <p:sp>
        <p:nvSpPr>
          <p:cNvPr id="3" name="TextBox 2">
            <a:extLst>
              <a:ext uri="{FF2B5EF4-FFF2-40B4-BE49-F238E27FC236}">
                <a16:creationId xmlns:a16="http://schemas.microsoft.com/office/drawing/2014/main" id="{96C677F0-08A1-4C55-A3BA-A246DAE93FE2}"/>
              </a:ext>
            </a:extLst>
          </p:cNvPr>
          <p:cNvSpPr txBox="1"/>
          <p:nvPr/>
        </p:nvSpPr>
        <p:spPr>
          <a:xfrm>
            <a:off x="395536" y="1947604"/>
            <a:ext cx="2660922" cy="3631763"/>
          </a:xfrm>
          <a:prstGeom prst="rect">
            <a:avLst/>
          </a:prstGeom>
          <a:noFill/>
        </p:spPr>
        <p:txBody>
          <a:bodyPr wrap="square" rtlCol="0">
            <a:spAutoFit/>
          </a:bodyPr>
          <a:lstStyle/>
          <a:p>
            <a:pPr algn="ctr"/>
            <a:r>
              <a:rPr lang="en-US" sz="1800" b="1" dirty="0"/>
              <a:t>Option 1 </a:t>
            </a:r>
          </a:p>
          <a:p>
            <a:endParaRPr lang="en-US" sz="2000" dirty="0"/>
          </a:p>
          <a:p>
            <a:pPr marL="342900" indent="-342900">
              <a:buFont typeface="Arial" panose="020B0604020202020204" pitchFamily="34" charset="0"/>
              <a:buChar char="•"/>
            </a:pPr>
            <a:r>
              <a:rPr lang="en-US" sz="1600" dirty="0"/>
              <a:t>Entertainment events are very important to you</a:t>
            </a:r>
          </a:p>
          <a:p>
            <a:pPr marL="342900" indent="-342900">
              <a:buFont typeface="Arial" panose="020B0604020202020204" pitchFamily="34" charset="0"/>
              <a:buChar char="•"/>
            </a:pPr>
            <a:r>
              <a:rPr lang="en-US" sz="1600" dirty="0"/>
              <a:t>You enjoy the VIP experience, so you buy more expensive tickets</a:t>
            </a:r>
          </a:p>
          <a:p>
            <a:pPr marL="342900" indent="-342900">
              <a:buFont typeface="Arial" panose="020B0604020202020204" pitchFamily="34" charset="0"/>
              <a:buChar char="•"/>
            </a:pPr>
            <a:r>
              <a:rPr lang="en-US" sz="1600" dirty="0"/>
              <a:t>You attend at least 2 entertainment events a month</a:t>
            </a:r>
          </a:p>
          <a:p>
            <a:endParaRPr lang="en-US" sz="2800" dirty="0"/>
          </a:p>
          <a:p>
            <a:pPr algn="ctr"/>
            <a:r>
              <a:rPr lang="en-CA" sz="2000" dirty="0"/>
              <a:t>$ 100 per month</a:t>
            </a:r>
            <a:endParaRPr lang="en-US" sz="2000" dirty="0"/>
          </a:p>
        </p:txBody>
      </p:sp>
      <p:sp>
        <p:nvSpPr>
          <p:cNvPr id="11" name="TextBox 10">
            <a:extLst>
              <a:ext uri="{FF2B5EF4-FFF2-40B4-BE49-F238E27FC236}">
                <a16:creationId xmlns:a16="http://schemas.microsoft.com/office/drawing/2014/main" id="{A1F768D9-C80A-4DAC-939E-D94EAA47B7CF}"/>
              </a:ext>
            </a:extLst>
          </p:cNvPr>
          <p:cNvSpPr txBox="1"/>
          <p:nvPr/>
        </p:nvSpPr>
        <p:spPr>
          <a:xfrm>
            <a:off x="3241537" y="1947604"/>
            <a:ext cx="2660922" cy="3631763"/>
          </a:xfrm>
          <a:prstGeom prst="rect">
            <a:avLst/>
          </a:prstGeom>
          <a:noFill/>
        </p:spPr>
        <p:txBody>
          <a:bodyPr wrap="square" rtlCol="0">
            <a:spAutoFit/>
          </a:bodyPr>
          <a:lstStyle/>
          <a:p>
            <a:pPr algn="ctr"/>
            <a:r>
              <a:rPr lang="en-US" sz="1800" b="1" dirty="0"/>
              <a:t>Option 2 </a:t>
            </a:r>
          </a:p>
          <a:p>
            <a:endParaRPr lang="en-US" sz="2000" dirty="0"/>
          </a:p>
          <a:p>
            <a:pPr marL="342900" indent="-342900">
              <a:buFont typeface="Arial" panose="020B0604020202020204" pitchFamily="34" charset="0"/>
              <a:buChar char="•"/>
            </a:pPr>
            <a:r>
              <a:rPr lang="en-US" sz="1600" dirty="0"/>
              <a:t>You sometimes go to entertainment events</a:t>
            </a:r>
          </a:p>
          <a:p>
            <a:pPr marL="342900" indent="-342900">
              <a:buFont typeface="Arial" panose="020B0604020202020204" pitchFamily="34" charset="0"/>
              <a:buChar char="•"/>
            </a:pPr>
            <a:r>
              <a:rPr lang="en-US" sz="1600" dirty="0"/>
              <a:t>You buy medium-priced event tickets </a:t>
            </a:r>
          </a:p>
          <a:p>
            <a:pPr marL="342900" indent="-342900">
              <a:buFont typeface="Arial" panose="020B0604020202020204" pitchFamily="34" charset="0"/>
              <a:buChar char="•"/>
            </a:pPr>
            <a:r>
              <a:rPr lang="en-US" sz="1600" dirty="0"/>
              <a:t>You attend an entertainment event every few months</a:t>
            </a:r>
            <a:endParaRPr lang="en-US" sz="2000" dirty="0"/>
          </a:p>
          <a:p>
            <a:endParaRPr lang="en-US" sz="2000" dirty="0"/>
          </a:p>
          <a:p>
            <a:endParaRPr lang="en-US" sz="2000" dirty="0"/>
          </a:p>
          <a:p>
            <a:endParaRPr lang="en-US" sz="2000" dirty="0"/>
          </a:p>
          <a:p>
            <a:pPr algn="ctr"/>
            <a:r>
              <a:rPr lang="en-CA" sz="2000" dirty="0"/>
              <a:t>$ 65 per month</a:t>
            </a:r>
            <a:endParaRPr lang="en-US" sz="2000" dirty="0"/>
          </a:p>
        </p:txBody>
      </p:sp>
      <p:sp>
        <p:nvSpPr>
          <p:cNvPr id="12" name="TextBox 11">
            <a:extLst>
              <a:ext uri="{FF2B5EF4-FFF2-40B4-BE49-F238E27FC236}">
                <a16:creationId xmlns:a16="http://schemas.microsoft.com/office/drawing/2014/main" id="{2BF33DE3-20E8-4D85-A3C3-8D7EE53B94F2}"/>
              </a:ext>
            </a:extLst>
          </p:cNvPr>
          <p:cNvSpPr txBox="1"/>
          <p:nvPr/>
        </p:nvSpPr>
        <p:spPr>
          <a:xfrm>
            <a:off x="6099150" y="1916832"/>
            <a:ext cx="2660922" cy="3631763"/>
          </a:xfrm>
          <a:prstGeom prst="rect">
            <a:avLst/>
          </a:prstGeom>
          <a:noFill/>
        </p:spPr>
        <p:txBody>
          <a:bodyPr wrap="square" rtlCol="0">
            <a:spAutoFit/>
          </a:bodyPr>
          <a:lstStyle/>
          <a:p>
            <a:pPr algn="ctr"/>
            <a:r>
              <a:rPr lang="en-US" sz="1800" b="1" dirty="0"/>
              <a:t>Option 3 </a:t>
            </a:r>
          </a:p>
          <a:p>
            <a:endParaRPr lang="en-US" sz="1600" dirty="0"/>
          </a:p>
          <a:p>
            <a:pPr marL="342900" indent="-342900">
              <a:buFont typeface="Arial" panose="020B0604020202020204" pitchFamily="34" charset="0"/>
              <a:buChar char="•"/>
            </a:pPr>
            <a:r>
              <a:rPr lang="en-US" sz="1600" dirty="0"/>
              <a:t>You go to entertainment events once in a while</a:t>
            </a:r>
          </a:p>
          <a:p>
            <a:pPr marL="342900" indent="-342900">
              <a:buFont typeface="Arial" panose="020B0604020202020204" pitchFamily="34" charset="0"/>
              <a:buChar char="•"/>
            </a:pPr>
            <a:r>
              <a:rPr lang="en-US" sz="1600" dirty="0"/>
              <a:t>You compare prices and search for the best value tickets</a:t>
            </a:r>
          </a:p>
          <a:p>
            <a:pPr marL="342900" indent="-342900">
              <a:buFont typeface="Arial" panose="020B0604020202020204" pitchFamily="34" charset="0"/>
              <a:buChar char="•"/>
            </a:pPr>
            <a:r>
              <a:rPr lang="en-US" sz="1600" dirty="0"/>
              <a:t>You attend 2 entertainment events a year</a:t>
            </a:r>
          </a:p>
          <a:p>
            <a:pPr marL="342900" indent="-342900">
              <a:buFont typeface="Arial" panose="020B0604020202020204" pitchFamily="34" charset="0"/>
              <a:buChar char="•"/>
            </a:pPr>
            <a:endParaRPr lang="en-US" sz="1600" dirty="0"/>
          </a:p>
          <a:p>
            <a:endParaRPr lang="en-US" sz="1800" dirty="0"/>
          </a:p>
          <a:p>
            <a:pPr algn="ctr"/>
            <a:r>
              <a:rPr lang="en-CA" sz="2000" dirty="0"/>
              <a:t>$ 40 per month</a:t>
            </a:r>
            <a:endParaRPr lang="en-US" sz="2000" dirty="0"/>
          </a:p>
        </p:txBody>
      </p:sp>
      <p:pic>
        <p:nvPicPr>
          <p:cNvPr id="5" name="Picture 4">
            <a:extLst>
              <a:ext uri="{FF2B5EF4-FFF2-40B4-BE49-F238E27FC236}">
                <a16:creationId xmlns:a16="http://schemas.microsoft.com/office/drawing/2014/main" id="{D6E274FF-E18F-411F-94F6-85982E5F7753}"/>
              </a:ext>
            </a:extLst>
          </p:cNvPr>
          <p:cNvPicPr>
            <a:picLocks noChangeAspect="1"/>
          </p:cNvPicPr>
          <p:nvPr/>
        </p:nvPicPr>
        <p:blipFill>
          <a:blip r:embed="rId2"/>
          <a:stretch>
            <a:fillRect/>
          </a:stretch>
        </p:blipFill>
        <p:spPr>
          <a:xfrm>
            <a:off x="7185342" y="6000"/>
            <a:ext cx="1490345" cy="1506588"/>
          </a:xfrm>
          <a:prstGeom prst="rect">
            <a:avLst/>
          </a:prstGeom>
        </p:spPr>
      </p:pic>
    </p:spTree>
    <p:extLst>
      <p:ext uri="{BB962C8B-B14F-4D97-AF65-F5344CB8AC3E}">
        <p14:creationId xmlns:p14="http://schemas.microsoft.com/office/powerpoint/2010/main" val="1598089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en-US" altLang="en-US" dirty="0">
                <a:solidFill>
                  <a:srgbClr val="005954"/>
                </a:solidFill>
                <a:latin typeface="Open Sans" panose="020B0606030504020204" pitchFamily="34" charset="0"/>
              </a:rPr>
              <a:t>Students will learn…</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lnSpc>
                <a:spcPts val="2400"/>
              </a:lnSpc>
              <a:buNone/>
            </a:pPr>
            <a:r>
              <a:rPr lang="en-US" altLang="en-US" sz="2000" dirty="0"/>
              <a:t>Through this game of simulation, students will learn:</a:t>
            </a:r>
          </a:p>
          <a:p>
            <a:pPr eaLnBrk="1" hangingPunct="1">
              <a:lnSpc>
                <a:spcPts val="2400"/>
              </a:lnSpc>
            </a:pPr>
            <a:r>
              <a:rPr lang="en-US" altLang="en-US" sz="2000" dirty="0"/>
              <a:t>Monthly budgeting and longer-term financial planning</a:t>
            </a:r>
          </a:p>
          <a:p>
            <a:pPr eaLnBrk="1" hangingPunct="1">
              <a:lnSpc>
                <a:spcPts val="2400"/>
              </a:lnSpc>
            </a:pPr>
            <a:r>
              <a:rPr lang="en-US" altLang="en-US" sz="2000" dirty="0"/>
              <a:t>Common living expenses and paying bills</a:t>
            </a:r>
          </a:p>
          <a:p>
            <a:pPr eaLnBrk="1" hangingPunct="1">
              <a:lnSpc>
                <a:spcPts val="2400"/>
              </a:lnSpc>
            </a:pPr>
            <a:r>
              <a:rPr lang="en-US" altLang="en-US" sz="2000" dirty="0"/>
              <a:t>Interest rates on debt</a:t>
            </a:r>
          </a:p>
          <a:p>
            <a:pPr eaLnBrk="1" hangingPunct="1">
              <a:lnSpc>
                <a:spcPts val="2400"/>
              </a:lnSpc>
            </a:pPr>
            <a:r>
              <a:rPr lang="en-US" altLang="en-US" sz="2000" dirty="0"/>
              <a:t>Interest rates on investment</a:t>
            </a:r>
          </a:p>
          <a:p>
            <a:pPr eaLnBrk="1" hangingPunct="1">
              <a:lnSpc>
                <a:spcPts val="2400"/>
              </a:lnSpc>
            </a:pPr>
            <a:r>
              <a:rPr lang="en-US" altLang="en-US" sz="2000" dirty="0"/>
              <a:t>How marketing influences our buying decisions and financial planning</a:t>
            </a:r>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9739754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en-US" altLang="en-US" dirty="0">
                <a:solidFill>
                  <a:srgbClr val="005954"/>
                </a:solidFill>
                <a:latin typeface="Open Sans" panose="020B0606030504020204" pitchFamily="34" charset="0"/>
              </a:rPr>
              <a:t>Flexible Expenses</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buNone/>
            </a:pPr>
            <a:r>
              <a:rPr lang="en-US" altLang="en-US" sz="2000" b="1" dirty="0">
                <a:solidFill>
                  <a:srgbClr val="005954"/>
                </a:solidFill>
              </a:rPr>
              <a:t>Decision 5: Internet &amp; Cable</a:t>
            </a:r>
          </a:p>
          <a:p>
            <a:pPr marL="0" indent="0" eaLnBrk="1" hangingPunct="1">
              <a:buNone/>
            </a:pPr>
            <a:r>
              <a:rPr lang="en-US" altLang="en-US" dirty="0"/>
              <a:t>Currently your avatar uses Option 1.</a:t>
            </a:r>
            <a:endParaRPr lang="en-US" altLang="en-US" sz="1600" dirty="0"/>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sp>
        <p:nvSpPr>
          <p:cNvPr id="2" name="Rectangle: Rounded Corners 1">
            <a:extLst>
              <a:ext uri="{FF2B5EF4-FFF2-40B4-BE49-F238E27FC236}">
                <a16:creationId xmlns:a16="http://schemas.microsoft.com/office/drawing/2014/main" id="{1371552A-A32C-495A-9F68-6BC397F02C46}"/>
              </a:ext>
            </a:extLst>
          </p:cNvPr>
          <p:cNvSpPr/>
          <p:nvPr/>
        </p:nvSpPr>
        <p:spPr bwMode="auto">
          <a:xfrm>
            <a:off x="470917" y="2336748"/>
            <a:ext cx="2660923" cy="3324500"/>
          </a:xfrm>
          <a:prstGeom prst="roundRect">
            <a:avLst/>
          </a:prstGeom>
          <a:solidFill>
            <a:srgbClr val="EA7123">
              <a:alpha val="23922"/>
            </a:srgbClr>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3DC5C4"/>
              </a:solidFill>
              <a:effectLst/>
              <a:latin typeface="Arial" charset="0"/>
              <a:ea typeface="ＭＳ Ｐゴシック" charset="0"/>
              <a:cs typeface="ＭＳ Ｐゴシック" charset="0"/>
            </a:endParaRPr>
          </a:p>
        </p:txBody>
      </p:sp>
      <p:sp>
        <p:nvSpPr>
          <p:cNvPr id="8" name="Rectangle: Rounded Corners 7">
            <a:extLst>
              <a:ext uri="{FF2B5EF4-FFF2-40B4-BE49-F238E27FC236}">
                <a16:creationId xmlns:a16="http://schemas.microsoft.com/office/drawing/2014/main" id="{65632E15-E695-4EB0-980C-6B5D5806EA28}"/>
              </a:ext>
            </a:extLst>
          </p:cNvPr>
          <p:cNvSpPr/>
          <p:nvPr/>
        </p:nvSpPr>
        <p:spPr bwMode="auto">
          <a:xfrm>
            <a:off x="3279229" y="2376039"/>
            <a:ext cx="2660923" cy="3285209"/>
          </a:xfrm>
          <a:prstGeom prst="roundRect">
            <a:avLst/>
          </a:prstGeom>
          <a:solidFill>
            <a:srgbClr val="EA7123">
              <a:alpha val="23922"/>
            </a:srgbClr>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3DC5C4"/>
              </a:solidFill>
              <a:effectLst/>
              <a:latin typeface="Arial" charset="0"/>
              <a:ea typeface="ＭＳ Ｐゴシック" charset="0"/>
              <a:cs typeface="ＭＳ Ｐゴシック" charset="0"/>
            </a:endParaRPr>
          </a:p>
        </p:txBody>
      </p:sp>
      <p:sp>
        <p:nvSpPr>
          <p:cNvPr id="3" name="TextBox 2">
            <a:extLst>
              <a:ext uri="{FF2B5EF4-FFF2-40B4-BE49-F238E27FC236}">
                <a16:creationId xmlns:a16="http://schemas.microsoft.com/office/drawing/2014/main" id="{96C677F0-08A1-4C55-A3BA-A246DAE93FE2}"/>
              </a:ext>
            </a:extLst>
          </p:cNvPr>
          <p:cNvSpPr txBox="1"/>
          <p:nvPr/>
        </p:nvSpPr>
        <p:spPr>
          <a:xfrm>
            <a:off x="470917" y="2523667"/>
            <a:ext cx="2660922" cy="2893100"/>
          </a:xfrm>
          <a:prstGeom prst="rect">
            <a:avLst/>
          </a:prstGeom>
          <a:noFill/>
        </p:spPr>
        <p:txBody>
          <a:bodyPr wrap="square" rtlCol="0">
            <a:spAutoFit/>
          </a:bodyPr>
          <a:lstStyle/>
          <a:p>
            <a:pPr algn="ctr"/>
            <a:r>
              <a:rPr lang="en-US" sz="1800" b="1" dirty="0"/>
              <a:t>Option 1 </a:t>
            </a:r>
          </a:p>
          <a:p>
            <a:endParaRPr lang="en-US" sz="2000" dirty="0"/>
          </a:p>
          <a:p>
            <a:pPr marL="342900" indent="-342900">
              <a:buFont typeface="Arial" panose="020B0604020202020204" pitchFamily="34" charset="0"/>
              <a:buChar char="•"/>
            </a:pPr>
            <a:r>
              <a:rPr lang="en-US" sz="1600" dirty="0"/>
              <a:t>Unlimited 5G high-speed internet</a:t>
            </a:r>
          </a:p>
          <a:p>
            <a:pPr marL="342900" indent="-342900">
              <a:buFont typeface="Arial" panose="020B0604020202020204" pitchFamily="34" charset="0"/>
              <a:buChar char="•"/>
            </a:pPr>
            <a:r>
              <a:rPr lang="en-US" sz="1600" dirty="0"/>
              <a:t>Internet is always reliable</a:t>
            </a:r>
          </a:p>
          <a:p>
            <a:pPr marL="342900" indent="-342900">
              <a:buFont typeface="Arial" panose="020B0604020202020204" pitchFamily="34" charset="0"/>
              <a:buChar char="•"/>
            </a:pPr>
            <a:r>
              <a:rPr lang="en-US" sz="1600" dirty="0"/>
              <a:t>Basic cable + 20 TV channels</a:t>
            </a:r>
          </a:p>
          <a:p>
            <a:endParaRPr lang="en-US" sz="2800" dirty="0"/>
          </a:p>
          <a:p>
            <a:pPr algn="ctr"/>
            <a:r>
              <a:rPr lang="en-CA" sz="2000" dirty="0"/>
              <a:t>$ 120 per month</a:t>
            </a:r>
            <a:endParaRPr lang="en-US" sz="2000" dirty="0"/>
          </a:p>
        </p:txBody>
      </p:sp>
      <p:sp>
        <p:nvSpPr>
          <p:cNvPr id="11" name="TextBox 10">
            <a:extLst>
              <a:ext uri="{FF2B5EF4-FFF2-40B4-BE49-F238E27FC236}">
                <a16:creationId xmlns:a16="http://schemas.microsoft.com/office/drawing/2014/main" id="{A1F768D9-C80A-4DAC-939E-D94EAA47B7CF}"/>
              </a:ext>
            </a:extLst>
          </p:cNvPr>
          <p:cNvSpPr txBox="1"/>
          <p:nvPr/>
        </p:nvSpPr>
        <p:spPr>
          <a:xfrm>
            <a:off x="3279230" y="2523667"/>
            <a:ext cx="2660922" cy="2877711"/>
          </a:xfrm>
          <a:prstGeom prst="rect">
            <a:avLst/>
          </a:prstGeom>
          <a:noFill/>
        </p:spPr>
        <p:txBody>
          <a:bodyPr wrap="square" rtlCol="0">
            <a:spAutoFit/>
          </a:bodyPr>
          <a:lstStyle/>
          <a:p>
            <a:pPr algn="ctr"/>
            <a:r>
              <a:rPr lang="en-US" sz="1800" b="1" dirty="0"/>
              <a:t>Option 2 </a:t>
            </a:r>
          </a:p>
          <a:p>
            <a:endParaRPr lang="en-US" sz="2000" dirty="0"/>
          </a:p>
          <a:p>
            <a:pPr marL="342900" indent="-342900">
              <a:buFont typeface="Arial" panose="020B0604020202020204" pitchFamily="34" charset="0"/>
              <a:buChar char="•"/>
            </a:pPr>
            <a:r>
              <a:rPr lang="en-US" sz="1600" dirty="0"/>
              <a:t>Unlimited 4G internet</a:t>
            </a:r>
          </a:p>
          <a:p>
            <a:pPr marL="342900" indent="-342900">
              <a:buFont typeface="Arial" panose="020B0604020202020204" pitchFamily="34" charset="0"/>
              <a:buChar char="•"/>
            </a:pPr>
            <a:r>
              <a:rPr lang="en-US" sz="1600" dirty="0"/>
              <a:t>Internet is often reliable</a:t>
            </a:r>
          </a:p>
          <a:p>
            <a:pPr marL="342900" indent="-342900">
              <a:buFont typeface="Arial" panose="020B0604020202020204" pitchFamily="34" charset="0"/>
              <a:buChar char="•"/>
            </a:pPr>
            <a:r>
              <a:rPr lang="en-US" sz="1600" dirty="0"/>
              <a:t>No cable</a:t>
            </a:r>
          </a:p>
          <a:p>
            <a:pPr marL="342900" indent="-342900">
              <a:buFont typeface="Arial" panose="020B0604020202020204" pitchFamily="34" charset="0"/>
              <a:buChar char="•"/>
            </a:pPr>
            <a:r>
              <a:rPr lang="en-US" sz="1600" dirty="0"/>
              <a:t>Includes Netflix &amp; Crave</a:t>
            </a:r>
            <a:endParaRPr lang="en-US" sz="2000" dirty="0"/>
          </a:p>
          <a:p>
            <a:r>
              <a:rPr lang="en-US" sz="2000" dirty="0"/>
              <a:t> </a:t>
            </a:r>
            <a:r>
              <a:rPr lang="en-US" sz="1200" dirty="0"/>
              <a:t>   </a:t>
            </a:r>
            <a:br>
              <a:rPr lang="en-US" sz="1200" dirty="0"/>
            </a:br>
            <a:r>
              <a:rPr lang="en-US" sz="900" dirty="0"/>
              <a:t> </a:t>
            </a:r>
            <a:r>
              <a:rPr lang="en-US" sz="1050" dirty="0"/>
              <a:t> </a:t>
            </a:r>
            <a:r>
              <a:rPr lang="en-US" sz="1100" dirty="0"/>
              <a:t> </a:t>
            </a:r>
            <a:r>
              <a:rPr lang="en-US" sz="1200" dirty="0"/>
              <a:t> </a:t>
            </a:r>
            <a:br>
              <a:rPr lang="en-US" sz="2000" dirty="0"/>
            </a:br>
            <a:r>
              <a:rPr lang="en-US" sz="1200" dirty="0"/>
              <a:t> </a:t>
            </a:r>
            <a:endParaRPr lang="en-US" sz="1800" dirty="0"/>
          </a:p>
          <a:p>
            <a:pPr algn="ctr"/>
            <a:r>
              <a:rPr lang="en-CA" sz="2000" dirty="0"/>
              <a:t>$ 90 per month</a:t>
            </a:r>
            <a:endParaRPr lang="en-US" sz="2000" dirty="0"/>
          </a:p>
        </p:txBody>
      </p:sp>
      <p:pic>
        <p:nvPicPr>
          <p:cNvPr id="6" name="Picture 5">
            <a:extLst>
              <a:ext uri="{FF2B5EF4-FFF2-40B4-BE49-F238E27FC236}">
                <a16:creationId xmlns:a16="http://schemas.microsoft.com/office/drawing/2014/main" id="{AC9FB714-17A4-430A-9CBE-5EB5586FC5A8}"/>
              </a:ext>
            </a:extLst>
          </p:cNvPr>
          <p:cNvPicPr>
            <a:picLocks noChangeAspect="1"/>
          </p:cNvPicPr>
          <p:nvPr/>
        </p:nvPicPr>
        <p:blipFill>
          <a:blip r:embed="rId2"/>
          <a:stretch>
            <a:fillRect/>
          </a:stretch>
        </p:blipFill>
        <p:spPr>
          <a:xfrm>
            <a:off x="6732240" y="188640"/>
            <a:ext cx="2193857" cy="1716437"/>
          </a:xfrm>
          <a:prstGeom prst="rect">
            <a:avLst/>
          </a:prstGeom>
        </p:spPr>
      </p:pic>
      <p:sp>
        <p:nvSpPr>
          <p:cNvPr id="10" name="Rectangle: Rounded Corners 9">
            <a:extLst>
              <a:ext uri="{FF2B5EF4-FFF2-40B4-BE49-F238E27FC236}">
                <a16:creationId xmlns:a16="http://schemas.microsoft.com/office/drawing/2014/main" id="{40593033-6424-4FDC-BC58-5B730FD617B9}"/>
              </a:ext>
            </a:extLst>
          </p:cNvPr>
          <p:cNvSpPr/>
          <p:nvPr/>
        </p:nvSpPr>
        <p:spPr bwMode="auto">
          <a:xfrm>
            <a:off x="6087541" y="2376039"/>
            <a:ext cx="2660923" cy="3285209"/>
          </a:xfrm>
          <a:prstGeom prst="roundRect">
            <a:avLst/>
          </a:prstGeom>
          <a:solidFill>
            <a:srgbClr val="EA7123">
              <a:alpha val="23922"/>
            </a:srgbClr>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3DC5C4"/>
              </a:solidFill>
              <a:effectLst/>
              <a:latin typeface="Arial" charset="0"/>
              <a:ea typeface="ＭＳ Ｐゴシック" charset="0"/>
              <a:cs typeface="ＭＳ Ｐゴシック" charset="0"/>
            </a:endParaRPr>
          </a:p>
        </p:txBody>
      </p:sp>
      <p:sp>
        <p:nvSpPr>
          <p:cNvPr id="12" name="TextBox 11">
            <a:extLst>
              <a:ext uri="{FF2B5EF4-FFF2-40B4-BE49-F238E27FC236}">
                <a16:creationId xmlns:a16="http://schemas.microsoft.com/office/drawing/2014/main" id="{6C4BC75C-0ED4-4845-AD84-D1B43F201DBE}"/>
              </a:ext>
            </a:extLst>
          </p:cNvPr>
          <p:cNvSpPr txBox="1"/>
          <p:nvPr/>
        </p:nvSpPr>
        <p:spPr>
          <a:xfrm>
            <a:off x="6087542" y="2523667"/>
            <a:ext cx="2660922" cy="3016210"/>
          </a:xfrm>
          <a:prstGeom prst="rect">
            <a:avLst/>
          </a:prstGeom>
          <a:noFill/>
        </p:spPr>
        <p:txBody>
          <a:bodyPr wrap="square" rtlCol="0">
            <a:spAutoFit/>
          </a:bodyPr>
          <a:lstStyle/>
          <a:p>
            <a:pPr algn="ctr"/>
            <a:r>
              <a:rPr lang="en-US" sz="1800" b="1" dirty="0"/>
              <a:t>Option 3 </a:t>
            </a:r>
          </a:p>
          <a:p>
            <a:endParaRPr lang="en-US" sz="2000" dirty="0"/>
          </a:p>
          <a:p>
            <a:pPr marL="342900" indent="-342900">
              <a:buFont typeface="Arial" panose="020B0604020202020204" pitchFamily="34" charset="0"/>
              <a:buChar char="•"/>
            </a:pPr>
            <a:r>
              <a:rPr lang="en-US" sz="1600" dirty="0"/>
              <a:t>Unlimited 3G internet</a:t>
            </a:r>
          </a:p>
          <a:p>
            <a:pPr marL="342900" indent="-342900">
              <a:buFont typeface="Arial" panose="020B0604020202020204" pitchFamily="34" charset="0"/>
              <a:buChar char="•"/>
            </a:pPr>
            <a:r>
              <a:rPr lang="en-US" sz="1600" dirty="0"/>
              <a:t>Internet is unstable during busy hours</a:t>
            </a:r>
          </a:p>
          <a:p>
            <a:pPr marL="342900" indent="-342900">
              <a:buFont typeface="Arial" panose="020B0604020202020204" pitchFamily="34" charset="0"/>
              <a:buChar char="•"/>
            </a:pPr>
            <a:r>
              <a:rPr lang="en-US" sz="1600" dirty="0"/>
              <a:t>No cable TV, no streaming platforms</a:t>
            </a:r>
            <a:endParaRPr lang="en-US" sz="2000" dirty="0"/>
          </a:p>
          <a:p>
            <a:r>
              <a:rPr lang="en-US" sz="1200" dirty="0"/>
              <a:t>   </a:t>
            </a:r>
          </a:p>
          <a:p>
            <a:endParaRPr lang="en-US" sz="2000" dirty="0"/>
          </a:p>
          <a:p>
            <a:endParaRPr lang="en-US" sz="1400" dirty="0"/>
          </a:p>
          <a:p>
            <a:pPr algn="ctr"/>
            <a:r>
              <a:rPr lang="en-CA" sz="2000" dirty="0"/>
              <a:t>$ 60 per month</a:t>
            </a:r>
            <a:endParaRPr lang="en-US" sz="2000" dirty="0"/>
          </a:p>
        </p:txBody>
      </p:sp>
    </p:spTree>
    <p:extLst>
      <p:ext uri="{BB962C8B-B14F-4D97-AF65-F5344CB8AC3E}">
        <p14:creationId xmlns:p14="http://schemas.microsoft.com/office/powerpoint/2010/main" val="41023195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en-US" altLang="en-US" dirty="0">
                <a:solidFill>
                  <a:srgbClr val="005954"/>
                </a:solidFill>
                <a:latin typeface="Open Sans" panose="020B0606030504020204" pitchFamily="34" charset="0"/>
              </a:rPr>
              <a:t>Flexible Expenses</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buNone/>
            </a:pPr>
            <a:r>
              <a:rPr lang="en-US" altLang="en-US" sz="2000" b="1" dirty="0">
                <a:solidFill>
                  <a:srgbClr val="005954"/>
                </a:solidFill>
              </a:rPr>
              <a:t>Decision 6: Cell Phone Plan</a:t>
            </a:r>
          </a:p>
          <a:p>
            <a:pPr marL="0" indent="0" eaLnBrk="1" hangingPunct="1">
              <a:buNone/>
            </a:pPr>
            <a:r>
              <a:rPr lang="en-US" altLang="en-US" dirty="0"/>
              <a:t>Currently your avatar uses Option 1.</a:t>
            </a:r>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sp>
        <p:nvSpPr>
          <p:cNvPr id="2" name="Rectangle: Rounded Corners 1">
            <a:extLst>
              <a:ext uri="{FF2B5EF4-FFF2-40B4-BE49-F238E27FC236}">
                <a16:creationId xmlns:a16="http://schemas.microsoft.com/office/drawing/2014/main" id="{1371552A-A32C-495A-9F68-6BC397F02C46}"/>
              </a:ext>
            </a:extLst>
          </p:cNvPr>
          <p:cNvSpPr/>
          <p:nvPr/>
        </p:nvSpPr>
        <p:spPr bwMode="auto">
          <a:xfrm>
            <a:off x="395536" y="2264740"/>
            <a:ext cx="2660923" cy="3324500"/>
          </a:xfrm>
          <a:prstGeom prst="roundRect">
            <a:avLst/>
          </a:prstGeom>
          <a:solidFill>
            <a:srgbClr val="FDCE3A">
              <a:alpha val="23922"/>
            </a:srgbClr>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3DC5C4"/>
              </a:solidFill>
              <a:effectLst/>
              <a:latin typeface="Arial" charset="0"/>
              <a:ea typeface="ＭＳ Ｐゴシック" charset="0"/>
              <a:cs typeface="ＭＳ Ｐゴシック" charset="0"/>
            </a:endParaRPr>
          </a:p>
        </p:txBody>
      </p:sp>
      <p:sp>
        <p:nvSpPr>
          <p:cNvPr id="8" name="Rectangle: Rounded Corners 7">
            <a:extLst>
              <a:ext uri="{FF2B5EF4-FFF2-40B4-BE49-F238E27FC236}">
                <a16:creationId xmlns:a16="http://schemas.microsoft.com/office/drawing/2014/main" id="{65632E15-E695-4EB0-980C-6B5D5806EA28}"/>
              </a:ext>
            </a:extLst>
          </p:cNvPr>
          <p:cNvSpPr/>
          <p:nvPr/>
        </p:nvSpPr>
        <p:spPr bwMode="auto">
          <a:xfrm>
            <a:off x="3203848" y="2304031"/>
            <a:ext cx="2660923" cy="3285209"/>
          </a:xfrm>
          <a:prstGeom prst="roundRect">
            <a:avLst/>
          </a:prstGeom>
          <a:solidFill>
            <a:srgbClr val="FDCE3A">
              <a:alpha val="23922"/>
            </a:srgbClr>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3DC5C4"/>
              </a:solidFill>
              <a:effectLst/>
              <a:latin typeface="Arial" charset="0"/>
              <a:ea typeface="ＭＳ Ｐゴシック" charset="0"/>
              <a:cs typeface="ＭＳ Ｐゴシック" charset="0"/>
            </a:endParaRPr>
          </a:p>
        </p:txBody>
      </p:sp>
      <p:sp>
        <p:nvSpPr>
          <p:cNvPr id="3" name="TextBox 2">
            <a:extLst>
              <a:ext uri="{FF2B5EF4-FFF2-40B4-BE49-F238E27FC236}">
                <a16:creationId xmlns:a16="http://schemas.microsoft.com/office/drawing/2014/main" id="{96C677F0-08A1-4C55-A3BA-A246DAE93FE2}"/>
              </a:ext>
            </a:extLst>
          </p:cNvPr>
          <p:cNvSpPr txBox="1"/>
          <p:nvPr/>
        </p:nvSpPr>
        <p:spPr>
          <a:xfrm>
            <a:off x="395536" y="2451659"/>
            <a:ext cx="2660922" cy="3016210"/>
          </a:xfrm>
          <a:prstGeom prst="rect">
            <a:avLst/>
          </a:prstGeom>
          <a:noFill/>
        </p:spPr>
        <p:txBody>
          <a:bodyPr wrap="square" rtlCol="0">
            <a:spAutoFit/>
          </a:bodyPr>
          <a:lstStyle/>
          <a:p>
            <a:pPr algn="ctr"/>
            <a:r>
              <a:rPr lang="en-US" sz="1800" b="1" dirty="0"/>
              <a:t>Option 1 </a:t>
            </a:r>
          </a:p>
          <a:p>
            <a:endParaRPr lang="en-US" sz="1400" dirty="0"/>
          </a:p>
          <a:p>
            <a:pPr marL="342900" indent="-342900">
              <a:buFont typeface="Arial" panose="020B0604020202020204" pitchFamily="34" charset="0"/>
              <a:buChar char="•"/>
            </a:pPr>
            <a:r>
              <a:rPr lang="en-US" sz="1600" dirty="0"/>
              <a:t>Data: 10GB per month</a:t>
            </a:r>
          </a:p>
          <a:p>
            <a:pPr marL="342900" indent="-342900">
              <a:buFont typeface="Arial" panose="020B0604020202020204" pitchFamily="34" charset="0"/>
              <a:buChar char="•"/>
            </a:pPr>
            <a:r>
              <a:rPr lang="en-US" sz="1600" dirty="0"/>
              <a:t>Unlimited calling and texting</a:t>
            </a:r>
          </a:p>
          <a:p>
            <a:pPr marL="342900" indent="-342900">
              <a:buFont typeface="Arial" panose="020B0604020202020204" pitchFamily="34" charset="0"/>
              <a:buChar char="•"/>
            </a:pPr>
            <a:r>
              <a:rPr lang="en-US" sz="1600" dirty="0"/>
              <a:t>Includes Caller ID and  voicemail</a:t>
            </a:r>
          </a:p>
          <a:p>
            <a:pPr marL="342900" indent="-342900">
              <a:buFont typeface="Arial" panose="020B0604020202020204" pitchFamily="34" charset="0"/>
              <a:buChar char="•"/>
            </a:pPr>
            <a:r>
              <a:rPr lang="en-US" sz="1600" dirty="0"/>
              <a:t>Stable connection</a:t>
            </a:r>
          </a:p>
          <a:p>
            <a:endParaRPr lang="en-US" sz="1400" dirty="0"/>
          </a:p>
          <a:p>
            <a:endParaRPr lang="en-US" sz="1400" dirty="0"/>
          </a:p>
          <a:p>
            <a:endParaRPr lang="en-US" sz="1400" dirty="0"/>
          </a:p>
          <a:p>
            <a:pPr algn="ctr"/>
            <a:r>
              <a:rPr lang="en-CA" sz="2000" dirty="0"/>
              <a:t>$ 60 per month</a:t>
            </a:r>
            <a:endParaRPr lang="en-US" sz="2000" dirty="0"/>
          </a:p>
        </p:txBody>
      </p:sp>
      <p:sp>
        <p:nvSpPr>
          <p:cNvPr id="11" name="TextBox 10">
            <a:extLst>
              <a:ext uri="{FF2B5EF4-FFF2-40B4-BE49-F238E27FC236}">
                <a16:creationId xmlns:a16="http://schemas.microsoft.com/office/drawing/2014/main" id="{A1F768D9-C80A-4DAC-939E-D94EAA47B7CF}"/>
              </a:ext>
            </a:extLst>
          </p:cNvPr>
          <p:cNvSpPr txBox="1"/>
          <p:nvPr/>
        </p:nvSpPr>
        <p:spPr>
          <a:xfrm>
            <a:off x="3203849" y="2451659"/>
            <a:ext cx="2660922" cy="3046988"/>
          </a:xfrm>
          <a:prstGeom prst="rect">
            <a:avLst/>
          </a:prstGeom>
          <a:noFill/>
        </p:spPr>
        <p:txBody>
          <a:bodyPr wrap="square" rtlCol="0">
            <a:spAutoFit/>
          </a:bodyPr>
          <a:lstStyle/>
          <a:p>
            <a:pPr algn="ctr"/>
            <a:r>
              <a:rPr lang="en-US" sz="1800" b="1" dirty="0"/>
              <a:t>Option 2 </a:t>
            </a:r>
          </a:p>
          <a:p>
            <a:endParaRPr lang="en-US" sz="1400" dirty="0"/>
          </a:p>
          <a:p>
            <a:pPr marL="342900" indent="-342900">
              <a:buFont typeface="Arial" panose="020B0604020202020204" pitchFamily="34" charset="0"/>
              <a:buChar char="•"/>
            </a:pPr>
            <a:r>
              <a:rPr lang="en-US" sz="1600" dirty="0"/>
              <a:t>Data: 2.5GB per month</a:t>
            </a:r>
          </a:p>
          <a:p>
            <a:pPr marL="342900" indent="-342900">
              <a:buFont typeface="Arial" panose="020B0604020202020204" pitchFamily="34" charset="0"/>
              <a:buChar char="•"/>
            </a:pPr>
            <a:r>
              <a:rPr lang="en-US" sz="1600" dirty="0"/>
              <a:t>Unlimited calling and texting</a:t>
            </a:r>
          </a:p>
          <a:p>
            <a:pPr marL="342900" indent="-342900">
              <a:buFont typeface="Arial" panose="020B0604020202020204" pitchFamily="34" charset="0"/>
              <a:buChar char="•"/>
            </a:pPr>
            <a:r>
              <a:rPr lang="en-US" sz="1600" dirty="0"/>
              <a:t>No Caller ID, no voicemail</a:t>
            </a:r>
          </a:p>
          <a:p>
            <a:pPr marL="342900" indent="-342900">
              <a:buFont typeface="Arial" panose="020B0604020202020204" pitchFamily="34" charset="0"/>
              <a:buChar char="•"/>
            </a:pPr>
            <a:r>
              <a:rPr lang="en-US" sz="1600" dirty="0"/>
              <a:t>Connection is okay</a:t>
            </a:r>
          </a:p>
          <a:p>
            <a:pPr marL="342900" indent="-342900">
              <a:buFont typeface="Arial" panose="020B0604020202020204" pitchFamily="34" charset="0"/>
              <a:buChar char="•"/>
            </a:pPr>
            <a:r>
              <a:rPr lang="en-US" sz="1600" dirty="0"/>
              <a:t>Pay-as-you-go plan</a:t>
            </a:r>
            <a:endParaRPr lang="en-US" sz="2000" dirty="0"/>
          </a:p>
          <a:p>
            <a:br>
              <a:rPr lang="en-US" sz="1400" dirty="0"/>
            </a:br>
            <a:r>
              <a:rPr lang="en-US" sz="1200" dirty="0"/>
              <a:t> </a:t>
            </a:r>
            <a:endParaRPr lang="en-US" sz="1400" dirty="0"/>
          </a:p>
          <a:p>
            <a:pPr algn="ctr"/>
            <a:r>
              <a:rPr lang="en-CA" sz="2000" dirty="0"/>
              <a:t>$ 35 per month</a:t>
            </a:r>
            <a:endParaRPr lang="en-US" sz="2000" dirty="0"/>
          </a:p>
        </p:txBody>
      </p:sp>
      <p:pic>
        <p:nvPicPr>
          <p:cNvPr id="5" name="Picture 4">
            <a:extLst>
              <a:ext uri="{FF2B5EF4-FFF2-40B4-BE49-F238E27FC236}">
                <a16:creationId xmlns:a16="http://schemas.microsoft.com/office/drawing/2014/main" id="{5672E795-DE59-48D1-85FA-9E817174EBE7}"/>
              </a:ext>
            </a:extLst>
          </p:cNvPr>
          <p:cNvPicPr>
            <a:picLocks noChangeAspect="1"/>
          </p:cNvPicPr>
          <p:nvPr/>
        </p:nvPicPr>
        <p:blipFill>
          <a:blip r:embed="rId2"/>
          <a:stretch>
            <a:fillRect/>
          </a:stretch>
        </p:blipFill>
        <p:spPr>
          <a:xfrm>
            <a:off x="6958294" y="183943"/>
            <a:ext cx="1934186" cy="1948913"/>
          </a:xfrm>
          <a:prstGeom prst="rect">
            <a:avLst/>
          </a:prstGeom>
        </p:spPr>
      </p:pic>
      <p:sp>
        <p:nvSpPr>
          <p:cNvPr id="10" name="Rectangle: Rounded Corners 9">
            <a:extLst>
              <a:ext uri="{FF2B5EF4-FFF2-40B4-BE49-F238E27FC236}">
                <a16:creationId xmlns:a16="http://schemas.microsoft.com/office/drawing/2014/main" id="{2C2E49C9-3E1B-4169-B6F5-DD03A83FB2CF}"/>
              </a:ext>
            </a:extLst>
          </p:cNvPr>
          <p:cNvSpPr/>
          <p:nvPr/>
        </p:nvSpPr>
        <p:spPr bwMode="auto">
          <a:xfrm>
            <a:off x="6043597" y="2271793"/>
            <a:ext cx="2660923" cy="3285209"/>
          </a:xfrm>
          <a:prstGeom prst="roundRect">
            <a:avLst/>
          </a:prstGeom>
          <a:solidFill>
            <a:srgbClr val="FDCE3A">
              <a:alpha val="23922"/>
            </a:srgbClr>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3DC5C4"/>
              </a:solidFill>
              <a:effectLst/>
              <a:latin typeface="Arial" charset="0"/>
              <a:ea typeface="ＭＳ Ｐゴシック" charset="0"/>
              <a:cs typeface="ＭＳ Ｐゴシック" charset="0"/>
            </a:endParaRPr>
          </a:p>
        </p:txBody>
      </p:sp>
      <p:sp>
        <p:nvSpPr>
          <p:cNvPr id="12" name="TextBox 11">
            <a:extLst>
              <a:ext uri="{FF2B5EF4-FFF2-40B4-BE49-F238E27FC236}">
                <a16:creationId xmlns:a16="http://schemas.microsoft.com/office/drawing/2014/main" id="{2BDE325D-C163-45AE-9A49-F96D863FBBB9}"/>
              </a:ext>
            </a:extLst>
          </p:cNvPr>
          <p:cNvSpPr txBox="1"/>
          <p:nvPr/>
        </p:nvSpPr>
        <p:spPr>
          <a:xfrm>
            <a:off x="6030249" y="2359326"/>
            <a:ext cx="2660922" cy="3108543"/>
          </a:xfrm>
          <a:prstGeom prst="rect">
            <a:avLst/>
          </a:prstGeom>
          <a:noFill/>
        </p:spPr>
        <p:txBody>
          <a:bodyPr wrap="square" rtlCol="0">
            <a:spAutoFit/>
          </a:bodyPr>
          <a:lstStyle/>
          <a:p>
            <a:pPr algn="ctr"/>
            <a:r>
              <a:rPr lang="en-US" sz="1800" b="1" dirty="0"/>
              <a:t>Option 3 </a:t>
            </a:r>
          </a:p>
          <a:p>
            <a:endParaRPr lang="en-US" sz="1400" dirty="0"/>
          </a:p>
          <a:p>
            <a:pPr marL="342900" indent="-342900">
              <a:buFont typeface="Arial" panose="020B0604020202020204" pitchFamily="34" charset="0"/>
              <a:buChar char="•"/>
            </a:pPr>
            <a:r>
              <a:rPr lang="en-US" sz="1600" dirty="0"/>
              <a:t>Data: 500 </a:t>
            </a:r>
            <a:r>
              <a:rPr lang="en-US" sz="1600" b="1" dirty="0"/>
              <a:t>MB</a:t>
            </a:r>
            <a:r>
              <a:rPr lang="en-US" sz="1600" dirty="0"/>
              <a:t> per month</a:t>
            </a:r>
          </a:p>
          <a:p>
            <a:pPr marL="342900" indent="-342900">
              <a:buFont typeface="Arial" panose="020B0604020202020204" pitchFamily="34" charset="0"/>
              <a:buChar char="•"/>
            </a:pPr>
            <a:r>
              <a:rPr lang="en-US" sz="1600" dirty="0"/>
              <a:t>100 minutes calling</a:t>
            </a:r>
          </a:p>
          <a:p>
            <a:pPr marL="342900" indent="-342900">
              <a:buFont typeface="Arial" panose="020B0604020202020204" pitchFamily="34" charset="0"/>
              <a:buChar char="•"/>
            </a:pPr>
            <a:r>
              <a:rPr lang="en-US" sz="1600" dirty="0"/>
              <a:t>Unlimited texting</a:t>
            </a:r>
          </a:p>
          <a:p>
            <a:pPr marL="342900" indent="-342900">
              <a:buFont typeface="Arial" panose="020B0604020202020204" pitchFamily="34" charset="0"/>
              <a:buChar char="•"/>
            </a:pPr>
            <a:r>
              <a:rPr lang="en-US" sz="1600" dirty="0"/>
              <a:t>No Caller ID, no voicemail</a:t>
            </a:r>
          </a:p>
          <a:p>
            <a:pPr marL="342900" indent="-342900">
              <a:buFont typeface="Arial" panose="020B0604020202020204" pitchFamily="34" charset="0"/>
              <a:buChar char="•"/>
            </a:pPr>
            <a:r>
              <a:rPr lang="en-US" sz="1600" dirty="0"/>
              <a:t>Connection not always stable</a:t>
            </a:r>
          </a:p>
          <a:p>
            <a:pPr marL="342900" indent="-342900">
              <a:buFont typeface="Arial" panose="020B0604020202020204" pitchFamily="34" charset="0"/>
              <a:buChar char="•"/>
            </a:pPr>
            <a:r>
              <a:rPr lang="en-US" sz="1600" dirty="0"/>
              <a:t>Pay-as-you-go plan</a:t>
            </a:r>
            <a:endParaRPr lang="en-US" sz="1400" dirty="0"/>
          </a:p>
          <a:p>
            <a:pPr algn="ctr"/>
            <a:r>
              <a:rPr lang="en-CA" sz="2000" dirty="0"/>
              <a:t>$ 25 per month</a:t>
            </a:r>
            <a:endParaRPr lang="en-US" sz="2000" dirty="0"/>
          </a:p>
        </p:txBody>
      </p:sp>
    </p:spTree>
    <p:extLst>
      <p:ext uri="{BB962C8B-B14F-4D97-AF65-F5344CB8AC3E}">
        <p14:creationId xmlns:p14="http://schemas.microsoft.com/office/powerpoint/2010/main" val="26302879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jumping in the air on a skateboard&#10;&#10;Description automatically generated with medium confidence">
            <a:extLst>
              <a:ext uri="{FF2B5EF4-FFF2-40B4-BE49-F238E27FC236}">
                <a16:creationId xmlns:a16="http://schemas.microsoft.com/office/drawing/2014/main" id="{3273186F-74AF-4F02-B1AF-548A51317A55}"/>
              </a:ext>
            </a:extLst>
          </p:cNvPr>
          <p:cNvPicPr>
            <a:picLocks noChangeAspect="1"/>
          </p:cNvPicPr>
          <p:nvPr/>
        </p:nvPicPr>
        <p:blipFill>
          <a:blip r:embed="rId3"/>
          <a:stretch>
            <a:fillRect/>
          </a:stretch>
        </p:blipFill>
        <p:spPr>
          <a:xfrm>
            <a:off x="1835696" y="44624"/>
            <a:ext cx="5544616" cy="5544616"/>
          </a:xfrm>
          <a:prstGeom prst="rect">
            <a:avLst/>
          </a:prstGeom>
          <a:ln w="12700">
            <a:solidFill>
              <a:schemeClr val="bg2"/>
            </a:solidFill>
          </a:ln>
        </p:spPr>
      </p:pic>
      <p:pic>
        <p:nvPicPr>
          <p:cNvPr id="5" name="Picture 4">
            <a:extLst>
              <a:ext uri="{FF2B5EF4-FFF2-40B4-BE49-F238E27FC236}">
                <a16:creationId xmlns:a16="http://schemas.microsoft.com/office/drawing/2014/main" id="{8D038B39-E5ED-4C63-9983-FA40C0615E5F}"/>
              </a:ext>
            </a:extLst>
          </p:cNvPr>
          <p:cNvPicPr>
            <a:picLocks noChangeAspect="1"/>
          </p:cNvPicPr>
          <p:nvPr/>
        </p:nvPicPr>
        <p:blipFill rotWithShape="1">
          <a:blip r:embed="rId4"/>
          <a:srcRect t="15410"/>
          <a:stretch/>
        </p:blipFill>
        <p:spPr>
          <a:xfrm>
            <a:off x="1835696" y="5619858"/>
            <a:ext cx="5544616" cy="504056"/>
          </a:xfrm>
          <a:prstGeom prst="rect">
            <a:avLst/>
          </a:prstGeom>
        </p:spPr>
      </p:pic>
    </p:spTree>
    <p:extLst>
      <p:ext uri="{BB962C8B-B14F-4D97-AF65-F5344CB8AC3E}">
        <p14:creationId xmlns:p14="http://schemas.microsoft.com/office/powerpoint/2010/main" val="41857126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06320B5-7459-4CC0-8164-A30CCA539081}"/>
              </a:ext>
            </a:extLst>
          </p:cNvPr>
          <p:cNvPicPr>
            <a:picLocks noChangeAspect="1"/>
          </p:cNvPicPr>
          <p:nvPr/>
        </p:nvPicPr>
        <p:blipFill rotWithShape="1">
          <a:blip r:embed="rId3"/>
          <a:srcRect t="15410"/>
          <a:stretch/>
        </p:blipFill>
        <p:spPr>
          <a:xfrm>
            <a:off x="1835696" y="5619858"/>
            <a:ext cx="5544616" cy="504056"/>
          </a:xfrm>
          <a:prstGeom prst="rect">
            <a:avLst/>
          </a:prstGeom>
        </p:spPr>
      </p:pic>
      <p:pic>
        <p:nvPicPr>
          <p:cNvPr id="4" name="Picture 3" descr="A person jumping in the air&#10;&#10;Description automatically generated with medium confidence">
            <a:extLst>
              <a:ext uri="{FF2B5EF4-FFF2-40B4-BE49-F238E27FC236}">
                <a16:creationId xmlns:a16="http://schemas.microsoft.com/office/drawing/2014/main" id="{BC95CB4C-ED9A-44FB-BD36-348AD42A3688}"/>
              </a:ext>
            </a:extLst>
          </p:cNvPr>
          <p:cNvPicPr>
            <a:picLocks noChangeAspect="1"/>
          </p:cNvPicPr>
          <p:nvPr/>
        </p:nvPicPr>
        <p:blipFill>
          <a:blip r:embed="rId4"/>
          <a:stretch>
            <a:fillRect/>
          </a:stretch>
        </p:blipFill>
        <p:spPr>
          <a:xfrm>
            <a:off x="1835696" y="44624"/>
            <a:ext cx="5544616" cy="5544616"/>
          </a:xfrm>
          <a:prstGeom prst="rect">
            <a:avLst/>
          </a:prstGeom>
          <a:ln w="12700">
            <a:solidFill>
              <a:schemeClr val="bg2"/>
            </a:solidFill>
          </a:ln>
        </p:spPr>
      </p:pic>
    </p:spTree>
    <p:extLst>
      <p:ext uri="{BB962C8B-B14F-4D97-AF65-F5344CB8AC3E}">
        <p14:creationId xmlns:p14="http://schemas.microsoft.com/office/powerpoint/2010/main" val="9735420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ECAF805-3934-4739-99B5-BEED7ED716AB}"/>
              </a:ext>
            </a:extLst>
          </p:cNvPr>
          <p:cNvPicPr>
            <a:picLocks noChangeAspect="1"/>
          </p:cNvPicPr>
          <p:nvPr/>
        </p:nvPicPr>
        <p:blipFill rotWithShape="1">
          <a:blip r:embed="rId3"/>
          <a:srcRect t="15410"/>
          <a:stretch/>
        </p:blipFill>
        <p:spPr>
          <a:xfrm>
            <a:off x="1835696" y="5619858"/>
            <a:ext cx="5544616" cy="504056"/>
          </a:xfrm>
          <a:prstGeom prst="rect">
            <a:avLst/>
          </a:prstGeom>
        </p:spPr>
      </p:pic>
      <p:pic>
        <p:nvPicPr>
          <p:cNvPr id="4" name="Picture 3" descr="A pair of shoes&#10;&#10;Description automatically generated with low confidence">
            <a:extLst>
              <a:ext uri="{FF2B5EF4-FFF2-40B4-BE49-F238E27FC236}">
                <a16:creationId xmlns:a16="http://schemas.microsoft.com/office/drawing/2014/main" id="{96D83A8B-EF1A-48D9-A5F4-7953EFD148B6}"/>
              </a:ext>
            </a:extLst>
          </p:cNvPr>
          <p:cNvPicPr>
            <a:picLocks noChangeAspect="1"/>
          </p:cNvPicPr>
          <p:nvPr/>
        </p:nvPicPr>
        <p:blipFill>
          <a:blip r:embed="rId4"/>
          <a:stretch>
            <a:fillRect/>
          </a:stretch>
        </p:blipFill>
        <p:spPr>
          <a:xfrm>
            <a:off x="1835696" y="44624"/>
            <a:ext cx="5544616" cy="5544616"/>
          </a:xfrm>
          <a:prstGeom prst="rect">
            <a:avLst/>
          </a:prstGeom>
          <a:ln w="12700">
            <a:solidFill>
              <a:schemeClr val="bg2"/>
            </a:solidFill>
          </a:ln>
        </p:spPr>
      </p:pic>
    </p:spTree>
    <p:extLst>
      <p:ext uri="{BB962C8B-B14F-4D97-AF65-F5344CB8AC3E}">
        <p14:creationId xmlns:p14="http://schemas.microsoft.com/office/powerpoint/2010/main" val="11114073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Diagram, timeline&#10;&#10;Description automatically generated">
            <a:extLst>
              <a:ext uri="{FF2B5EF4-FFF2-40B4-BE49-F238E27FC236}">
                <a16:creationId xmlns:a16="http://schemas.microsoft.com/office/drawing/2014/main" id="{835F05A7-E7DE-4538-BEE8-37D58DB6FE1A}"/>
              </a:ext>
            </a:extLst>
          </p:cNvPr>
          <p:cNvPicPr>
            <a:picLocks noChangeAspect="1"/>
          </p:cNvPicPr>
          <p:nvPr/>
        </p:nvPicPr>
        <p:blipFill>
          <a:blip r:embed="rId3"/>
          <a:stretch>
            <a:fillRect/>
          </a:stretch>
        </p:blipFill>
        <p:spPr>
          <a:xfrm>
            <a:off x="1842542" y="110506"/>
            <a:ext cx="5458916" cy="5458916"/>
          </a:xfrm>
          <a:prstGeom prst="rect">
            <a:avLst/>
          </a:prstGeom>
        </p:spPr>
      </p:pic>
      <p:pic>
        <p:nvPicPr>
          <p:cNvPr id="15" name="Picture 14">
            <a:extLst>
              <a:ext uri="{FF2B5EF4-FFF2-40B4-BE49-F238E27FC236}">
                <a16:creationId xmlns:a16="http://schemas.microsoft.com/office/drawing/2014/main" id="{BD5A5549-D100-481C-9EAB-53F232AA5C3A}"/>
              </a:ext>
            </a:extLst>
          </p:cNvPr>
          <p:cNvPicPr>
            <a:picLocks noChangeAspect="1"/>
          </p:cNvPicPr>
          <p:nvPr/>
        </p:nvPicPr>
        <p:blipFill rotWithShape="1">
          <a:blip r:embed="rId4"/>
          <a:srcRect t="15410"/>
          <a:stretch/>
        </p:blipFill>
        <p:spPr>
          <a:xfrm>
            <a:off x="1835696" y="5589240"/>
            <a:ext cx="5544616" cy="504056"/>
          </a:xfrm>
          <a:prstGeom prst="rect">
            <a:avLst/>
          </a:prstGeom>
        </p:spPr>
      </p:pic>
    </p:spTree>
    <p:extLst>
      <p:ext uri="{BB962C8B-B14F-4D97-AF65-F5344CB8AC3E}">
        <p14:creationId xmlns:p14="http://schemas.microsoft.com/office/powerpoint/2010/main" val="24445515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31389A99-2A2A-4B78-A108-A1271EF73C5D}"/>
              </a:ext>
            </a:extLst>
          </p:cNvPr>
          <p:cNvPicPr>
            <a:picLocks noChangeAspect="1"/>
          </p:cNvPicPr>
          <p:nvPr/>
        </p:nvPicPr>
        <p:blipFill>
          <a:blip r:embed="rId3"/>
          <a:stretch>
            <a:fillRect/>
          </a:stretch>
        </p:blipFill>
        <p:spPr>
          <a:xfrm>
            <a:off x="1840775" y="188640"/>
            <a:ext cx="5400600" cy="5400600"/>
          </a:xfrm>
          <a:prstGeom prst="rect">
            <a:avLst/>
          </a:prstGeom>
        </p:spPr>
      </p:pic>
      <p:pic>
        <p:nvPicPr>
          <p:cNvPr id="5" name="Picture 4">
            <a:extLst>
              <a:ext uri="{FF2B5EF4-FFF2-40B4-BE49-F238E27FC236}">
                <a16:creationId xmlns:a16="http://schemas.microsoft.com/office/drawing/2014/main" id="{1717B26B-E9AB-4860-A76F-613D432B492E}"/>
              </a:ext>
            </a:extLst>
          </p:cNvPr>
          <p:cNvPicPr>
            <a:picLocks noChangeAspect="1"/>
          </p:cNvPicPr>
          <p:nvPr/>
        </p:nvPicPr>
        <p:blipFill rotWithShape="1">
          <a:blip r:embed="rId4"/>
          <a:srcRect t="15410"/>
          <a:stretch/>
        </p:blipFill>
        <p:spPr>
          <a:xfrm>
            <a:off x="1835696" y="5589240"/>
            <a:ext cx="5544616" cy="504056"/>
          </a:xfrm>
          <a:prstGeom prst="rect">
            <a:avLst/>
          </a:prstGeom>
        </p:spPr>
      </p:pic>
    </p:spTree>
    <p:extLst>
      <p:ext uri="{BB962C8B-B14F-4D97-AF65-F5344CB8AC3E}">
        <p14:creationId xmlns:p14="http://schemas.microsoft.com/office/powerpoint/2010/main" val="2891947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businesscard, envelope&#10;&#10;Description automatically generated">
            <a:extLst>
              <a:ext uri="{FF2B5EF4-FFF2-40B4-BE49-F238E27FC236}">
                <a16:creationId xmlns:a16="http://schemas.microsoft.com/office/drawing/2014/main" id="{C3E71883-10D1-42B1-A6F8-492563CA82BA}"/>
              </a:ext>
            </a:extLst>
          </p:cNvPr>
          <p:cNvPicPr>
            <a:picLocks noChangeAspect="1"/>
          </p:cNvPicPr>
          <p:nvPr/>
        </p:nvPicPr>
        <p:blipFill>
          <a:blip r:embed="rId3"/>
          <a:stretch>
            <a:fillRect/>
          </a:stretch>
        </p:blipFill>
        <p:spPr>
          <a:xfrm>
            <a:off x="1835696" y="116632"/>
            <a:ext cx="5472608" cy="5472608"/>
          </a:xfrm>
          <a:prstGeom prst="rect">
            <a:avLst/>
          </a:prstGeom>
        </p:spPr>
      </p:pic>
      <p:pic>
        <p:nvPicPr>
          <p:cNvPr id="5" name="Picture 4">
            <a:extLst>
              <a:ext uri="{FF2B5EF4-FFF2-40B4-BE49-F238E27FC236}">
                <a16:creationId xmlns:a16="http://schemas.microsoft.com/office/drawing/2014/main" id="{8FB7C231-5565-4F2A-9714-3D42ED7BBAE8}"/>
              </a:ext>
            </a:extLst>
          </p:cNvPr>
          <p:cNvPicPr>
            <a:picLocks noChangeAspect="1"/>
          </p:cNvPicPr>
          <p:nvPr/>
        </p:nvPicPr>
        <p:blipFill rotWithShape="1">
          <a:blip r:embed="rId4"/>
          <a:srcRect t="15410"/>
          <a:stretch/>
        </p:blipFill>
        <p:spPr>
          <a:xfrm>
            <a:off x="1835696" y="5589240"/>
            <a:ext cx="5544616" cy="504056"/>
          </a:xfrm>
          <a:prstGeom prst="rect">
            <a:avLst/>
          </a:prstGeom>
        </p:spPr>
      </p:pic>
    </p:spTree>
    <p:extLst>
      <p:ext uri="{BB962C8B-B14F-4D97-AF65-F5344CB8AC3E}">
        <p14:creationId xmlns:p14="http://schemas.microsoft.com/office/powerpoint/2010/main" val="11201898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lnSpc>
                <a:spcPts val="2160"/>
              </a:lnSpc>
              <a:buNone/>
            </a:pPr>
            <a:r>
              <a:rPr lang="en-US" altLang="en-US" dirty="0"/>
              <a:t>Did you buy anything? Include the cost in your monthly budget. Add it to your “personal items” expense.</a:t>
            </a:r>
          </a:p>
          <a:p>
            <a:pPr marL="0" indent="0" eaLnBrk="1" hangingPunct="1">
              <a:lnSpc>
                <a:spcPts val="2160"/>
              </a:lnSpc>
              <a:buNone/>
            </a:pPr>
            <a:endParaRPr lang="en-US" altLang="en-US" dirty="0"/>
          </a:p>
          <a:p>
            <a:pPr marL="0" indent="0" eaLnBrk="1" hangingPunct="1">
              <a:lnSpc>
                <a:spcPts val="2160"/>
              </a:lnSpc>
              <a:buNone/>
            </a:pPr>
            <a:r>
              <a:rPr lang="en-US" altLang="en-US" dirty="0"/>
              <a:t>Remember to balance your budget! </a:t>
            </a:r>
            <a:r>
              <a:rPr lang="en-US" altLang="en-US" b="1" dirty="0"/>
              <a:t>Does your “Total Budget” equal “Total Income”?</a:t>
            </a:r>
          </a:p>
          <a:p>
            <a:pPr marL="0" indent="0" eaLnBrk="1" hangingPunct="1">
              <a:buNone/>
            </a:pPr>
            <a:endParaRPr lang="en-US" altLang="en-US" b="1" dirty="0"/>
          </a:p>
          <a:p>
            <a:pPr marL="0" indent="0" eaLnBrk="1" hangingPunct="1">
              <a:buNone/>
            </a:pPr>
            <a:endParaRPr lang="en-US" altLang="en-US" dirty="0"/>
          </a:p>
          <a:p>
            <a:pPr marL="0" indent="0" eaLnBrk="1" hangingPunct="1">
              <a:buNone/>
            </a:pPr>
            <a:endParaRPr lang="en-US" altLang="en-US" dirty="0"/>
          </a:p>
        </p:txBody>
      </p:sp>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en-US" altLang="en-US" dirty="0">
                <a:solidFill>
                  <a:srgbClr val="005954"/>
                </a:solidFill>
                <a:latin typeface="Open Sans" panose="020B0606030504020204" pitchFamily="34" charset="0"/>
              </a:rPr>
              <a:t>Balance Your Budget</a:t>
            </a:r>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9432874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en-US" altLang="en-US" dirty="0">
                <a:solidFill>
                  <a:srgbClr val="005954"/>
                </a:solidFill>
                <a:latin typeface="Open Sans" panose="020B0606030504020204" pitchFamily="34" charset="0"/>
              </a:rPr>
              <a:t>Actual Expenses</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buNone/>
            </a:pPr>
            <a:r>
              <a:rPr lang="en-US" altLang="en-US" dirty="0"/>
              <a:t>At the end of the month, your avatar looks through their bank records and receipts. Here are the </a:t>
            </a:r>
            <a:r>
              <a:rPr lang="en-US" altLang="en-US" b="1" dirty="0"/>
              <a:t>actual expenses. </a:t>
            </a:r>
            <a:r>
              <a:rPr lang="en-US" altLang="en-US" dirty="0"/>
              <a:t>Fill in the “actual” column.</a:t>
            </a:r>
          </a:p>
          <a:p>
            <a:pPr marL="0" indent="0" eaLnBrk="1" hangingPunct="1">
              <a:buNone/>
            </a:pPr>
            <a:endParaRPr lang="en-US" altLang="en-US" dirty="0"/>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graphicFrame>
        <p:nvGraphicFramePr>
          <p:cNvPr id="2" name="Table 1">
            <a:extLst>
              <a:ext uri="{FF2B5EF4-FFF2-40B4-BE49-F238E27FC236}">
                <a16:creationId xmlns:a16="http://schemas.microsoft.com/office/drawing/2014/main" id="{0A0896C3-C849-4FDD-A419-A1EFD762A47C}"/>
              </a:ext>
            </a:extLst>
          </p:cNvPr>
          <p:cNvGraphicFramePr>
            <a:graphicFrameLocks noGrp="1"/>
          </p:cNvGraphicFramePr>
          <p:nvPr>
            <p:extLst>
              <p:ext uri="{D42A27DB-BD31-4B8C-83A1-F6EECF244321}">
                <p14:modId xmlns:p14="http://schemas.microsoft.com/office/powerpoint/2010/main" val="4259582115"/>
              </p:ext>
            </p:extLst>
          </p:nvPr>
        </p:nvGraphicFramePr>
        <p:xfrm>
          <a:off x="1861923" y="1988840"/>
          <a:ext cx="5420153" cy="4658360"/>
        </p:xfrm>
        <a:graphic>
          <a:graphicData uri="http://schemas.openxmlformats.org/drawingml/2006/table">
            <a:tbl>
              <a:tblPr firstRow="1" bandRow="1">
                <a:tableStyleId>{5C22544A-7EE6-4342-B048-85BDC9FD1C3A}</a:tableStyleId>
              </a:tblPr>
              <a:tblGrid>
                <a:gridCol w="2611841">
                  <a:extLst>
                    <a:ext uri="{9D8B030D-6E8A-4147-A177-3AD203B41FA5}">
                      <a16:colId xmlns:a16="http://schemas.microsoft.com/office/drawing/2014/main" val="1584151020"/>
                    </a:ext>
                  </a:extLst>
                </a:gridCol>
                <a:gridCol w="2808312">
                  <a:extLst>
                    <a:ext uri="{9D8B030D-6E8A-4147-A177-3AD203B41FA5}">
                      <a16:colId xmlns:a16="http://schemas.microsoft.com/office/drawing/2014/main" val="2253968683"/>
                    </a:ext>
                  </a:extLst>
                </a:gridCol>
              </a:tblGrid>
              <a:tr h="370840">
                <a:tc>
                  <a:txBody>
                    <a:bodyPr/>
                    <a:lstStyle/>
                    <a:p>
                      <a:pPr algn="ctr"/>
                      <a:r>
                        <a:rPr lang="en-US" sz="1600" i="0" dirty="0">
                          <a:solidFill>
                            <a:schemeClr val="tx1"/>
                          </a:solidFill>
                        </a:rPr>
                        <a:t>Expenses</a:t>
                      </a:r>
                      <a:endParaRPr lang="en-CA" sz="1600" i="0" dirty="0">
                        <a:solidFill>
                          <a:schemeClr val="tx1"/>
                        </a:solidFill>
                      </a:endParaRPr>
                    </a:p>
                  </a:txBody>
                  <a:tcPr/>
                </a:tc>
                <a:tc>
                  <a:txBody>
                    <a:bodyPr/>
                    <a:lstStyle/>
                    <a:p>
                      <a:pPr algn="ctr"/>
                      <a:r>
                        <a:rPr lang="en-US" sz="1600" i="0" dirty="0">
                          <a:solidFill>
                            <a:schemeClr val="tx1"/>
                          </a:solidFill>
                        </a:rPr>
                        <a:t>Actual</a:t>
                      </a:r>
                      <a:endParaRPr lang="en-CA" sz="1600" i="0" dirty="0">
                        <a:solidFill>
                          <a:schemeClr val="tx1"/>
                        </a:solidFill>
                      </a:endParaRPr>
                    </a:p>
                  </a:txBody>
                  <a:tcPr/>
                </a:tc>
                <a:extLst>
                  <a:ext uri="{0D108BD9-81ED-4DB2-BD59-A6C34878D82A}">
                    <a16:rowId xmlns:a16="http://schemas.microsoft.com/office/drawing/2014/main" val="796994766"/>
                  </a:ext>
                </a:extLst>
              </a:tr>
              <a:tr h="370840">
                <a:tc>
                  <a:txBody>
                    <a:bodyPr/>
                    <a:lstStyle/>
                    <a:p>
                      <a:r>
                        <a:rPr lang="en-US" sz="1600" dirty="0"/>
                        <a:t>Rent</a:t>
                      </a:r>
                      <a:endParaRPr lang="en-CA" sz="1600" dirty="0"/>
                    </a:p>
                  </a:txBody>
                  <a:tcPr/>
                </a:tc>
                <a:tc>
                  <a:txBody>
                    <a:bodyPr/>
                    <a:lstStyle/>
                    <a:p>
                      <a:pPr algn="ctr"/>
                      <a:r>
                        <a:rPr lang="en-US" sz="1600" dirty="0"/>
                        <a:t>$ 700</a:t>
                      </a:r>
                      <a:endParaRPr lang="en-CA" sz="1600" dirty="0"/>
                    </a:p>
                  </a:txBody>
                  <a:tcPr/>
                </a:tc>
                <a:extLst>
                  <a:ext uri="{0D108BD9-81ED-4DB2-BD59-A6C34878D82A}">
                    <a16:rowId xmlns:a16="http://schemas.microsoft.com/office/drawing/2014/main" val="3265824676"/>
                  </a:ext>
                </a:extLst>
              </a:tr>
              <a:tr h="370840">
                <a:tc>
                  <a:txBody>
                    <a:bodyPr/>
                    <a:lstStyle/>
                    <a:p>
                      <a:r>
                        <a:rPr lang="en-US" sz="1600" dirty="0"/>
                        <a:t>Utilities</a:t>
                      </a:r>
                      <a:endParaRPr lang="en-CA" sz="1600" dirty="0"/>
                    </a:p>
                  </a:txBody>
                  <a:tcPr/>
                </a:tc>
                <a:tc>
                  <a:txBody>
                    <a:bodyPr/>
                    <a:lstStyle/>
                    <a:p>
                      <a:pPr algn="ctr"/>
                      <a:r>
                        <a:rPr lang="en-US" sz="1600" dirty="0"/>
                        <a:t>$30</a:t>
                      </a:r>
                      <a:endParaRPr lang="en-CA" sz="1600" dirty="0"/>
                    </a:p>
                  </a:txBody>
                  <a:tcPr/>
                </a:tc>
                <a:extLst>
                  <a:ext uri="{0D108BD9-81ED-4DB2-BD59-A6C34878D82A}">
                    <a16:rowId xmlns:a16="http://schemas.microsoft.com/office/drawing/2014/main" val="2557311339"/>
                  </a:ext>
                </a:extLst>
              </a:tr>
              <a:tr h="370840">
                <a:tc>
                  <a:txBody>
                    <a:bodyPr/>
                    <a:lstStyle/>
                    <a:p>
                      <a:r>
                        <a:rPr lang="en-US" sz="1600" dirty="0"/>
                        <a:t>Internet &amp; Cable</a:t>
                      </a:r>
                      <a:endParaRPr lang="en-CA" sz="1600" dirty="0"/>
                    </a:p>
                  </a:txBody>
                  <a:tcPr/>
                </a:tc>
                <a:tc>
                  <a:txBody>
                    <a:bodyPr/>
                    <a:lstStyle/>
                    <a:p>
                      <a:pPr algn="ctr"/>
                      <a:r>
                        <a:rPr lang="en-US" sz="1600" dirty="0"/>
                        <a:t>Same as budgeted</a:t>
                      </a:r>
                      <a:endParaRPr lang="en-CA" sz="1600" dirty="0"/>
                    </a:p>
                  </a:txBody>
                  <a:tcPr/>
                </a:tc>
                <a:extLst>
                  <a:ext uri="{0D108BD9-81ED-4DB2-BD59-A6C34878D82A}">
                    <a16:rowId xmlns:a16="http://schemas.microsoft.com/office/drawing/2014/main" val="2875030940"/>
                  </a:ext>
                </a:extLst>
              </a:tr>
              <a:tr h="370840">
                <a:tc>
                  <a:txBody>
                    <a:bodyPr/>
                    <a:lstStyle/>
                    <a:p>
                      <a:r>
                        <a:rPr lang="en-US" sz="1600" dirty="0"/>
                        <a:t>Cell Phone Plan</a:t>
                      </a:r>
                      <a:endParaRPr lang="en-CA" sz="1600" dirty="0"/>
                    </a:p>
                  </a:txBody>
                  <a:tcPr/>
                </a:tc>
                <a:tc>
                  <a:txBody>
                    <a:bodyPr/>
                    <a:lstStyle/>
                    <a:p>
                      <a:pPr algn="ctr"/>
                      <a:r>
                        <a:rPr lang="en-US" sz="1600" dirty="0"/>
                        <a:t>Same as budgeted</a:t>
                      </a:r>
                      <a:endParaRPr lang="en-CA" sz="1600" dirty="0"/>
                    </a:p>
                  </a:txBody>
                  <a:tcPr/>
                </a:tc>
                <a:extLst>
                  <a:ext uri="{0D108BD9-81ED-4DB2-BD59-A6C34878D82A}">
                    <a16:rowId xmlns:a16="http://schemas.microsoft.com/office/drawing/2014/main" val="1079585952"/>
                  </a:ext>
                </a:extLst>
              </a:tr>
              <a:tr h="370840">
                <a:tc>
                  <a:txBody>
                    <a:bodyPr/>
                    <a:lstStyle/>
                    <a:p>
                      <a:r>
                        <a:rPr lang="en-US" sz="1600" dirty="0"/>
                        <a:t>Food</a:t>
                      </a:r>
                      <a:endParaRPr lang="en-CA" sz="1600" dirty="0"/>
                    </a:p>
                  </a:txBody>
                  <a:tcPr/>
                </a:tc>
                <a:tc>
                  <a:txBody>
                    <a:bodyPr/>
                    <a:lstStyle/>
                    <a:p>
                      <a:pPr algn="ctr"/>
                      <a:r>
                        <a:rPr lang="en-US" sz="1600" dirty="0"/>
                        <a:t>Same as budgeted</a:t>
                      </a:r>
                      <a:endParaRPr lang="en-CA" sz="1600" dirty="0"/>
                    </a:p>
                  </a:txBody>
                  <a:tcPr/>
                </a:tc>
                <a:extLst>
                  <a:ext uri="{0D108BD9-81ED-4DB2-BD59-A6C34878D82A}">
                    <a16:rowId xmlns:a16="http://schemas.microsoft.com/office/drawing/2014/main" val="829520389"/>
                  </a:ext>
                </a:extLst>
              </a:tr>
              <a:tr h="370840">
                <a:tc>
                  <a:txBody>
                    <a:bodyPr/>
                    <a:lstStyle/>
                    <a:p>
                      <a:r>
                        <a:rPr lang="en-US" sz="1600" dirty="0"/>
                        <a:t>Clothing</a:t>
                      </a:r>
                      <a:endParaRPr lang="en-CA" sz="1600" dirty="0"/>
                    </a:p>
                  </a:txBody>
                  <a:tcPr/>
                </a:tc>
                <a:tc>
                  <a:txBody>
                    <a:bodyPr/>
                    <a:lstStyle/>
                    <a:p>
                      <a:pPr algn="ctr"/>
                      <a:r>
                        <a:rPr lang="en-US" sz="1600" dirty="0"/>
                        <a:t>Same as budgeted</a:t>
                      </a:r>
                      <a:endParaRPr lang="en-CA" sz="1600" dirty="0"/>
                    </a:p>
                  </a:txBody>
                  <a:tcPr/>
                </a:tc>
                <a:extLst>
                  <a:ext uri="{0D108BD9-81ED-4DB2-BD59-A6C34878D82A}">
                    <a16:rowId xmlns:a16="http://schemas.microsoft.com/office/drawing/2014/main" val="176354617"/>
                  </a:ext>
                </a:extLst>
              </a:tr>
              <a:tr h="370840">
                <a:tc>
                  <a:txBody>
                    <a:bodyPr/>
                    <a:lstStyle/>
                    <a:p>
                      <a:r>
                        <a:rPr lang="en-US" sz="1600" dirty="0"/>
                        <a:t>Entertainment</a:t>
                      </a:r>
                      <a:endParaRPr lang="en-CA" sz="16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t>Same as budgeted</a:t>
                      </a:r>
                      <a:endParaRPr lang="en-CA" sz="1600" dirty="0"/>
                    </a:p>
                  </a:txBody>
                  <a:tcPr/>
                </a:tc>
                <a:extLst>
                  <a:ext uri="{0D108BD9-81ED-4DB2-BD59-A6C34878D82A}">
                    <a16:rowId xmlns:a16="http://schemas.microsoft.com/office/drawing/2014/main" val="1012874744"/>
                  </a:ext>
                </a:extLst>
              </a:tr>
              <a:tr h="370840">
                <a:tc>
                  <a:txBody>
                    <a:bodyPr/>
                    <a:lstStyle/>
                    <a:p>
                      <a:r>
                        <a:rPr lang="en-US" sz="1600" dirty="0"/>
                        <a:t>Transportation</a:t>
                      </a:r>
                      <a:endParaRPr lang="en-CA" sz="1600" dirty="0"/>
                    </a:p>
                  </a:txBody>
                  <a:tcPr/>
                </a:tc>
                <a:tc>
                  <a:txBody>
                    <a:bodyPr/>
                    <a:lstStyle/>
                    <a:p>
                      <a:pPr algn="ctr"/>
                      <a:r>
                        <a:rPr lang="en-US" sz="1600" dirty="0"/>
                        <a:t>$25</a:t>
                      </a:r>
                      <a:endParaRPr lang="en-CA" sz="1600" dirty="0"/>
                    </a:p>
                  </a:txBody>
                  <a:tcPr/>
                </a:tc>
                <a:extLst>
                  <a:ext uri="{0D108BD9-81ED-4DB2-BD59-A6C34878D82A}">
                    <a16:rowId xmlns:a16="http://schemas.microsoft.com/office/drawing/2014/main" val="2066808179"/>
                  </a:ext>
                </a:extLst>
              </a:tr>
              <a:tr h="370840">
                <a:tc>
                  <a:txBody>
                    <a:bodyPr/>
                    <a:lstStyle/>
                    <a:p>
                      <a:r>
                        <a:rPr lang="en-US" sz="1600" dirty="0"/>
                        <a:t>Personal Items</a:t>
                      </a:r>
                      <a:endParaRPr lang="en-CA" sz="1600" dirty="0"/>
                    </a:p>
                  </a:txBody>
                  <a:tcPr/>
                </a:tc>
                <a:tc>
                  <a:txBody>
                    <a:bodyPr/>
                    <a:lstStyle/>
                    <a:p>
                      <a:pPr algn="ctr"/>
                      <a:r>
                        <a:rPr lang="en-US" sz="1600" dirty="0"/>
                        <a:t>$40 </a:t>
                      </a:r>
                      <a:r>
                        <a:rPr lang="en-US" sz="1600" i="1" dirty="0"/>
                        <a:t>+ purchases from Instagram ads</a:t>
                      </a:r>
                      <a:endParaRPr lang="en-CA" sz="1600" i="1" dirty="0"/>
                    </a:p>
                  </a:txBody>
                  <a:tcPr/>
                </a:tc>
                <a:extLst>
                  <a:ext uri="{0D108BD9-81ED-4DB2-BD59-A6C34878D82A}">
                    <a16:rowId xmlns:a16="http://schemas.microsoft.com/office/drawing/2014/main" val="3832700811"/>
                  </a:ext>
                </a:extLst>
              </a:tr>
              <a:tr h="370840">
                <a:tc>
                  <a:txBody>
                    <a:bodyPr/>
                    <a:lstStyle/>
                    <a:p>
                      <a:r>
                        <a:rPr lang="en-US" sz="1600" dirty="0"/>
                        <a:t>Medical Expenses</a:t>
                      </a:r>
                      <a:endParaRPr lang="en-CA" sz="1600" dirty="0"/>
                    </a:p>
                  </a:txBody>
                  <a:tcPr/>
                </a:tc>
                <a:tc>
                  <a:txBody>
                    <a:bodyPr/>
                    <a:lstStyle/>
                    <a:p>
                      <a:pPr algn="ctr"/>
                      <a:r>
                        <a:rPr lang="en-US" sz="1600" dirty="0"/>
                        <a:t>$30</a:t>
                      </a:r>
                      <a:endParaRPr lang="en-CA" sz="1600" dirty="0"/>
                    </a:p>
                  </a:txBody>
                  <a:tcPr/>
                </a:tc>
                <a:extLst>
                  <a:ext uri="{0D108BD9-81ED-4DB2-BD59-A6C34878D82A}">
                    <a16:rowId xmlns:a16="http://schemas.microsoft.com/office/drawing/2014/main" val="3879860971"/>
                  </a:ext>
                </a:extLst>
              </a:tr>
              <a:tr h="370840">
                <a:tc>
                  <a:txBody>
                    <a:bodyPr/>
                    <a:lstStyle/>
                    <a:p>
                      <a:r>
                        <a:rPr lang="en-US" sz="1600" dirty="0"/>
                        <a:t>Saving</a:t>
                      </a:r>
                      <a:endParaRPr lang="en-CA" sz="16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t>Same as budgeted</a:t>
                      </a:r>
                      <a:endParaRPr lang="en-CA" sz="1600" dirty="0"/>
                    </a:p>
                  </a:txBody>
                  <a:tcPr/>
                </a:tc>
                <a:extLst>
                  <a:ext uri="{0D108BD9-81ED-4DB2-BD59-A6C34878D82A}">
                    <a16:rowId xmlns:a16="http://schemas.microsoft.com/office/drawing/2014/main" val="3130462105"/>
                  </a:ext>
                </a:extLst>
              </a:tr>
            </a:tbl>
          </a:graphicData>
        </a:graphic>
      </p:graphicFrame>
    </p:spTree>
    <p:extLst>
      <p:ext uri="{BB962C8B-B14F-4D97-AF65-F5344CB8AC3E}">
        <p14:creationId xmlns:p14="http://schemas.microsoft.com/office/powerpoint/2010/main" val="1202586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en-US" altLang="en-US" dirty="0">
                <a:solidFill>
                  <a:srgbClr val="005954"/>
                </a:solidFill>
                <a:latin typeface="Open Sans" panose="020B0606030504020204" pitchFamily="34" charset="0"/>
              </a:rPr>
              <a:t>Task: The Finance of Adulting</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lnSpc>
                <a:spcPts val="2400"/>
              </a:lnSpc>
              <a:buNone/>
            </a:pPr>
            <a:r>
              <a:rPr lang="en-US" altLang="en-US" dirty="0"/>
              <a:t>Help your avatar organize their monthly budget while they live on their own! It can be easy to fall into debt if we are not careful with our bills, or if we don’t have strong budgeting habits. </a:t>
            </a:r>
          </a:p>
          <a:p>
            <a:pPr marL="0" indent="0" eaLnBrk="1" hangingPunct="1">
              <a:lnSpc>
                <a:spcPts val="2400"/>
              </a:lnSpc>
              <a:buNone/>
            </a:pPr>
            <a:endParaRPr lang="en-US" altLang="en-US" dirty="0"/>
          </a:p>
          <a:p>
            <a:pPr marL="0" indent="0" eaLnBrk="1" hangingPunct="1">
              <a:lnSpc>
                <a:spcPts val="2140"/>
              </a:lnSpc>
              <a:buNone/>
            </a:pPr>
            <a:r>
              <a:rPr lang="en-US" altLang="en-US" dirty="0"/>
              <a:t>In this task, you pick an avatar and you will:</a:t>
            </a:r>
          </a:p>
          <a:p>
            <a:pPr eaLnBrk="1" hangingPunct="1">
              <a:lnSpc>
                <a:spcPts val="2140"/>
              </a:lnSpc>
            </a:pPr>
            <a:r>
              <a:rPr lang="en-US" altLang="en-US" dirty="0"/>
              <a:t>Pay bills and make financial decisions for 2 years,</a:t>
            </a:r>
          </a:p>
          <a:p>
            <a:pPr eaLnBrk="1" hangingPunct="1">
              <a:lnSpc>
                <a:spcPts val="2140"/>
              </a:lnSpc>
            </a:pPr>
            <a:r>
              <a:rPr lang="en-US" altLang="en-US" dirty="0"/>
              <a:t>Choose a financial goal and achieve it within 2 years (see slide 6),</a:t>
            </a:r>
          </a:p>
          <a:p>
            <a:pPr eaLnBrk="1" hangingPunct="1">
              <a:lnSpc>
                <a:spcPts val="2140"/>
              </a:lnSpc>
            </a:pPr>
            <a:r>
              <a:rPr lang="en-US" altLang="en-US" dirty="0"/>
              <a:t>Have no debt after 2 years.</a:t>
            </a:r>
          </a:p>
          <a:p>
            <a:pPr eaLnBrk="1" hangingPunct="1"/>
            <a:endParaRPr lang="en-US" altLang="en-US" dirty="0"/>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6955592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en-US" altLang="en-US" dirty="0">
                <a:solidFill>
                  <a:srgbClr val="005954"/>
                </a:solidFill>
                <a:latin typeface="Open Sans" panose="020B0606030504020204" pitchFamily="34" charset="0"/>
              </a:rPr>
              <a:t>Monthly Summary: Year 1 April</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lnSpc>
                <a:spcPts val="2160"/>
              </a:lnSpc>
              <a:buNone/>
            </a:pPr>
            <a:r>
              <a:rPr lang="en-US" altLang="en-US" b="1" dirty="0"/>
              <a:t>Calculate the monthly difference for April.</a:t>
            </a:r>
          </a:p>
          <a:p>
            <a:pPr marL="0" indent="0" eaLnBrk="1" hangingPunct="1">
              <a:lnSpc>
                <a:spcPts val="2160"/>
              </a:lnSpc>
              <a:buNone/>
            </a:pPr>
            <a:endParaRPr lang="en-US" altLang="en-US" dirty="0"/>
          </a:p>
          <a:p>
            <a:pPr marL="0" indent="0" eaLnBrk="1" hangingPunct="1">
              <a:lnSpc>
                <a:spcPts val="2160"/>
              </a:lnSpc>
              <a:buNone/>
            </a:pPr>
            <a:r>
              <a:rPr lang="en-US" altLang="en-US" dirty="0"/>
              <a:t>Input the monthly difference and actual saving in the financial plan for Year 1 April.</a:t>
            </a:r>
          </a:p>
          <a:p>
            <a:pPr marL="0" indent="0" eaLnBrk="1" hangingPunct="1">
              <a:lnSpc>
                <a:spcPts val="2160"/>
              </a:lnSpc>
              <a:buNone/>
            </a:pPr>
            <a:endParaRPr lang="en-US" altLang="en-US" dirty="0"/>
          </a:p>
          <a:p>
            <a:pPr marL="0" indent="0" eaLnBrk="1" hangingPunct="1">
              <a:lnSpc>
                <a:spcPts val="2160"/>
              </a:lnSpc>
              <a:buNone/>
            </a:pPr>
            <a:endParaRPr lang="en-US" altLang="en-US" dirty="0"/>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pic>
        <p:nvPicPr>
          <p:cNvPr id="6" name="Picture 5">
            <a:extLst>
              <a:ext uri="{FF2B5EF4-FFF2-40B4-BE49-F238E27FC236}">
                <a16:creationId xmlns:a16="http://schemas.microsoft.com/office/drawing/2014/main" id="{710839EB-715D-4130-AC73-57F793501A12}"/>
              </a:ext>
            </a:extLst>
          </p:cNvPr>
          <p:cNvPicPr>
            <a:picLocks noChangeAspect="1"/>
          </p:cNvPicPr>
          <p:nvPr/>
        </p:nvPicPr>
        <p:blipFill rotWithShape="1">
          <a:blip r:embed="rId2"/>
          <a:srcRect l="837" r="50000"/>
          <a:stretch/>
        </p:blipFill>
        <p:spPr>
          <a:xfrm>
            <a:off x="4067944" y="2960531"/>
            <a:ext cx="1728192" cy="1476581"/>
          </a:xfrm>
          <a:prstGeom prst="rect">
            <a:avLst/>
          </a:prstGeom>
        </p:spPr>
      </p:pic>
      <p:pic>
        <p:nvPicPr>
          <p:cNvPr id="10" name="Picture 9">
            <a:extLst>
              <a:ext uri="{FF2B5EF4-FFF2-40B4-BE49-F238E27FC236}">
                <a16:creationId xmlns:a16="http://schemas.microsoft.com/office/drawing/2014/main" id="{4D7B295A-4539-4D94-9092-F5ADFE136A99}"/>
              </a:ext>
            </a:extLst>
          </p:cNvPr>
          <p:cNvPicPr>
            <a:picLocks noChangeAspect="1"/>
          </p:cNvPicPr>
          <p:nvPr/>
        </p:nvPicPr>
        <p:blipFill>
          <a:blip r:embed="rId3"/>
          <a:stretch>
            <a:fillRect/>
          </a:stretch>
        </p:blipFill>
        <p:spPr>
          <a:xfrm>
            <a:off x="2555776" y="3473442"/>
            <a:ext cx="1143160" cy="323895"/>
          </a:xfrm>
          <a:prstGeom prst="rect">
            <a:avLst/>
          </a:prstGeom>
        </p:spPr>
      </p:pic>
      <p:pic>
        <p:nvPicPr>
          <p:cNvPr id="3" name="Picture 2">
            <a:extLst>
              <a:ext uri="{FF2B5EF4-FFF2-40B4-BE49-F238E27FC236}">
                <a16:creationId xmlns:a16="http://schemas.microsoft.com/office/drawing/2014/main" id="{515CA6D9-B8B4-4DC3-80C1-FA03018C1056}"/>
              </a:ext>
            </a:extLst>
          </p:cNvPr>
          <p:cNvPicPr>
            <a:picLocks noChangeAspect="1"/>
          </p:cNvPicPr>
          <p:nvPr/>
        </p:nvPicPr>
        <p:blipFill rotWithShape="1">
          <a:blip r:embed="rId4"/>
          <a:srcRect r="51070"/>
          <a:stretch/>
        </p:blipFill>
        <p:spPr>
          <a:xfrm>
            <a:off x="4030157" y="4497689"/>
            <a:ext cx="1728192" cy="1091899"/>
          </a:xfrm>
          <a:prstGeom prst="rect">
            <a:avLst/>
          </a:prstGeom>
        </p:spPr>
      </p:pic>
    </p:spTree>
    <p:extLst>
      <p:ext uri="{BB962C8B-B14F-4D97-AF65-F5344CB8AC3E}">
        <p14:creationId xmlns:p14="http://schemas.microsoft.com/office/powerpoint/2010/main" val="23701786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en-US" altLang="en-US" dirty="0">
                <a:solidFill>
                  <a:srgbClr val="005954"/>
                </a:solidFill>
                <a:latin typeface="Open Sans" panose="020B0606030504020204" pitchFamily="34" charset="0"/>
              </a:rPr>
              <a:t>Monthly Summary: Year 1 May</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lnSpc>
                <a:spcPts val="2160"/>
              </a:lnSpc>
              <a:buNone/>
            </a:pPr>
            <a:r>
              <a:rPr lang="en-US" altLang="en-US" dirty="0"/>
              <a:t>If you made purchase(s) from the Instagram ads, cancel the cost from your expenses in May. Re-calculate your monthly difference and input it for Year 1 May.</a:t>
            </a:r>
          </a:p>
          <a:p>
            <a:pPr marL="0" indent="0" eaLnBrk="1" hangingPunct="1">
              <a:lnSpc>
                <a:spcPts val="2160"/>
              </a:lnSpc>
              <a:buNone/>
            </a:pPr>
            <a:r>
              <a:rPr lang="en-US" altLang="en-US" dirty="0"/>
              <a:t>If you did </a:t>
            </a:r>
            <a:r>
              <a:rPr lang="en-US" altLang="en-US" b="1" dirty="0">
                <a:solidFill>
                  <a:srgbClr val="EA7123"/>
                </a:solidFill>
              </a:rPr>
              <a:t>not</a:t>
            </a:r>
            <a:r>
              <a:rPr lang="en-US" altLang="en-US" dirty="0">
                <a:solidFill>
                  <a:srgbClr val="EA7123"/>
                </a:solidFill>
              </a:rPr>
              <a:t> </a:t>
            </a:r>
            <a:r>
              <a:rPr lang="en-US" altLang="en-US" dirty="0"/>
              <a:t>purchase anything, input the same monthly difference as April for Year 1 May.</a:t>
            </a:r>
          </a:p>
          <a:p>
            <a:pPr marL="0" indent="0" eaLnBrk="1" hangingPunct="1">
              <a:lnSpc>
                <a:spcPts val="2160"/>
              </a:lnSpc>
              <a:buNone/>
            </a:pPr>
            <a:r>
              <a:rPr lang="en-US" altLang="en-US" dirty="0"/>
              <a:t>Input your actual saving.</a:t>
            </a:r>
          </a:p>
          <a:p>
            <a:pPr marL="0" indent="0" eaLnBrk="1" hangingPunct="1">
              <a:lnSpc>
                <a:spcPts val="2160"/>
              </a:lnSpc>
              <a:buNone/>
            </a:pPr>
            <a:endParaRPr lang="en-US" altLang="en-US" dirty="0"/>
          </a:p>
          <a:p>
            <a:pPr marL="0" indent="0" eaLnBrk="1" hangingPunct="1">
              <a:lnSpc>
                <a:spcPts val="2160"/>
              </a:lnSpc>
              <a:buNone/>
            </a:pPr>
            <a:endParaRPr lang="en-US" altLang="en-US" dirty="0"/>
          </a:p>
          <a:p>
            <a:pPr marL="0" indent="0" eaLnBrk="1" hangingPunct="1">
              <a:lnSpc>
                <a:spcPts val="2160"/>
              </a:lnSpc>
              <a:buNone/>
            </a:pPr>
            <a:endParaRPr lang="en-US" altLang="en-US" dirty="0"/>
          </a:p>
          <a:p>
            <a:pPr marL="0" indent="0" eaLnBrk="1" hangingPunct="1">
              <a:lnSpc>
                <a:spcPts val="2160"/>
              </a:lnSpc>
              <a:buNone/>
            </a:pPr>
            <a:endParaRPr lang="en-US" altLang="en-US" dirty="0"/>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pic>
        <p:nvPicPr>
          <p:cNvPr id="6" name="Picture 5">
            <a:extLst>
              <a:ext uri="{FF2B5EF4-FFF2-40B4-BE49-F238E27FC236}">
                <a16:creationId xmlns:a16="http://schemas.microsoft.com/office/drawing/2014/main" id="{710839EB-715D-4130-AC73-57F793501A12}"/>
              </a:ext>
            </a:extLst>
          </p:cNvPr>
          <p:cNvPicPr>
            <a:picLocks noChangeAspect="1"/>
          </p:cNvPicPr>
          <p:nvPr/>
        </p:nvPicPr>
        <p:blipFill rotWithShape="1">
          <a:blip r:embed="rId2"/>
          <a:srcRect l="47951" r="2886"/>
          <a:stretch/>
        </p:blipFill>
        <p:spPr>
          <a:xfrm>
            <a:off x="3814133" y="3248215"/>
            <a:ext cx="1728192" cy="1476581"/>
          </a:xfrm>
          <a:prstGeom prst="rect">
            <a:avLst/>
          </a:prstGeom>
        </p:spPr>
      </p:pic>
      <p:pic>
        <p:nvPicPr>
          <p:cNvPr id="10" name="Picture 9">
            <a:extLst>
              <a:ext uri="{FF2B5EF4-FFF2-40B4-BE49-F238E27FC236}">
                <a16:creationId xmlns:a16="http://schemas.microsoft.com/office/drawing/2014/main" id="{4D7B295A-4539-4D94-9092-F5ADFE136A99}"/>
              </a:ext>
            </a:extLst>
          </p:cNvPr>
          <p:cNvPicPr>
            <a:picLocks noChangeAspect="1"/>
          </p:cNvPicPr>
          <p:nvPr/>
        </p:nvPicPr>
        <p:blipFill>
          <a:blip r:embed="rId3"/>
          <a:stretch>
            <a:fillRect/>
          </a:stretch>
        </p:blipFill>
        <p:spPr>
          <a:xfrm>
            <a:off x="2483768" y="3789040"/>
            <a:ext cx="1143160" cy="323895"/>
          </a:xfrm>
          <a:prstGeom prst="rect">
            <a:avLst/>
          </a:prstGeom>
        </p:spPr>
      </p:pic>
      <p:pic>
        <p:nvPicPr>
          <p:cNvPr id="3" name="Picture 2">
            <a:extLst>
              <a:ext uri="{FF2B5EF4-FFF2-40B4-BE49-F238E27FC236}">
                <a16:creationId xmlns:a16="http://schemas.microsoft.com/office/drawing/2014/main" id="{515CA6D9-B8B4-4DC3-80C1-FA03018C1056}"/>
              </a:ext>
            </a:extLst>
          </p:cNvPr>
          <p:cNvPicPr>
            <a:picLocks noChangeAspect="1"/>
          </p:cNvPicPr>
          <p:nvPr/>
        </p:nvPicPr>
        <p:blipFill rotWithShape="1">
          <a:blip r:embed="rId4"/>
          <a:srcRect l="47962"/>
          <a:stretch/>
        </p:blipFill>
        <p:spPr>
          <a:xfrm>
            <a:off x="3814133" y="4785373"/>
            <a:ext cx="1837987" cy="1091899"/>
          </a:xfrm>
          <a:prstGeom prst="rect">
            <a:avLst/>
          </a:prstGeom>
        </p:spPr>
      </p:pic>
    </p:spTree>
    <p:extLst>
      <p:ext uri="{BB962C8B-B14F-4D97-AF65-F5344CB8AC3E}">
        <p14:creationId xmlns:p14="http://schemas.microsoft.com/office/powerpoint/2010/main" val="10789377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en-US" altLang="en-US" dirty="0">
                <a:solidFill>
                  <a:srgbClr val="005954"/>
                </a:solidFill>
                <a:latin typeface="Open Sans" panose="020B0606030504020204" pitchFamily="34" charset="0"/>
              </a:rPr>
              <a:t>Student Reflection</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lnSpc>
                <a:spcPts val="2160"/>
              </a:lnSpc>
              <a:buNone/>
            </a:pPr>
            <a:r>
              <a:rPr lang="en-US" altLang="en-US" dirty="0"/>
              <a:t>At this point, let’s take a pause and reflect on what we have learned so far.</a:t>
            </a:r>
            <a:endParaRPr lang="en-US" altLang="en-US" dirty="0">
              <a:highlight>
                <a:srgbClr val="FFFF00"/>
              </a:highlight>
            </a:endParaRPr>
          </a:p>
          <a:p>
            <a:pPr eaLnBrk="1" hangingPunct="1">
              <a:lnSpc>
                <a:spcPts val="2160"/>
              </a:lnSpc>
              <a:buFont typeface="+mj-lt"/>
              <a:buAutoNum type="arabicPeriod"/>
            </a:pPr>
            <a:r>
              <a:rPr lang="en-US" altLang="en-US" dirty="0"/>
              <a:t>Did you make compromises on some of the flexible expenses? Why or why not?</a:t>
            </a:r>
          </a:p>
          <a:p>
            <a:pPr eaLnBrk="1" hangingPunct="1">
              <a:lnSpc>
                <a:spcPts val="2160"/>
              </a:lnSpc>
              <a:buFont typeface="+mj-lt"/>
              <a:buAutoNum type="arabicPeriod"/>
            </a:pPr>
            <a:r>
              <a:rPr lang="en-US" altLang="en-US" dirty="0"/>
              <a:t>Do you think it is easy to make compromises in real-life? For example, opting for slower internet or less data on your phone?</a:t>
            </a:r>
          </a:p>
          <a:p>
            <a:pPr eaLnBrk="1" hangingPunct="1">
              <a:lnSpc>
                <a:spcPts val="2160"/>
              </a:lnSpc>
              <a:buFont typeface="+mj-lt"/>
              <a:buAutoNum type="arabicPeriod"/>
            </a:pPr>
            <a:r>
              <a:rPr lang="en-US" altLang="en-US" dirty="0"/>
              <a:t>Do you think it is necessary to make compromises in real-life? Why or why not?</a:t>
            </a:r>
          </a:p>
          <a:p>
            <a:pPr eaLnBrk="1" hangingPunct="1">
              <a:lnSpc>
                <a:spcPts val="2160"/>
              </a:lnSpc>
              <a:buFont typeface="+mj-lt"/>
              <a:buAutoNum type="arabicPeriod"/>
            </a:pPr>
            <a:r>
              <a:rPr lang="en-US" altLang="en-US" dirty="0"/>
              <a:t>How do you think ads, “good deals”, and promotions can interrupt our financial goal in life? </a:t>
            </a:r>
          </a:p>
          <a:p>
            <a:pPr eaLnBrk="1" hangingPunct="1">
              <a:lnSpc>
                <a:spcPts val="2160"/>
              </a:lnSpc>
              <a:buFont typeface="+mj-lt"/>
              <a:buAutoNum type="arabicPeriod"/>
            </a:pPr>
            <a:r>
              <a:rPr lang="en-US" altLang="en-US" dirty="0"/>
              <a:t>What are some ways we can minimize these interruptions and focus on our financial goal(s)?</a:t>
            </a:r>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pic>
        <p:nvPicPr>
          <p:cNvPr id="5" name="Picture 4">
            <a:extLst>
              <a:ext uri="{FF2B5EF4-FFF2-40B4-BE49-F238E27FC236}">
                <a16:creationId xmlns:a16="http://schemas.microsoft.com/office/drawing/2014/main" id="{5206473B-C967-4C00-978E-CC2D2EDDC978}"/>
              </a:ext>
            </a:extLst>
          </p:cNvPr>
          <p:cNvPicPr>
            <a:picLocks noChangeAspect="1"/>
          </p:cNvPicPr>
          <p:nvPr/>
        </p:nvPicPr>
        <p:blipFill rotWithShape="1">
          <a:blip r:embed="rId2"/>
          <a:srcRect r="1816" b="434"/>
          <a:stretch/>
        </p:blipFill>
        <p:spPr>
          <a:xfrm>
            <a:off x="7129967" y="92329"/>
            <a:ext cx="1339571" cy="1320546"/>
          </a:xfrm>
          <a:prstGeom prst="rect">
            <a:avLst/>
          </a:prstGeom>
        </p:spPr>
      </p:pic>
    </p:spTree>
    <p:extLst>
      <p:ext uri="{BB962C8B-B14F-4D97-AF65-F5344CB8AC3E}">
        <p14:creationId xmlns:p14="http://schemas.microsoft.com/office/powerpoint/2010/main" val="37665215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en-US" altLang="en-US" dirty="0">
                <a:solidFill>
                  <a:srgbClr val="005954"/>
                </a:solidFill>
                <a:latin typeface="Open Sans" panose="020B0606030504020204" pitchFamily="34" charset="0"/>
              </a:rPr>
              <a:t>Scenario 2</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lnSpc>
                <a:spcPts val="2160"/>
              </a:lnSpc>
              <a:buNone/>
            </a:pPr>
            <a:r>
              <a:rPr lang="en-US" altLang="en-US" dirty="0"/>
              <a:t>Your avatar comes across an opportunity:</a:t>
            </a:r>
          </a:p>
          <a:p>
            <a:pPr marL="0" indent="0" eaLnBrk="1" hangingPunct="1">
              <a:lnSpc>
                <a:spcPts val="2160"/>
              </a:lnSpc>
              <a:buNone/>
            </a:pPr>
            <a:r>
              <a:rPr lang="en-US" altLang="en-US" dirty="0"/>
              <a:t>1) You may </a:t>
            </a:r>
            <a:r>
              <a:rPr lang="en-US" altLang="en-US" b="1" dirty="0"/>
              <a:t>borrow</a:t>
            </a:r>
            <a:r>
              <a:rPr lang="en-US" altLang="en-US" dirty="0"/>
              <a:t> money and achieve your financial goal now, </a:t>
            </a:r>
            <a:r>
              <a:rPr lang="en-US" altLang="en-US" b="1" dirty="0">
                <a:solidFill>
                  <a:srgbClr val="005954"/>
                </a:solidFill>
              </a:rPr>
              <a:t>OR</a:t>
            </a:r>
          </a:p>
          <a:p>
            <a:pPr marL="0" indent="0" eaLnBrk="1" hangingPunct="1">
              <a:lnSpc>
                <a:spcPts val="2160"/>
              </a:lnSpc>
              <a:buNone/>
            </a:pPr>
            <a:r>
              <a:rPr lang="en-US" altLang="en-US" dirty="0"/>
              <a:t>2) </a:t>
            </a:r>
            <a:r>
              <a:rPr lang="en-US" altLang="en-US" b="1" dirty="0"/>
              <a:t>Invest</a:t>
            </a:r>
            <a:r>
              <a:rPr lang="en-US" altLang="en-US" dirty="0"/>
              <a:t> your money and achieve the financial goal later.</a:t>
            </a:r>
          </a:p>
          <a:p>
            <a:pPr marL="0" indent="0" eaLnBrk="1" hangingPunct="1">
              <a:lnSpc>
                <a:spcPts val="2160"/>
              </a:lnSpc>
              <a:buNone/>
            </a:pPr>
            <a:endParaRPr lang="en-US" altLang="en-US" dirty="0"/>
          </a:p>
          <a:p>
            <a:pPr marL="0" indent="0" eaLnBrk="1" hangingPunct="1">
              <a:lnSpc>
                <a:spcPts val="2160"/>
              </a:lnSpc>
              <a:buNone/>
            </a:pPr>
            <a:r>
              <a:rPr lang="en-US" altLang="en-US" dirty="0"/>
              <a:t>To understand the available options, let’s learn more about debt and investment and their pro’s and con’s. </a:t>
            </a:r>
            <a:endParaRPr lang="en-US" altLang="en-US" b="1" dirty="0">
              <a:highlight>
                <a:srgbClr val="FFFF00"/>
              </a:highlight>
            </a:endParaRPr>
          </a:p>
          <a:p>
            <a:pPr marL="0" indent="0" eaLnBrk="1" hangingPunct="1">
              <a:lnSpc>
                <a:spcPts val="2160"/>
              </a:lnSpc>
              <a:buNone/>
            </a:pPr>
            <a:r>
              <a:rPr lang="en-US" altLang="en-US" b="1" dirty="0"/>
              <a:t>Watch video: </a:t>
            </a:r>
            <a:r>
              <a:rPr lang="en-US" altLang="en-US" dirty="0"/>
              <a:t>Interest on Borrowing vs. Investing</a:t>
            </a:r>
            <a:br>
              <a:rPr lang="en-US" altLang="en-US" dirty="0"/>
            </a:br>
            <a:r>
              <a:rPr lang="en-US" altLang="en-US" dirty="0">
                <a:hlinkClick r:id="rId2"/>
              </a:rPr>
              <a:t>https://www.youtube.com/watch?v=-tXFAVMyl7I</a:t>
            </a:r>
            <a:endParaRPr lang="en-US" altLang="en-US" dirty="0"/>
          </a:p>
          <a:p>
            <a:pPr marL="0" indent="0" eaLnBrk="1" hangingPunct="1">
              <a:lnSpc>
                <a:spcPts val="2160"/>
              </a:lnSpc>
              <a:buNone/>
            </a:pPr>
            <a:endParaRPr lang="en-US" altLang="en-US" dirty="0"/>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pic>
        <p:nvPicPr>
          <p:cNvPr id="5" name="Picture 4">
            <a:extLst>
              <a:ext uri="{FF2B5EF4-FFF2-40B4-BE49-F238E27FC236}">
                <a16:creationId xmlns:a16="http://schemas.microsoft.com/office/drawing/2014/main" id="{AEB5B600-627E-4F3D-BC60-2AE7382A87CB}"/>
              </a:ext>
            </a:extLst>
          </p:cNvPr>
          <p:cNvPicPr>
            <a:picLocks noChangeAspect="1"/>
          </p:cNvPicPr>
          <p:nvPr/>
        </p:nvPicPr>
        <p:blipFill rotWithShape="1">
          <a:blip r:embed="rId3"/>
          <a:srcRect t="10773"/>
          <a:stretch/>
        </p:blipFill>
        <p:spPr>
          <a:xfrm>
            <a:off x="6156176" y="3645024"/>
            <a:ext cx="2307357" cy="2222723"/>
          </a:xfrm>
          <a:prstGeom prst="rect">
            <a:avLst/>
          </a:prstGeom>
        </p:spPr>
      </p:pic>
    </p:spTree>
    <p:extLst>
      <p:ext uri="{BB962C8B-B14F-4D97-AF65-F5344CB8AC3E}">
        <p14:creationId xmlns:p14="http://schemas.microsoft.com/office/powerpoint/2010/main" val="34351880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en-US" altLang="en-US" dirty="0">
                <a:solidFill>
                  <a:srgbClr val="005954"/>
                </a:solidFill>
                <a:latin typeface="Open Sans" panose="020B0606030504020204" pitchFamily="34" charset="0"/>
              </a:rPr>
              <a:t>Activity: Lender or Borrower?</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lnSpc>
                <a:spcPts val="2160"/>
              </a:lnSpc>
              <a:buNone/>
            </a:pPr>
            <a:r>
              <a:rPr lang="en-US" altLang="en-US" b="1" dirty="0"/>
              <a:t>Situation A</a:t>
            </a:r>
          </a:p>
          <a:p>
            <a:pPr marL="0" indent="0" eaLnBrk="1" hangingPunct="1">
              <a:lnSpc>
                <a:spcPts val="2160"/>
              </a:lnSpc>
              <a:buNone/>
            </a:pPr>
            <a:r>
              <a:rPr lang="en-US" altLang="en-US" dirty="0"/>
              <a:t>Jose lends $10 to Abby. </a:t>
            </a:r>
          </a:p>
          <a:p>
            <a:pPr marL="0" indent="0" eaLnBrk="1" hangingPunct="1">
              <a:lnSpc>
                <a:spcPts val="2160"/>
              </a:lnSpc>
              <a:buNone/>
            </a:pPr>
            <a:endParaRPr lang="en-US" altLang="en-US" dirty="0"/>
          </a:p>
          <a:p>
            <a:pPr marL="0" indent="0" eaLnBrk="1" hangingPunct="1">
              <a:lnSpc>
                <a:spcPts val="2160"/>
              </a:lnSpc>
              <a:buNone/>
            </a:pPr>
            <a:r>
              <a:rPr lang="en-US" altLang="en-US" dirty="0"/>
              <a:t>Questions:</a:t>
            </a:r>
          </a:p>
          <a:p>
            <a:pPr eaLnBrk="1" hangingPunct="1">
              <a:lnSpc>
                <a:spcPts val="2160"/>
              </a:lnSpc>
              <a:buFont typeface="+mj-lt"/>
              <a:buAutoNum type="arabicParenR"/>
            </a:pPr>
            <a:r>
              <a:rPr lang="en-US" altLang="en-US" dirty="0"/>
              <a:t>Who is the lender?</a:t>
            </a:r>
          </a:p>
          <a:p>
            <a:pPr eaLnBrk="1" hangingPunct="1">
              <a:lnSpc>
                <a:spcPts val="2160"/>
              </a:lnSpc>
              <a:buFont typeface="+mj-lt"/>
              <a:buAutoNum type="arabicParenR"/>
            </a:pPr>
            <a:r>
              <a:rPr lang="en-US" altLang="en-US" dirty="0"/>
              <a:t>Who is the borrower?</a:t>
            </a:r>
          </a:p>
          <a:p>
            <a:pPr eaLnBrk="1" hangingPunct="1">
              <a:lnSpc>
                <a:spcPts val="2160"/>
              </a:lnSpc>
              <a:buFont typeface="+mj-lt"/>
              <a:buAutoNum type="arabicParenR"/>
            </a:pPr>
            <a:r>
              <a:rPr lang="en-US" altLang="en-US" dirty="0"/>
              <a:t>Who earns interest?</a:t>
            </a:r>
          </a:p>
          <a:p>
            <a:pPr eaLnBrk="1" hangingPunct="1">
              <a:lnSpc>
                <a:spcPts val="2160"/>
              </a:lnSpc>
              <a:buFont typeface="+mj-lt"/>
              <a:buAutoNum type="arabicParenR"/>
            </a:pPr>
            <a:r>
              <a:rPr lang="en-US" altLang="en-US" dirty="0"/>
              <a:t>Who pays interest?</a:t>
            </a:r>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5992816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en-US" altLang="en-US" dirty="0">
                <a:solidFill>
                  <a:srgbClr val="005954"/>
                </a:solidFill>
                <a:latin typeface="Open Sans" panose="020B0606030504020204" pitchFamily="34" charset="0"/>
              </a:rPr>
              <a:t>Activity: Lender or Borrower?</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lnSpc>
                <a:spcPts val="2160"/>
              </a:lnSpc>
              <a:buNone/>
            </a:pPr>
            <a:r>
              <a:rPr lang="en-US" altLang="en-US" b="1" dirty="0"/>
              <a:t>Situation B</a:t>
            </a:r>
          </a:p>
          <a:p>
            <a:pPr marL="0" indent="0" eaLnBrk="1" hangingPunct="1">
              <a:lnSpc>
                <a:spcPts val="2160"/>
              </a:lnSpc>
              <a:buNone/>
            </a:pPr>
            <a:r>
              <a:rPr lang="en-US" altLang="en-US" dirty="0"/>
              <a:t>Danny borrows $20 from David. </a:t>
            </a:r>
          </a:p>
          <a:p>
            <a:pPr marL="0" indent="0" eaLnBrk="1" hangingPunct="1">
              <a:lnSpc>
                <a:spcPts val="2160"/>
              </a:lnSpc>
              <a:buNone/>
            </a:pPr>
            <a:endParaRPr lang="en-US" altLang="en-US" dirty="0"/>
          </a:p>
          <a:p>
            <a:pPr marL="0" indent="0" eaLnBrk="1" hangingPunct="1">
              <a:lnSpc>
                <a:spcPts val="2160"/>
              </a:lnSpc>
              <a:buNone/>
            </a:pPr>
            <a:r>
              <a:rPr lang="en-US" altLang="en-US" dirty="0"/>
              <a:t>Questions:</a:t>
            </a:r>
          </a:p>
          <a:p>
            <a:pPr eaLnBrk="1" hangingPunct="1">
              <a:lnSpc>
                <a:spcPts val="2160"/>
              </a:lnSpc>
              <a:buFont typeface="+mj-lt"/>
              <a:buAutoNum type="arabicParenR"/>
            </a:pPr>
            <a:r>
              <a:rPr lang="en-US" altLang="en-US" dirty="0"/>
              <a:t>Who is the lender?</a:t>
            </a:r>
          </a:p>
          <a:p>
            <a:pPr eaLnBrk="1" hangingPunct="1">
              <a:lnSpc>
                <a:spcPts val="2160"/>
              </a:lnSpc>
              <a:buFont typeface="+mj-lt"/>
              <a:buAutoNum type="arabicParenR"/>
            </a:pPr>
            <a:r>
              <a:rPr lang="en-US" altLang="en-US" dirty="0"/>
              <a:t>Who is the borrower?</a:t>
            </a:r>
          </a:p>
          <a:p>
            <a:pPr eaLnBrk="1" hangingPunct="1">
              <a:lnSpc>
                <a:spcPts val="2160"/>
              </a:lnSpc>
              <a:buFont typeface="+mj-lt"/>
              <a:buAutoNum type="arabicParenR"/>
            </a:pPr>
            <a:r>
              <a:rPr lang="en-US" altLang="en-US" dirty="0"/>
              <a:t>Who earns interest?</a:t>
            </a:r>
          </a:p>
          <a:p>
            <a:pPr eaLnBrk="1" hangingPunct="1">
              <a:lnSpc>
                <a:spcPts val="2160"/>
              </a:lnSpc>
              <a:buFont typeface="+mj-lt"/>
              <a:buAutoNum type="arabicParenR"/>
            </a:pPr>
            <a:r>
              <a:rPr lang="en-US" altLang="en-US" dirty="0"/>
              <a:t>Who pays interest?</a:t>
            </a:r>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0141410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en-US" altLang="en-US" dirty="0">
                <a:solidFill>
                  <a:srgbClr val="005954"/>
                </a:solidFill>
                <a:latin typeface="Open Sans" panose="020B0606030504020204" pitchFamily="34" charset="0"/>
              </a:rPr>
              <a:t>Activity: Lender or Borrower?</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lnSpc>
                <a:spcPts val="2160"/>
              </a:lnSpc>
              <a:buNone/>
            </a:pPr>
            <a:r>
              <a:rPr lang="en-US" altLang="en-US" b="1" dirty="0"/>
              <a:t>Situation C</a:t>
            </a:r>
          </a:p>
          <a:p>
            <a:pPr marL="0" indent="0" eaLnBrk="1" hangingPunct="1">
              <a:lnSpc>
                <a:spcPts val="2160"/>
              </a:lnSpc>
              <a:buNone/>
            </a:pPr>
            <a:r>
              <a:rPr lang="en-US" altLang="en-US" dirty="0"/>
              <a:t>Amelia lends Jasmine $15.</a:t>
            </a:r>
          </a:p>
          <a:p>
            <a:pPr marL="0" indent="0" eaLnBrk="1" hangingPunct="1">
              <a:lnSpc>
                <a:spcPts val="2160"/>
              </a:lnSpc>
              <a:buNone/>
            </a:pPr>
            <a:endParaRPr lang="en-US" altLang="en-US" dirty="0"/>
          </a:p>
          <a:p>
            <a:pPr marL="0" indent="0" eaLnBrk="1" hangingPunct="1">
              <a:lnSpc>
                <a:spcPts val="2160"/>
              </a:lnSpc>
              <a:buNone/>
            </a:pPr>
            <a:r>
              <a:rPr lang="en-US" altLang="en-US" dirty="0"/>
              <a:t>Questions:</a:t>
            </a:r>
          </a:p>
          <a:p>
            <a:pPr eaLnBrk="1" hangingPunct="1">
              <a:lnSpc>
                <a:spcPts val="2160"/>
              </a:lnSpc>
              <a:buFont typeface="+mj-lt"/>
              <a:buAutoNum type="arabicParenR"/>
            </a:pPr>
            <a:r>
              <a:rPr lang="en-US" altLang="en-US" dirty="0"/>
              <a:t>Who is the lender?</a:t>
            </a:r>
          </a:p>
          <a:p>
            <a:pPr eaLnBrk="1" hangingPunct="1">
              <a:lnSpc>
                <a:spcPts val="2160"/>
              </a:lnSpc>
              <a:buFont typeface="+mj-lt"/>
              <a:buAutoNum type="arabicParenR"/>
            </a:pPr>
            <a:r>
              <a:rPr lang="en-US" altLang="en-US" dirty="0"/>
              <a:t>Who is the borrower?</a:t>
            </a:r>
          </a:p>
          <a:p>
            <a:pPr eaLnBrk="1" hangingPunct="1">
              <a:lnSpc>
                <a:spcPts val="2160"/>
              </a:lnSpc>
              <a:buFont typeface="+mj-lt"/>
              <a:buAutoNum type="arabicParenR"/>
            </a:pPr>
            <a:r>
              <a:rPr lang="en-US" altLang="en-US" dirty="0"/>
              <a:t>Who earns interest?</a:t>
            </a:r>
          </a:p>
          <a:p>
            <a:pPr eaLnBrk="1" hangingPunct="1">
              <a:lnSpc>
                <a:spcPts val="2160"/>
              </a:lnSpc>
              <a:buFont typeface="+mj-lt"/>
              <a:buAutoNum type="arabicParenR"/>
            </a:pPr>
            <a:r>
              <a:rPr lang="en-US" altLang="en-US" dirty="0"/>
              <a:t>Who pays interest?</a:t>
            </a:r>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365402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en-US" altLang="en-US" dirty="0">
                <a:solidFill>
                  <a:srgbClr val="005954"/>
                </a:solidFill>
                <a:latin typeface="Open Sans" panose="020B0606030504020204" pitchFamily="34" charset="0"/>
              </a:rPr>
              <a:t>Scenario 2 continues…</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lnSpc>
                <a:spcPts val="2160"/>
              </a:lnSpc>
              <a:buNone/>
            </a:pPr>
            <a:r>
              <a:rPr lang="en-US" altLang="en-US" sz="2000" b="1" dirty="0">
                <a:solidFill>
                  <a:srgbClr val="EA7123"/>
                </a:solidFill>
              </a:rPr>
              <a:t>So…you can either </a:t>
            </a:r>
            <a:r>
              <a:rPr lang="en-US" altLang="en-US" sz="2000" b="1" i="1" dirty="0">
                <a:solidFill>
                  <a:srgbClr val="EA7123"/>
                </a:solidFill>
              </a:rPr>
              <a:t>earn</a:t>
            </a:r>
            <a:r>
              <a:rPr lang="en-US" altLang="en-US" sz="2000" b="1" dirty="0">
                <a:solidFill>
                  <a:srgbClr val="EA7123"/>
                </a:solidFill>
              </a:rPr>
              <a:t> interest or </a:t>
            </a:r>
            <a:r>
              <a:rPr lang="en-US" altLang="en-US" sz="2000" b="1" i="1" dirty="0">
                <a:solidFill>
                  <a:srgbClr val="EA7123"/>
                </a:solidFill>
              </a:rPr>
              <a:t>pay</a:t>
            </a:r>
            <a:r>
              <a:rPr lang="en-US" altLang="en-US" sz="2000" b="1" dirty="0">
                <a:solidFill>
                  <a:srgbClr val="EA7123"/>
                </a:solidFill>
              </a:rPr>
              <a:t> interest. </a:t>
            </a:r>
          </a:p>
          <a:p>
            <a:pPr marL="0" indent="0" eaLnBrk="1" hangingPunct="1">
              <a:lnSpc>
                <a:spcPts val="2160"/>
              </a:lnSpc>
              <a:buNone/>
            </a:pPr>
            <a:endParaRPr lang="en-US" altLang="en-US" dirty="0"/>
          </a:p>
          <a:p>
            <a:pPr marL="0" indent="0" eaLnBrk="1" hangingPunct="1">
              <a:lnSpc>
                <a:spcPts val="2160"/>
              </a:lnSpc>
              <a:buNone/>
            </a:pPr>
            <a:r>
              <a:rPr lang="en-US" altLang="en-US" dirty="0"/>
              <a:t>Now, let’s see some of the pro’s and con’s for debt and investment.</a:t>
            </a:r>
            <a:endParaRPr lang="en-US" altLang="en-US" b="1" dirty="0">
              <a:highlight>
                <a:srgbClr val="FFFF00"/>
              </a:highlight>
            </a:endParaRPr>
          </a:p>
          <a:p>
            <a:pPr marL="0" indent="0" eaLnBrk="1" hangingPunct="1">
              <a:lnSpc>
                <a:spcPts val="2160"/>
              </a:lnSpc>
              <a:buNone/>
            </a:pPr>
            <a:r>
              <a:rPr lang="en-US" altLang="en-US" b="1" dirty="0"/>
              <a:t>Watch video: </a:t>
            </a:r>
            <a:r>
              <a:rPr lang="en-US" altLang="en-US" dirty="0"/>
              <a:t>Debt vs. Investment – The Pro’s and Con’s</a:t>
            </a:r>
            <a:br>
              <a:rPr lang="en-US" altLang="en-US" dirty="0"/>
            </a:br>
            <a:r>
              <a:rPr lang="en-US" altLang="en-US" dirty="0">
                <a:hlinkClick r:id="rId2"/>
              </a:rPr>
              <a:t>https://www.youtube.com/watch?v=xZ6qBfLdcsM</a:t>
            </a:r>
            <a:endParaRPr lang="en-US" altLang="en-US" dirty="0"/>
          </a:p>
          <a:p>
            <a:pPr marL="0" indent="0" eaLnBrk="1" hangingPunct="1">
              <a:lnSpc>
                <a:spcPts val="2160"/>
              </a:lnSpc>
              <a:buNone/>
            </a:pPr>
            <a:r>
              <a:rPr lang="en-US" altLang="en-US" dirty="0"/>
              <a:t>	</a:t>
            </a:r>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4230066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14339">
                                            <p:txEl>
                                              <p:pRg st="0" end="0"/>
                                            </p:txEl>
                                          </p:spTgt>
                                        </p:tgtEl>
                                      </p:cBhvr>
                                    </p:animEffect>
                                    <p:animScale>
                                      <p:cBhvr>
                                        <p:cTn id="7" dur="250" autoRev="1" fill="hold"/>
                                        <p:tgtEl>
                                          <p:spTgt spid="14339">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3CDCA8F-94C5-40FB-97ED-C1ADAD75501C}"/>
              </a:ext>
            </a:extLst>
          </p:cNvPr>
          <p:cNvPicPr>
            <a:picLocks noChangeAspect="1"/>
          </p:cNvPicPr>
          <p:nvPr/>
        </p:nvPicPr>
        <p:blipFill>
          <a:blip r:embed="rId2"/>
          <a:stretch>
            <a:fillRect/>
          </a:stretch>
        </p:blipFill>
        <p:spPr>
          <a:xfrm>
            <a:off x="2483768" y="1898103"/>
            <a:ext cx="4582728" cy="3061794"/>
          </a:xfrm>
          <a:prstGeom prst="rect">
            <a:avLst/>
          </a:prstGeom>
        </p:spPr>
      </p:pic>
    </p:spTree>
    <p:extLst>
      <p:ext uri="{BB962C8B-B14F-4D97-AF65-F5344CB8AC3E}">
        <p14:creationId xmlns:p14="http://schemas.microsoft.com/office/powerpoint/2010/main" val="42280486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en-US" altLang="en-US" dirty="0">
                <a:solidFill>
                  <a:srgbClr val="005954"/>
                </a:solidFill>
                <a:latin typeface="Open Sans" panose="020B0606030504020204" pitchFamily="34" charset="0"/>
              </a:rPr>
              <a:t>Borrow or Invest?</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lnSpc>
                <a:spcPts val="2160"/>
              </a:lnSpc>
              <a:buNone/>
            </a:pPr>
            <a:r>
              <a:rPr lang="en-US" altLang="en-US" dirty="0"/>
              <a:t>Now that you understand a little more about debt and investment, help your avatar:</a:t>
            </a:r>
          </a:p>
          <a:p>
            <a:pPr marL="0" indent="0" eaLnBrk="1" hangingPunct="1">
              <a:lnSpc>
                <a:spcPts val="2160"/>
              </a:lnSpc>
              <a:buNone/>
            </a:pPr>
            <a:r>
              <a:rPr lang="en-US" altLang="en-US" dirty="0"/>
              <a:t>1) To </a:t>
            </a:r>
            <a:r>
              <a:rPr lang="en-US" altLang="en-US" b="1" dirty="0"/>
              <a:t>borrow</a:t>
            </a:r>
            <a:r>
              <a:rPr lang="en-US" altLang="en-US" dirty="0"/>
              <a:t> money and achieve the financial goal now, </a:t>
            </a:r>
            <a:r>
              <a:rPr lang="en-US" altLang="en-US" b="1" dirty="0">
                <a:solidFill>
                  <a:srgbClr val="005954"/>
                </a:solidFill>
              </a:rPr>
              <a:t>OR</a:t>
            </a:r>
          </a:p>
          <a:p>
            <a:pPr marL="0" indent="0" eaLnBrk="1" hangingPunct="1">
              <a:lnSpc>
                <a:spcPts val="2160"/>
              </a:lnSpc>
              <a:buNone/>
            </a:pPr>
            <a:r>
              <a:rPr lang="en-US" altLang="en-US" dirty="0"/>
              <a:t>2) To </a:t>
            </a:r>
            <a:r>
              <a:rPr lang="en-US" altLang="en-US" b="1" dirty="0"/>
              <a:t>invest</a:t>
            </a:r>
            <a:r>
              <a:rPr lang="en-US" altLang="en-US" dirty="0"/>
              <a:t> money and achieve the financial goal later.</a:t>
            </a:r>
            <a:br>
              <a:rPr lang="en-US" altLang="en-US" dirty="0"/>
            </a:br>
            <a:endParaRPr lang="en-US" altLang="en-US" dirty="0"/>
          </a:p>
          <a:p>
            <a:pPr marL="0" indent="0" eaLnBrk="1" hangingPunct="1">
              <a:lnSpc>
                <a:spcPts val="2160"/>
              </a:lnSpc>
              <a:buNone/>
            </a:pPr>
            <a:r>
              <a:rPr lang="en-US" altLang="en-US" dirty="0"/>
              <a:t>Look through the options carefully on slides 50 and 51. Choose an option that best fits your financial goal. You can only choose one option.</a:t>
            </a:r>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pic>
        <p:nvPicPr>
          <p:cNvPr id="5" name="Picture 4">
            <a:extLst>
              <a:ext uri="{FF2B5EF4-FFF2-40B4-BE49-F238E27FC236}">
                <a16:creationId xmlns:a16="http://schemas.microsoft.com/office/drawing/2014/main" id="{FBF66152-B1EB-42A7-9FE9-021AF84E7B94}"/>
              </a:ext>
            </a:extLst>
          </p:cNvPr>
          <p:cNvPicPr>
            <a:picLocks noChangeAspect="1"/>
          </p:cNvPicPr>
          <p:nvPr/>
        </p:nvPicPr>
        <p:blipFill rotWithShape="1">
          <a:blip r:embed="rId2"/>
          <a:srcRect t="10773"/>
          <a:stretch/>
        </p:blipFill>
        <p:spPr>
          <a:xfrm>
            <a:off x="6228184" y="3861048"/>
            <a:ext cx="2307357" cy="2222723"/>
          </a:xfrm>
          <a:prstGeom prst="rect">
            <a:avLst/>
          </a:prstGeom>
        </p:spPr>
      </p:pic>
      <p:pic>
        <p:nvPicPr>
          <p:cNvPr id="6" name="Picture 5">
            <a:extLst>
              <a:ext uri="{FF2B5EF4-FFF2-40B4-BE49-F238E27FC236}">
                <a16:creationId xmlns:a16="http://schemas.microsoft.com/office/drawing/2014/main" id="{3E881089-8FA2-4B33-9B35-CDCF42F55085}"/>
              </a:ext>
            </a:extLst>
          </p:cNvPr>
          <p:cNvPicPr>
            <a:picLocks noChangeAspect="1"/>
          </p:cNvPicPr>
          <p:nvPr/>
        </p:nvPicPr>
        <p:blipFill>
          <a:blip r:embed="rId3"/>
          <a:stretch>
            <a:fillRect/>
          </a:stretch>
        </p:blipFill>
        <p:spPr>
          <a:xfrm>
            <a:off x="3681848" y="4072017"/>
            <a:ext cx="1924319" cy="1352739"/>
          </a:xfrm>
          <a:prstGeom prst="rect">
            <a:avLst/>
          </a:prstGeom>
        </p:spPr>
      </p:pic>
      <p:sp>
        <p:nvSpPr>
          <p:cNvPr id="7" name="Speech Bubble: Oval 6">
            <a:extLst>
              <a:ext uri="{FF2B5EF4-FFF2-40B4-BE49-F238E27FC236}">
                <a16:creationId xmlns:a16="http://schemas.microsoft.com/office/drawing/2014/main" id="{7CDCADB1-A5DA-4394-8CA6-DA388F370872}"/>
              </a:ext>
            </a:extLst>
          </p:cNvPr>
          <p:cNvSpPr/>
          <p:nvPr/>
        </p:nvSpPr>
        <p:spPr bwMode="auto">
          <a:xfrm>
            <a:off x="3563888" y="3932709"/>
            <a:ext cx="2160240" cy="1728539"/>
          </a:xfrm>
          <a:custGeom>
            <a:avLst/>
            <a:gdLst>
              <a:gd name="connsiteX0" fmla="*/ 2529036 w 2160240"/>
              <a:gd name="connsiteY0" fmla="*/ 639490 h 1728539"/>
              <a:gd name="connsiteX1" fmla="*/ 2160240 w 2160240"/>
              <a:gd name="connsiteY1" fmla="*/ 864685 h 1728539"/>
              <a:gd name="connsiteX2" fmla="*/ 1147349 w 2160240"/>
              <a:gd name="connsiteY2" fmla="*/ 1726864 h 1728539"/>
              <a:gd name="connsiteX3" fmla="*/ 20266 w 2160240"/>
              <a:gd name="connsiteY3" fmla="*/ 1030902 h 1728539"/>
              <a:gd name="connsiteX4" fmla="*/ 877660 w 2160240"/>
              <a:gd name="connsiteY4" fmla="*/ 15319 h 1728539"/>
              <a:gd name="connsiteX5" fmla="*/ 2081785 w 2160240"/>
              <a:gd name="connsiteY5" fmla="*/ 540895 h 1728539"/>
              <a:gd name="connsiteX6" fmla="*/ 2529036 w 2160240"/>
              <a:gd name="connsiteY6" fmla="*/ 639490 h 172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0240" h="1728539" extrusionOk="0">
                <a:moveTo>
                  <a:pt x="2529036" y="639490"/>
                </a:moveTo>
                <a:cubicBezTo>
                  <a:pt x="2438229" y="670573"/>
                  <a:pt x="2247690" y="797636"/>
                  <a:pt x="2160240" y="864685"/>
                </a:cubicBezTo>
                <a:cubicBezTo>
                  <a:pt x="2190274" y="1326957"/>
                  <a:pt x="1687221" y="1573033"/>
                  <a:pt x="1147349" y="1726864"/>
                </a:cubicBezTo>
                <a:cubicBezTo>
                  <a:pt x="564628" y="1721838"/>
                  <a:pt x="106865" y="1492828"/>
                  <a:pt x="20266" y="1030902"/>
                </a:cubicBezTo>
                <a:cubicBezTo>
                  <a:pt x="-93348" y="704851"/>
                  <a:pt x="247981" y="-28391"/>
                  <a:pt x="877660" y="15319"/>
                </a:cubicBezTo>
                <a:cubicBezTo>
                  <a:pt x="1404085" y="-134938"/>
                  <a:pt x="1856921" y="137216"/>
                  <a:pt x="2081785" y="540895"/>
                </a:cubicBezTo>
                <a:cubicBezTo>
                  <a:pt x="2239934" y="571821"/>
                  <a:pt x="2430221" y="638986"/>
                  <a:pt x="2529036" y="639490"/>
                </a:cubicBezTo>
                <a:close/>
              </a:path>
            </a:pathLst>
          </a:custGeom>
          <a:noFill/>
          <a:ln w="57150" cap="flat" cmpd="sng" algn="ctr">
            <a:solidFill>
              <a:srgbClr val="EA7123"/>
            </a:solidFill>
            <a:prstDash val="solid"/>
            <a:round/>
            <a:headEnd type="none" w="med" len="med"/>
            <a:tailEnd type="none" w="med" len="med"/>
            <a:extLst>
              <a:ext uri="{C807C97D-BFC1-408E-A445-0C87EB9F89A2}">
                <ask:lineSketchStyleProps xmlns:ask="http://schemas.microsoft.com/office/drawing/2018/sketchyshapes" sd="1219033472">
                  <a:prstGeom prst="wedgeEllipseCallout">
                    <a:avLst>
                      <a:gd name="adj1" fmla="val 67072"/>
                      <a:gd name="adj2" fmla="val -13004"/>
                    </a:avLst>
                  </a:prstGeom>
                  <ask:type>
                    <ask:lineSketchFreehand/>
                  </ask:type>
                </ask:lineSketchStyleProps>
              </a:ext>
            </a:extLst>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455887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en-US" altLang="en-US" dirty="0">
                <a:solidFill>
                  <a:srgbClr val="005954"/>
                </a:solidFill>
                <a:latin typeface="Open Sans" panose="020B0606030504020204" pitchFamily="34" charset="0"/>
              </a:rPr>
              <a:t>Choose Your Avatar…</a:t>
            </a:r>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pic>
        <p:nvPicPr>
          <p:cNvPr id="3" name="Picture 2">
            <a:extLst>
              <a:ext uri="{FF2B5EF4-FFF2-40B4-BE49-F238E27FC236}">
                <a16:creationId xmlns:a16="http://schemas.microsoft.com/office/drawing/2014/main" id="{AFA485BD-58E2-4712-AD53-77378DE2C06E}"/>
              </a:ext>
            </a:extLst>
          </p:cNvPr>
          <p:cNvPicPr>
            <a:picLocks noChangeAspect="1"/>
          </p:cNvPicPr>
          <p:nvPr/>
        </p:nvPicPr>
        <p:blipFill>
          <a:blip r:embed="rId2"/>
          <a:stretch>
            <a:fillRect/>
          </a:stretch>
        </p:blipFill>
        <p:spPr>
          <a:xfrm>
            <a:off x="790809" y="1581438"/>
            <a:ext cx="1260142" cy="1919570"/>
          </a:xfrm>
          <a:prstGeom prst="rect">
            <a:avLst/>
          </a:prstGeom>
        </p:spPr>
      </p:pic>
      <p:sp>
        <p:nvSpPr>
          <p:cNvPr id="4" name="TextBox 3">
            <a:extLst>
              <a:ext uri="{FF2B5EF4-FFF2-40B4-BE49-F238E27FC236}">
                <a16:creationId xmlns:a16="http://schemas.microsoft.com/office/drawing/2014/main" id="{06DAC65E-D351-4F66-8ED9-BFA0AFE81E37}"/>
              </a:ext>
            </a:extLst>
          </p:cNvPr>
          <p:cNvSpPr txBox="1"/>
          <p:nvPr/>
        </p:nvSpPr>
        <p:spPr>
          <a:xfrm>
            <a:off x="899592" y="1203498"/>
            <a:ext cx="1440160" cy="400110"/>
          </a:xfrm>
          <a:prstGeom prst="rect">
            <a:avLst/>
          </a:prstGeom>
          <a:noFill/>
        </p:spPr>
        <p:txBody>
          <a:bodyPr wrap="square" rtlCol="0">
            <a:spAutoFit/>
          </a:bodyPr>
          <a:lstStyle/>
          <a:p>
            <a:r>
              <a:rPr lang="en-US" sz="2000" b="1" dirty="0">
                <a:latin typeface="Open Sans" panose="020B0606030504020204" pitchFamily="34" charset="0"/>
                <a:ea typeface="Open Sans" panose="020B0606030504020204" pitchFamily="34" charset="0"/>
                <a:cs typeface="Open Sans" panose="020B0606030504020204" pitchFamily="34" charset="0"/>
              </a:rPr>
              <a:t>Tanisha</a:t>
            </a:r>
            <a:endParaRPr lang="en-CA" sz="2000"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6" name="Picture 5">
            <a:extLst>
              <a:ext uri="{FF2B5EF4-FFF2-40B4-BE49-F238E27FC236}">
                <a16:creationId xmlns:a16="http://schemas.microsoft.com/office/drawing/2014/main" id="{2C5BE437-1CE0-4AD2-9F8A-E11AA5804094}"/>
              </a:ext>
            </a:extLst>
          </p:cNvPr>
          <p:cNvPicPr>
            <a:picLocks noChangeAspect="1"/>
          </p:cNvPicPr>
          <p:nvPr/>
        </p:nvPicPr>
        <p:blipFill>
          <a:blip r:embed="rId3"/>
          <a:stretch>
            <a:fillRect/>
          </a:stretch>
        </p:blipFill>
        <p:spPr>
          <a:xfrm>
            <a:off x="4427984" y="1509429"/>
            <a:ext cx="1924816" cy="1919571"/>
          </a:xfrm>
          <a:prstGeom prst="rect">
            <a:avLst/>
          </a:prstGeom>
        </p:spPr>
      </p:pic>
      <p:sp>
        <p:nvSpPr>
          <p:cNvPr id="10" name="TextBox 9">
            <a:extLst>
              <a:ext uri="{FF2B5EF4-FFF2-40B4-BE49-F238E27FC236}">
                <a16:creationId xmlns:a16="http://schemas.microsoft.com/office/drawing/2014/main" id="{4389BA77-4F45-458E-8313-B7E6FB4B9577}"/>
              </a:ext>
            </a:extLst>
          </p:cNvPr>
          <p:cNvSpPr txBox="1"/>
          <p:nvPr/>
        </p:nvSpPr>
        <p:spPr>
          <a:xfrm>
            <a:off x="4698447" y="1171560"/>
            <a:ext cx="1726603" cy="400110"/>
          </a:xfrm>
          <a:prstGeom prst="rect">
            <a:avLst/>
          </a:prstGeom>
          <a:noFill/>
        </p:spPr>
        <p:txBody>
          <a:bodyPr wrap="square" rtlCol="0">
            <a:spAutoFit/>
          </a:bodyPr>
          <a:lstStyle/>
          <a:p>
            <a:r>
              <a:rPr lang="en-US" sz="2000" b="1" dirty="0">
                <a:latin typeface="Open Sans" panose="020B0606030504020204" pitchFamily="34" charset="0"/>
                <a:ea typeface="Open Sans" panose="020B0606030504020204" pitchFamily="34" charset="0"/>
                <a:cs typeface="Open Sans" panose="020B0606030504020204" pitchFamily="34" charset="0"/>
              </a:rPr>
              <a:t>DeShawn</a:t>
            </a:r>
            <a:endParaRPr lang="en-CA" sz="20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DFA97812-116D-4DF5-9EBB-2250FDABB2C1}"/>
              </a:ext>
            </a:extLst>
          </p:cNvPr>
          <p:cNvSpPr txBox="1"/>
          <p:nvPr/>
        </p:nvSpPr>
        <p:spPr>
          <a:xfrm>
            <a:off x="2390835" y="1685751"/>
            <a:ext cx="1964899" cy="1692771"/>
          </a:xfrm>
          <a:prstGeom prst="rect">
            <a:avLst/>
          </a:prstGeom>
          <a:noFill/>
        </p:spPr>
        <p:txBody>
          <a:bodyPr wrap="square" rtlCol="0">
            <a:spAutoFit/>
          </a:bodyPr>
          <a:lstStyle/>
          <a:p>
            <a:r>
              <a:rPr lang="en-US" sz="1300" b="1" dirty="0"/>
              <a:t>Age: </a:t>
            </a:r>
            <a:r>
              <a:rPr lang="en-US" sz="1300" dirty="0"/>
              <a:t>17, currently in high school</a:t>
            </a:r>
          </a:p>
          <a:p>
            <a:r>
              <a:rPr lang="en-US" sz="1300" b="1" dirty="0"/>
              <a:t>Interests: </a:t>
            </a:r>
            <a:r>
              <a:rPr lang="en-US" sz="1300" dirty="0"/>
              <a:t>Watch cat videos on YouTube, snowboarding and coffee</a:t>
            </a:r>
          </a:p>
          <a:p>
            <a:r>
              <a:rPr lang="en-US" sz="1300" b="1" dirty="0"/>
              <a:t>Life goals: </a:t>
            </a:r>
            <a:r>
              <a:rPr lang="en-US" sz="1300" dirty="0"/>
              <a:t>Travel </a:t>
            </a:r>
            <a:r>
              <a:rPr lang="en-CA" sz="1300" dirty="0"/>
              <a:t>around the world</a:t>
            </a:r>
            <a:endParaRPr lang="en-US" sz="1300" dirty="0"/>
          </a:p>
        </p:txBody>
      </p:sp>
      <p:sp>
        <p:nvSpPr>
          <p:cNvPr id="12" name="TextBox 11">
            <a:extLst>
              <a:ext uri="{FF2B5EF4-FFF2-40B4-BE49-F238E27FC236}">
                <a16:creationId xmlns:a16="http://schemas.microsoft.com/office/drawing/2014/main" id="{0F600F14-5607-4366-A357-D684FF3B8A15}"/>
              </a:ext>
            </a:extLst>
          </p:cNvPr>
          <p:cNvSpPr txBox="1"/>
          <p:nvPr/>
        </p:nvSpPr>
        <p:spPr>
          <a:xfrm>
            <a:off x="6338156" y="1705446"/>
            <a:ext cx="1964900" cy="1492716"/>
          </a:xfrm>
          <a:prstGeom prst="rect">
            <a:avLst/>
          </a:prstGeom>
          <a:noFill/>
        </p:spPr>
        <p:txBody>
          <a:bodyPr wrap="square" rtlCol="0">
            <a:spAutoFit/>
          </a:bodyPr>
          <a:lstStyle/>
          <a:p>
            <a:r>
              <a:rPr lang="en-US" sz="1300" b="1" dirty="0"/>
              <a:t>Age:</a:t>
            </a:r>
            <a:r>
              <a:rPr lang="en-US" sz="1300" dirty="0"/>
              <a:t> 17, currently in high school</a:t>
            </a:r>
          </a:p>
          <a:p>
            <a:r>
              <a:rPr lang="en-US" sz="1300" b="1" dirty="0"/>
              <a:t>Interests: </a:t>
            </a:r>
            <a:r>
              <a:rPr lang="en-US" sz="1300" dirty="0"/>
              <a:t>Reading, soccer, guitar and making music</a:t>
            </a:r>
          </a:p>
          <a:p>
            <a:r>
              <a:rPr lang="en-US" sz="1300" b="1" dirty="0"/>
              <a:t>Life goals: </a:t>
            </a:r>
            <a:r>
              <a:rPr lang="en-US" sz="1300" dirty="0"/>
              <a:t>Start his own business </a:t>
            </a:r>
            <a:endParaRPr lang="en-CA" sz="1300" dirty="0"/>
          </a:p>
        </p:txBody>
      </p:sp>
      <p:pic>
        <p:nvPicPr>
          <p:cNvPr id="5" name="Picture 4">
            <a:extLst>
              <a:ext uri="{FF2B5EF4-FFF2-40B4-BE49-F238E27FC236}">
                <a16:creationId xmlns:a16="http://schemas.microsoft.com/office/drawing/2014/main" id="{D3D5236E-2874-4B06-8301-3CB0DF55E753}"/>
              </a:ext>
            </a:extLst>
          </p:cNvPr>
          <p:cNvPicPr>
            <a:picLocks noChangeAspect="1"/>
          </p:cNvPicPr>
          <p:nvPr/>
        </p:nvPicPr>
        <p:blipFill rotWithShape="1">
          <a:blip r:embed="rId4"/>
          <a:srcRect t="10773"/>
          <a:stretch/>
        </p:blipFill>
        <p:spPr>
          <a:xfrm>
            <a:off x="467544" y="4084518"/>
            <a:ext cx="1964899" cy="1892826"/>
          </a:xfrm>
          <a:prstGeom prst="rect">
            <a:avLst/>
          </a:prstGeom>
        </p:spPr>
      </p:pic>
      <p:sp>
        <p:nvSpPr>
          <p:cNvPr id="13" name="TextBox 12">
            <a:extLst>
              <a:ext uri="{FF2B5EF4-FFF2-40B4-BE49-F238E27FC236}">
                <a16:creationId xmlns:a16="http://schemas.microsoft.com/office/drawing/2014/main" id="{5FF4A07B-BEC8-469B-97C3-EBA0BBBE08ED}"/>
              </a:ext>
            </a:extLst>
          </p:cNvPr>
          <p:cNvSpPr txBox="1"/>
          <p:nvPr/>
        </p:nvSpPr>
        <p:spPr>
          <a:xfrm>
            <a:off x="1043608" y="3684408"/>
            <a:ext cx="1440160" cy="400110"/>
          </a:xfrm>
          <a:prstGeom prst="rect">
            <a:avLst/>
          </a:prstGeom>
          <a:noFill/>
        </p:spPr>
        <p:txBody>
          <a:bodyPr wrap="square" rtlCol="0">
            <a:spAutoFit/>
          </a:bodyPr>
          <a:lstStyle/>
          <a:p>
            <a:r>
              <a:rPr lang="en-US" sz="2000" b="1" dirty="0">
                <a:latin typeface="Open Sans" panose="020B0606030504020204" pitchFamily="34" charset="0"/>
                <a:ea typeface="Open Sans" panose="020B0606030504020204" pitchFamily="34" charset="0"/>
                <a:cs typeface="Open Sans" panose="020B0606030504020204" pitchFamily="34" charset="0"/>
              </a:rPr>
              <a:t>Brie</a:t>
            </a:r>
            <a:endParaRPr lang="en-CA" sz="2000"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9" name="Picture 8">
            <a:extLst>
              <a:ext uri="{FF2B5EF4-FFF2-40B4-BE49-F238E27FC236}">
                <a16:creationId xmlns:a16="http://schemas.microsoft.com/office/drawing/2014/main" id="{3F8684AB-6CF2-4A98-A8E7-31AE41BDC4AA}"/>
              </a:ext>
            </a:extLst>
          </p:cNvPr>
          <p:cNvPicPr>
            <a:picLocks noChangeAspect="1"/>
          </p:cNvPicPr>
          <p:nvPr/>
        </p:nvPicPr>
        <p:blipFill rotWithShape="1">
          <a:blip r:embed="rId5"/>
          <a:srcRect t="3043" r="3241"/>
          <a:stretch/>
        </p:blipFill>
        <p:spPr>
          <a:xfrm>
            <a:off x="4572000" y="4084518"/>
            <a:ext cx="1766156" cy="2101595"/>
          </a:xfrm>
          <a:prstGeom prst="rect">
            <a:avLst/>
          </a:prstGeom>
        </p:spPr>
      </p:pic>
      <p:sp>
        <p:nvSpPr>
          <p:cNvPr id="15" name="TextBox 14">
            <a:extLst>
              <a:ext uri="{FF2B5EF4-FFF2-40B4-BE49-F238E27FC236}">
                <a16:creationId xmlns:a16="http://schemas.microsoft.com/office/drawing/2014/main" id="{F0CCD03E-EEA8-43C9-A931-FD27FEFF9320}"/>
              </a:ext>
            </a:extLst>
          </p:cNvPr>
          <p:cNvSpPr txBox="1"/>
          <p:nvPr/>
        </p:nvSpPr>
        <p:spPr>
          <a:xfrm>
            <a:off x="4906233" y="3684408"/>
            <a:ext cx="1097689" cy="400110"/>
          </a:xfrm>
          <a:prstGeom prst="rect">
            <a:avLst/>
          </a:prstGeom>
          <a:noFill/>
        </p:spPr>
        <p:txBody>
          <a:bodyPr wrap="square" rtlCol="0">
            <a:spAutoFit/>
          </a:bodyPr>
          <a:lstStyle/>
          <a:p>
            <a:pPr algn="ctr"/>
            <a:r>
              <a:rPr lang="en-US" sz="2000" b="1" dirty="0" err="1">
                <a:latin typeface="Open Sans" panose="020B0606030504020204" pitchFamily="34" charset="0"/>
                <a:ea typeface="Open Sans" panose="020B0606030504020204" pitchFamily="34" charset="0"/>
                <a:cs typeface="Open Sans" panose="020B0606030504020204" pitchFamily="34" charset="0"/>
              </a:rPr>
              <a:t>Toshi</a:t>
            </a:r>
            <a:endParaRPr lang="en-CA" sz="20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16" name="TextBox 15">
            <a:extLst>
              <a:ext uri="{FF2B5EF4-FFF2-40B4-BE49-F238E27FC236}">
                <a16:creationId xmlns:a16="http://schemas.microsoft.com/office/drawing/2014/main" id="{25E56220-5D24-4190-B0F0-999722543297}"/>
              </a:ext>
            </a:extLst>
          </p:cNvPr>
          <p:cNvSpPr txBox="1"/>
          <p:nvPr/>
        </p:nvSpPr>
        <p:spPr>
          <a:xfrm>
            <a:off x="2518631" y="4184545"/>
            <a:ext cx="1964899" cy="1692771"/>
          </a:xfrm>
          <a:prstGeom prst="rect">
            <a:avLst/>
          </a:prstGeom>
          <a:noFill/>
        </p:spPr>
        <p:txBody>
          <a:bodyPr wrap="square" rtlCol="0">
            <a:spAutoFit/>
          </a:bodyPr>
          <a:lstStyle/>
          <a:p>
            <a:r>
              <a:rPr lang="en-US" sz="1300" b="1" dirty="0"/>
              <a:t>Age: </a:t>
            </a:r>
            <a:r>
              <a:rPr lang="en-US" sz="1300" dirty="0"/>
              <a:t>18, currently in high school</a:t>
            </a:r>
          </a:p>
          <a:p>
            <a:r>
              <a:rPr lang="en-US" sz="1300" b="1" dirty="0"/>
              <a:t>Interests: </a:t>
            </a:r>
            <a:r>
              <a:rPr lang="en-US" sz="1300" dirty="0"/>
              <a:t>Baking, surfing and watercolors</a:t>
            </a:r>
          </a:p>
          <a:p>
            <a:r>
              <a:rPr lang="en-US" sz="1300" b="1" dirty="0"/>
              <a:t>Life goals: </a:t>
            </a:r>
            <a:r>
              <a:rPr lang="en-US" sz="1300" dirty="0"/>
              <a:t>Become a certified scuba diver, research about the oceans</a:t>
            </a:r>
          </a:p>
        </p:txBody>
      </p:sp>
      <p:sp>
        <p:nvSpPr>
          <p:cNvPr id="17" name="TextBox 16">
            <a:extLst>
              <a:ext uri="{FF2B5EF4-FFF2-40B4-BE49-F238E27FC236}">
                <a16:creationId xmlns:a16="http://schemas.microsoft.com/office/drawing/2014/main" id="{B3E85527-96B9-4597-8B7C-1B1DCE73C797}"/>
              </a:ext>
            </a:extLst>
          </p:cNvPr>
          <p:cNvSpPr txBox="1"/>
          <p:nvPr/>
        </p:nvSpPr>
        <p:spPr>
          <a:xfrm>
            <a:off x="6426626" y="4084518"/>
            <a:ext cx="1964899" cy="1492716"/>
          </a:xfrm>
          <a:prstGeom prst="rect">
            <a:avLst/>
          </a:prstGeom>
          <a:noFill/>
        </p:spPr>
        <p:txBody>
          <a:bodyPr wrap="square" rtlCol="0">
            <a:spAutoFit/>
          </a:bodyPr>
          <a:lstStyle/>
          <a:p>
            <a:r>
              <a:rPr lang="en-US" sz="1300" b="1" dirty="0"/>
              <a:t>Age: </a:t>
            </a:r>
            <a:r>
              <a:rPr lang="en-US" sz="1300" dirty="0"/>
              <a:t>18, currently in high school</a:t>
            </a:r>
          </a:p>
          <a:p>
            <a:r>
              <a:rPr lang="en-US" sz="1300" b="1" dirty="0"/>
              <a:t>Interests: </a:t>
            </a:r>
            <a:r>
              <a:rPr lang="en-US" sz="1300" dirty="0"/>
              <a:t>Basketball, rock music and stand-up comedies</a:t>
            </a:r>
          </a:p>
          <a:p>
            <a:r>
              <a:rPr lang="en-US" sz="1300" b="1" dirty="0"/>
              <a:t>Life goals: </a:t>
            </a:r>
            <a:r>
              <a:rPr lang="en-US" sz="1300" dirty="0"/>
              <a:t>Become a sports coach</a:t>
            </a:r>
          </a:p>
        </p:txBody>
      </p:sp>
    </p:spTree>
    <p:extLst>
      <p:ext uri="{BB962C8B-B14F-4D97-AF65-F5344CB8AC3E}">
        <p14:creationId xmlns:p14="http://schemas.microsoft.com/office/powerpoint/2010/main" val="27528542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E0372D1-2822-4D4D-9A16-72195C87AD5E}"/>
              </a:ext>
            </a:extLst>
          </p:cNvPr>
          <p:cNvPicPr>
            <a:picLocks noChangeAspect="1"/>
          </p:cNvPicPr>
          <p:nvPr/>
        </p:nvPicPr>
        <p:blipFill rotWithShape="1">
          <a:blip r:embed="rId3"/>
          <a:srcRect l="2513" r="2249"/>
          <a:stretch/>
        </p:blipFill>
        <p:spPr>
          <a:xfrm>
            <a:off x="3354451" y="5176187"/>
            <a:ext cx="2664296" cy="1596072"/>
          </a:xfrm>
          <a:prstGeom prst="rect">
            <a:avLst/>
          </a:prstGeom>
        </p:spPr>
      </p:pic>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en-US" altLang="en-US" dirty="0">
                <a:solidFill>
                  <a:srgbClr val="005954"/>
                </a:solidFill>
                <a:latin typeface="Open Sans" panose="020B0606030504020204" pitchFamily="34" charset="0"/>
              </a:rPr>
              <a:t>Borrow or Invest?</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buNone/>
            </a:pPr>
            <a:r>
              <a:rPr lang="en-US" altLang="en-US" sz="2400" b="1" dirty="0">
                <a:solidFill>
                  <a:srgbClr val="005954"/>
                </a:solidFill>
              </a:rPr>
              <a:t>Borrowing Debt</a:t>
            </a:r>
            <a:endParaRPr lang="en-US" altLang="en-US" sz="2000" dirty="0"/>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sp>
        <p:nvSpPr>
          <p:cNvPr id="2" name="Rectangle: Rounded Corners 1">
            <a:extLst>
              <a:ext uri="{FF2B5EF4-FFF2-40B4-BE49-F238E27FC236}">
                <a16:creationId xmlns:a16="http://schemas.microsoft.com/office/drawing/2014/main" id="{1371552A-A32C-495A-9F68-6BC397F02C46}"/>
              </a:ext>
            </a:extLst>
          </p:cNvPr>
          <p:cNvSpPr/>
          <p:nvPr/>
        </p:nvSpPr>
        <p:spPr bwMode="auto">
          <a:xfrm>
            <a:off x="539552" y="1916832"/>
            <a:ext cx="3917851" cy="3866431"/>
          </a:xfrm>
          <a:prstGeom prst="roundRect">
            <a:avLst/>
          </a:prstGeom>
          <a:solidFill>
            <a:srgbClr val="EA7123">
              <a:alpha val="23922"/>
            </a:srgbClr>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3DC5C4"/>
              </a:solidFill>
              <a:effectLst/>
              <a:latin typeface="Arial" charset="0"/>
              <a:ea typeface="ＭＳ Ｐゴシック" charset="0"/>
              <a:cs typeface="ＭＳ Ｐゴシック" charset="0"/>
            </a:endParaRPr>
          </a:p>
        </p:txBody>
      </p:sp>
      <p:sp>
        <p:nvSpPr>
          <p:cNvPr id="3" name="TextBox 2">
            <a:extLst>
              <a:ext uri="{FF2B5EF4-FFF2-40B4-BE49-F238E27FC236}">
                <a16:creationId xmlns:a16="http://schemas.microsoft.com/office/drawing/2014/main" id="{96C677F0-08A1-4C55-A3BA-A246DAE93FE2}"/>
              </a:ext>
            </a:extLst>
          </p:cNvPr>
          <p:cNvSpPr txBox="1"/>
          <p:nvPr/>
        </p:nvSpPr>
        <p:spPr>
          <a:xfrm>
            <a:off x="582909" y="2204864"/>
            <a:ext cx="3701777" cy="3477875"/>
          </a:xfrm>
          <a:prstGeom prst="rect">
            <a:avLst/>
          </a:prstGeom>
          <a:noFill/>
        </p:spPr>
        <p:txBody>
          <a:bodyPr wrap="square" rtlCol="0">
            <a:spAutoFit/>
          </a:bodyPr>
          <a:lstStyle/>
          <a:p>
            <a:pPr algn="ctr"/>
            <a:r>
              <a:rPr lang="en-US" sz="1800" b="1" dirty="0"/>
              <a:t>Debt A: Credit Card Borrowing </a:t>
            </a:r>
          </a:p>
          <a:p>
            <a:endParaRPr lang="en-US" sz="1400" dirty="0"/>
          </a:p>
          <a:p>
            <a:pPr marL="342900" indent="-342900">
              <a:buFont typeface="Arial" panose="020B0604020202020204" pitchFamily="34" charset="0"/>
              <a:buChar char="•"/>
            </a:pPr>
            <a:r>
              <a:rPr lang="en-US" sz="1600" dirty="0"/>
              <a:t>You borrow $400 starting in Year 1 June</a:t>
            </a:r>
          </a:p>
          <a:p>
            <a:pPr marL="342900" indent="-342900">
              <a:buFont typeface="Arial" panose="020B0604020202020204" pitchFamily="34" charset="0"/>
              <a:buChar char="•"/>
            </a:pPr>
            <a:r>
              <a:rPr lang="en-US" sz="1600" dirty="0"/>
              <a:t>Interest rate of 19.99% collected </a:t>
            </a:r>
            <a:r>
              <a:rPr lang="en-US" sz="1600" b="1" dirty="0"/>
              <a:t>monthly</a:t>
            </a:r>
          </a:p>
          <a:p>
            <a:pPr marL="342900" indent="-342900">
              <a:buFont typeface="Arial" panose="020B0604020202020204" pitchFamily="34" charset="0"/>
              <a:buChar char="•"/>
            </a:pPr>
            <a:r>
              <a:rPr lang="en-US" sz="1600" dirty="0"/>
              <a:t>You repay the debt over the next 18 months (until Year 2 December)</a:t>
            </a:r>
          </a:p>
          <a:p>
            <a:pPr marL="342900" indent="-342900">
              <a:buFont typeface="Arial" panose="020B0604020202020204" pitchFamily="34" charset="0"/>
              <a:buChar char="•"/>
            </a:pPr>
            <a:r>
              <a:rPr lang="en-US" sz="1600" dirty="0"/>
              <a:t>You pay </a:t>
            </a:r>
            <a:r>
              <a:rPr lang="en-US" sz="1600" b="1" dirty="0"/>
              <a:t>$27.21 per month </a:t>
            </a:r>
            <a:r>
              <a:rPr lang="en-US" sz="1600" dirty="0"/>
              <a:t>to pay off your debt</a:t>
            </a:r>
          </a:p>
          <a:p>
            <a:endParaRPr lang="en-US" sz="1400" dirty="0"/>
          </a:p>
          <a:p>
            <a:endParaRPr lang="en-US" sz="1400" dirty="0"/>
          </a:p>
          <a:p>
            <a:pPr algn="ctr"/>
            <a:r>
              <a:rPr lang="en-CA" sz="2000" dirty="0"/>
              <a:t>$ 27.21 per month</a:t>
            </a:r>
            <a:br>
              <a:rPr lang="en-CA" sz="2000" dirty="0"/>
            </a:br>
            <a:r>
              <a:rPr lang="en-CA" sz="1200" dirty="0"/>
              <a:t>(for the next 18 months)</a:t>
            </a:r>
            <a:endParaRPr lang="en-US" sz="2000" dirty="0"/>
          </a:p>
        </p:txBody>
      </p:sp>
      <p:sp>
        <p:nvSpPr>
          <p:cNvPr id="12" name="Rectangle: Rounded Corners 11">
            <a:extLst>
              <a:ext uri="{FF2B5EF4-FFF2-40B4-BE49-F238E27FC236}">
                <a16:creationId xmlns:a16="http://schemas.microsoft.com/office/drawing/2014/main" id="{FA9FA858-BFF4-43DF-A473-965926D073D2}"/>
              </a:ext>
            </a:extLst>
          </p:cNvPr>
          <p:cNvSpPr/>
          <p:nvPr/>
        </p:nvSpPr>
        <p:spPr bwMode="auto">
          <a:xfrm>
            <a:off x="4643240" y="1916832"/>
            <a:ext cx="3917851" cy="3866431"/>
          </a:xfrm>
          <a:prstGeom prst="roundRect">
            <a:avLst/>
          </a:prstGeom>
          <a:solidFill>
            <a:srgbClr val="EA7123">
              <a:alpha val="23922"/>
            </a:srgbClr>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3DC5C4"/>
              </a:solidFill>
              <a:effectLst/>
              <a:latin typeface="Arial" charset="0"/>
              <a:ea typeface="ＭＳ Ｐゴシック" charset="0"/>
              <a:cs typeface="ＭＳ Ｐゴシック" charset="0"/>
            </a:endParaRPr>
          </a:p>
        </p:txBody>
      </p:sp>
      <p:sp>
        <p:nvSpPr>
          <p:cNvPr id="13" name="TextBox 12">
            <a:extLst>
              <a:ext uri="{FF2B5EF4-FFF2-40B4-BE49-F238E27FC236}">
                <a16:creationId xmlns:a16="http://schemas.microsoft.com/office/drawing/2014/main" id="{4781FA54-6DAC-41DB-91BC-6F2265B0560A}"/>
              </a:ext>
            </a:extLst>
          </p:cNvPr>
          <p:cNvSpPr txBox="1"/>
          <p:nvPr/>
        </p:nvSpPr>
        <p:spPr>
          <a:xfrm>
            <a:off x="4689748" y="2204864"/>
            <a:ext cx="3701777" cy="3477875"/>
          </a:xfrm>
          <a:prstGeom prst="rect">
            <a:avLst/>
          </a:prstGeom>
          <a:noFill/>
        </p:spPr>
        <p:txBody>
          <a:bodyPr wrap="square" rtlCol="0">
            <a:spAutoFit/>
          </a:bodyPr>
          <a:lstStyle/>
          <a:p>
            <a:pPr algn="ctr"/>
            <a:r>
              <a:rPr lang="en-US" sz="1800" b="1" dirty="0"/>
              <a:t>Debt B: Personal Loan </a:t>
            </a:r>
          </a:p>
          <a:p>
            <a:endParaRPr lang="en-US" sz="1400" dirty="0"/>
          </a:p>
          <a:p>
            <a:pPr marL="342900" indent="-342900">
              <a:buFont typeface="Arial" panose="020B0604020202020204" pitchFamily="34" charset="0"/>
              <a:buChar char="•"/>
            </a:pPr>
            <a:r>
              <a:rPr lang="en-US" sz="1600" dirty="0"/>
              <a:t>You borrow $400 starting in Year 1 June</a:t>
            </a:r>
          </a:p>
          <a:p>
            <a:pPr marL="342900" indent="-342900">
              <a:buFont typeface="Arial" panose="020B0604020202020204" pitchFamily="34" charset="0"/>
              <a:buChar char="•"/>
            </a:pPr>
            <a:r>
              <a:rPr lang="en-US" sz="1600" dirty="0"/>
              <a:t>Interest rate of 10% collected </a:t>
            </a:r>
            <a:r>
              <a:rPr lang="en-US" sz="1600" b="1" dirty="0"/>
              <a:t>annually</a:t>
            </a:r>
          </a:p>
          <a:p>
            <a:pPr marL="342900" indent="-342900">
              <a:buFont typeface="Arial" panose="020B0604020202020204" pitchFamily="34" charset="0"/>
              <a:buChar char="•"/>
            </a:pPr>
            <a:r>
              <a:rPr lang="en-US" sz="1600" dirty="0"/>
              <a:t>You repay the debt over 18 months (until Year 2 December)</a:t>
            </a:r>
          </a:p>
          <a:p>
            <a:pPr marL="342900" indent="-342900">
              <a:buFont typeface="Arial" panose="020B0604020202020204" pitchFamily="34" charset="0"/>
              <a:buChar char="•"/>
            </a:pPr>
            <a:r>
              <a:rPr lang="en-US" sz="1600" dirty="0"/>
              <a:t>You pay </a:t>
            </a:r>
            <a:r>
              <a:rPr lang="en-US" sz="1600" b="1" dirty="0"/>
              <a:t>$24.57 per month</a:t>
            </a:r>
            <a:r>
              <a:rPr lang="en-US" sz="1600" dirty="0"/>
              <a:t> to pay off your debt</a:t>
            </a:r>
            <a:endParaRPr lang="en-US" sz="1400" dirty="0"/>
          </a:p>
          <a:p>
            <a:endParaRPr lang="en-US" sz="1400" dirty="0"/>
          </a:p>
          <a:p>
            <a:endParaRPr lang="en-US" sz="1400" dirty="0"/>
          </a:p>
          <a:p>
            <a:pPr algn="ctr"/>
            <a:r>
              <a:rPr lang="en-CA" sz="2000" dirty="0"/>
              <a:t>$ 24.57 per month</a:t>
            </a:r>
          </a:p>
          <a:p>
            <a:pPr algn="ctr"/>
            <a:r>
              <a:rPr lang="en-CA" sz="1200" dirty="0"/>
              <a:t>(for the next 18 months)</a:t>
            </a:r>
            <a:endParaRPr lang="en-US" sz="1200" dirty="0"/>
          </a:p>
        </p:txBody>
      </p:sp>
      <p:pic>
        <p:nvPicPr>
          <p:cNvPr id="10" name="Picture 9">
            <a:extLst>
              <a:ext uri="{FF2B5EF4-FFF2-40B4-BE49-F238E27FC236}">
                <a16:creationId xmlns:a16="http://schemas.microsoft.com/office/drawing/2014/main" id="{3EAE4E40-B611-4C52-B18C-B51791D5B20F}"/>
              </a:ext>
            </a:extLst>
          </p:cNvPr>
          <p:cNvPicPr>
            <a:picLocks noChangeAspect="1"/>
          </p:cNvPicPr>
          <p:nvPr/>
        </p:nvPicPr>
        <p:blipFill rotWithShape="1">
          <a:blip r:embed="rId4"/>
          <a:srcRect b="1579"/>
          <a:stretch/>
        </p:blipFill>
        <p:spPr>
          <a:xfrm>
            <a:off x="4992439" y="20771"/>
            <a:ext cx="1440160" cy="1885986"/>
          </a:xfrm>
          <a:prstGeom prst="rect">
            <a:avLst/>
          </a:prstGeom>
        </p:spPr>
      </p:pic>
      <p:pic>
        <p:nvPicPr>
          <p:cNvPr id="14" name="Picture 13">
            <a:extLst>
              <a:ext uri="{FF2B5EF4-FFF2-40B4-BE49-F238E27FC236}">
                <a16:creationId xmlns:a16="http://schemas.microsoft.com/office/drawing/2014/main" id="{8A0EB0EC-A9B9-485C-BC9C-8C201C8C8606}"/>
              </a:ext>
            </a:extLst>
          </p:cNvPr>
          <p:cNvPicPr>
            <a:picLocks noChangeAspect="1"/>
          </p:cNvPicPr>
          <p:nvPr/>
        </p:nvPicPr>
        <p:blipFill>
          <a:blip r:embed="rId5"/>
          <a:stretch>
            <a:fillRect/>
          </a:stretch>
        </p:blipFill>
        <p:spPr>
          <a:xfrm>
            <a:off x="6602165" y="671358"/>
            <a:ext cx="1661782" cy="915675"/>
          </a:xfrm>
          <a:prstGeom prst="rect">
            <a:avLst/>
          </a:prstGeom>
        </p:spPr>
      </p:pic>
      <p:pic>
        <p:nvPicPr>
          <p:cNvPr id="5" name="Picture 4">
            <a:extLst>
              <a:ext uri="{FF2B5EF4-FFF2-40B4-BE49-F238E27FC236}">
                <a16:creationId xmlns:a16="http://schemas.microsoft.com/office/drawing/2014/main" id="{40F87756-841D-4612-AB5D-5BAFC2EAC6D8}"/>
              </a:ext>
            </a:extLst>
          </p:cNvPr>
          <p:cNvPicPr>
            <a:picLocks noChangeAspect="1"/>
          </p:cNvPicPr>
          <p:nvPr/>
        </p:nvPicPr>
        <p:blipFill>
          <a:blip r:embed="rId6"/>
          <a:stretch>
            <a:fillRect/>
          </a:stretch>
        </p:blipFill>
        <p:spPr>
          <a:xfrm>
            <a:off x="6054359" y="5777449"/>
            <a:ext cx="669113" cy="436002"/>
          </a:xfrm>
          <a:prstGeom prst="rect">
            <a:avLst/>
          </a:prstGeom>
        </p:spPr>
      </p:pic>
      <p:sp>
        <p:nvSpPr>
          <p:cNvPr id="7" name="TextBox 6">
            <a:extLst>
              <a:ext uri="{FF2B5EF4-FFF2-40B4-BE49-F238E27FC236}">
                <a16:creationId xmlns:a16="http://schemas.microsoft.com/office/drawing/2014/main" id="{0C658709-E743-4F9B-879D-CAF39DD1571F}"/>
              </a:ext>
            </a:extLst>
          </p:cNvPr>
          <p:cNvSpPr txBox="1"/>
          <p:nvPr/>
        </p:nvSpPr>
        <p:spPr>
          <a:xfrm>
            <a:off x="6732240" y="5733840"/>
            <a:ext cx="2376264" cy="523220"/>
          </a:xfrm>
          <a:prstGeom prst="rect">
            <a:avLst/>
          </a:prstGeom>
          <a:noFill/>
        </p:spPr>
        <p:txBody>
          <a:bodyPr wrap="square" rtlCol="0">
            <a:spAutoFit/>
          </a:bodyPr>
          <a:lstStyle/>
          <a:p>
            <a:r>
              <a:rPr lang="en-US" sz="1400" dirty="0">
                <a:latin typeface="Britannic Bold" panose="020B0903060703020204" pitchFamily="34" charset="0"/>
              </a:rPr>
              <a:t>You can have these things NOW!</a:t>
            </a:r>
            <a:endParaRPr lang="en-CA" sz="1400" dirty="0">
              <a:latin typeface="Britannic Bold" panose="020B0903060703020204" pitchFamily="34" charset="0"/>
            </a:endParaRPr>
          </a:p>
        </p:txBody>
      </p:sp>
    </p:spTree>
    <p:extLst>
      <p:ext uri="{BB962C8B-B14F-4D97-AF65-F5344CB8AC3E}">
        <p14:creationId xmlns:p14="http://schemas.microsoft.com/office/powerpoint/2010/main" val="4400781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en-US" altLang="en-US" dirty="0">
                <a:solidFill>
                  <a:srgbClr val="005954"/>
                </a:solidFill>
                <a:latin typeface="Open Sans" panose="020B0606030504020204" pitchFamily="34" charset="0"/>
              </a:rPr>
              <a:t>Borrow or Invest?</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buNone/>
            </a:pPr>
            <a:r>
              <a:rPr lang="en-US" altLang="en-US" sz="2400" b="1" dirty="0">
                <a:solidFill>
                  <a:srgbClr val="005954"/>
                </a:solidFill>
              </a:rPr>
              <a:t>Making an Investment</a:t>
            </a:r>
            <a:endParaRPr lang="en-US" altLang="en-US" sz="2000" dirty="0"/>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sp>
        <p:nvSpPr>
          <p:cNvPr id="9" name="Rectangle: Rounded Corners 8">
            <a:extLst>
              <a:ext uri="{FF2B5EF4-FFF2-40B4-BE49-F238E27FC236}">
                <a16:creationId xmlns:a16="http://schemas.microsoft.com/office/drawing/2014/main" id="{7FD7208A-305D-49C2-9132-9F5BCE7398BC}"/>
              </a:ext>
            </a:extLst>
          </p:cNvPr>
          <p:cNvSpPr/>
          <p:nvPr/>
        </p:nvSpPr>
        <p:spPr bwMode="auto">
          <a:xfrm>
            <a:off x="539552" y="1916832"/>
            <a:ext cx="3917851" cy="3866431"/>
          </a:xfrm>
          <a:prstGeom prst="roundRect">
            <a:avLst/>
          </a:prstGeom>
          <a:solidFill>
            <a:srgbClr val="005954">
              <a:alpha val="23922"/>
            </a:srgbClr>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3DC5C4"/>
              </a:solidFill>
              <a:effectLst/>
              <a:latin typeface="Arial" charset="0"/>
              <a:ea typeface="ＭＳ Ｐゴシック" charset="0"/>
              <a:cs typeface="ＭＳ Ｐゴシック" charset="0"/>
            </a:endParaRPr>
          </a:p>
        </p:txBody>
      </p:sp>
      <p:sp>
        <p:nvSpPr>
          <p:cNvPr id="10" name="TextBox 9">
            <a:extLst>
              <a:ext uri="{FF2B5EF4-FFF2-40B4-BE49-F238E27FC236}">
                <a16:creationId xmlns:a16="http://schemas.microsoft.com/office/drawing/2014/main" id="{A58B85FD-0D2B-4E52-9EEB-EBAFE256F926}"/>
              </a:ext>
            </a:extLst>
          </p:cNvPr>
          <p:cNvSpPr txBox="1"/>
          <p:nvPr/>
        </p:nvSpPr>
        <p:spPr>
          <a:xfrm>
            <a:off x="647588" y="2064943"/>
            <a:ext cx="3701777" cy="3662541"/>
          </a:xfrm>
          <a:prstGeom prst="rect">
            <a:avLst/>
          </a:prstGeom>
          <a:noFill/>
        </p:spPr>
        <p:txBody>
          <a:bodyPr wrap="square" rtlCol="0">
            <a:spAutoFit/>
          </a:bodyPr>
          <a:lstStyle/>
          <a:p>
            <a:pPr algn="ctr"/>
            <a:r>
              <a:rPr lang="en-US" sz="1800" b="1" dirty="0"/>
              <a:t>Investment A: </a:t>
            </a:r>
          </a:p>
          <a:p>
            <a:pPr algn="ctr"/>
            <a:r>
              <a:rPr lang="en-US" sz="1800" b="1" dirty="0"/>
              <a:t>Stock Market</a:t>
            </a:r>
          </a:p>
          <a:p>
            <a:endParaRPr lang="en-US" sz="1400" dirty="0"/>
          </a:p>
          <a:p>
            <a:pPr marL="342900" indent="-342900">
              <a:buFont typeface="Arial" panose="020B0604020202020204" pitchFamily="34" charset="0"/>
              <a:buChar char="•"/>
            </a:pPr>
            <a:r>
              <a:rPr lang="en-US" sz="1600" dirty="0"/>
              <a:t>Yearly</a:t>
            </a:r>
            <a:r>
              <a:rPr lang="en-US" sz="1600" b="1" dirty="0"/>
              <a:t> </a:t>
            </a:r>
            <a:r>
              <a:rPr lang="en-US" sz="1600" dirty="0"/>
              <a:t>interest rate of 30% collected monthly</a:t>
            </a:r>
          </a:p>
          <a:p>
            <a:pPr marL="342900" indent="-342900">
              <a:buFont typeface="Arial" panose="020B0604020202020204" pitchFamily="34" charset="0"/>
              <a:buChar char="•"/>
            </a:pPr>
            <a:r>
              <a:rPr lang="en-US" sz="1600" dirty="0"/>
              <a:t>You make monthly deposits of $30 starting in Year 1 June</a:t>
            </a:r>
          </a:p>
          <a:p>
            <a:pPr marL="342900" indent="-342900">
              <a:buFont typeface="Arial" panose="020B0604020202020204" pitchFamily="34" charset="0"/>
              <a:buChar char="•"/>
            </a:pPr>
            <a:r>
              <a:rPr lang="en-US" sz="1600" dirty="0"/>
              <a:t>You will pay $50 in fees when you take the money out in Year 2 Dec</a:t>
            </a:r>
            <a:endParaRPr lang="en-US" sz="1400" dirty="0"/>
          </a:p>
          <a:p>
            <a:pPr marL="342900" indent="-342900">
              <a:buFont typeface="Arial" panose="020B0604020202020204" pitchFamily="34" charset="0"/>
              <a:buChar char="•"/>
            </a:pPr>
            <a:r>
              <a:rPr lang="en-US" sz="1600" dirty="0"/>
              <a:t>By Year 2 December, you will have $688.38 in total investment</a:t>
            </a:r>
          </a:p>
          <a:p>
            <a:endParaRPr lang="en-US" sz="1400" dirty="0"/>
          </a:p>
          <a:p>
            <a:pPr algn="ctr"/>
            <a:r>
              <a:rPr lang="en-CA" sz="2000" dirty="0"/>
              <a:t>$ 30 per month </a:t>
            </a:r>
          </a:p>
          <a:p>
            <a:pPr algn="ctr"/>
            <a:r>
              <a:rPr lang="en-CA" sz="2000" dirty="0"/>
              <a:t>+ $50 one-time fee</a:t>
            </a:r>
            <a:endParaRPr lang="en-US" sz="2000" dirty="0"/>
          </a:p>
        </p:txBody>
      </p:sp>
      <p:sp>
        <p:nvSpPr>
          <p:cNvPr id="12" name="Rectangle: Rounded Corners 11">
            <a:extLst>
              <a:ext uri="{FF2B5EF4-FFF2-40B4-BE49-F238E27FC236}">
                <a16:creationId xmlns:a16="http://schemas.microsoft.com/office/drawing/2014/main" id="{957A2C3A-29F6-44E5-9D76-0C6408132E99}"/>
              </a:ext>
            </a:extLst>
          </p:cNvPr>
          <p:cNvSpPr/>
          <p:nvPr/>
        </p:nvSpPr>
        <p:spPr bwMode="auto">
          <a:xfrm>
            <a:off x="4643240" y="1916832"/>
            <a:ext cx="3917851" cy="3866431"/>
          </a:xfrm>
          <a:prstGeom prst="roundRect">
            <a:avLst/>
          </a:prstGeom>
          <a:solidFill>
            <a:srgbClr val="005954">
              <a:alpha val="23922"/>
            </a:srgbClr>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3DC5C4"/>
              </a:solidFill>
              <a:effectLst/>
              <a:latin typeface="Arial" charset="0"/>
              <a:ea typeface="ＭＳ Ｐゴシック" charset="0"/>
              <a:cs typeface="ＭＳ Ｐゴシック" charset="0"/>
            </a:endParaRPr>
          </a:p>
        </p:txBody>
      </p:sp>
      <p:sp>
        <p:nvSpPr>
          <p:cNvPr id="13" name="TextBox 12">
            <a:extLst>
              <a:ext uri="{FF2B5EF4-FFF2-40B4-BE49-F238E27FC236}">
                <a16:creationId xmlns:a16="http://schemas.microsoft.com/office/drawing/2014/main" id="{322EB008-B43F-47EF-87B2-FC8314BA82E2}"/>
              </a:ext>
            </a:extLst>
          </p:cNvPr>
          <p:cNvSpPr txBox="1"/>
          <p:nvPr/>
        </p:nvSpPr>
        <p:spPr>
          <a:xfrm>
            <a:off x="4743767" y="2046611"/>
            <a:ext cx="3701777" cy="3693319"/>
          </a:xfrm>
          <a:prstGeom prst="rect">
            <a:avLst/>
          </a:prstGeom>
          <a:noFill/>
        </p:spPr>
        <p:txBody>
          <a:bodyPr wrap="square" rtlCol="0">
            <a:spAutoFit/>
          </a:bodyPr>
          <a:lstStyle/>
          <a:p>
            <a:pPr algn="ctr"/>
            <a:r>
              <a:rPr lang="en-US" sz="1800" b="1" dirty="0"/>
              <a:t>Investment B:</a:t>
            </a:r>
          </a:p>
          <a:p>
            <a:pPr algn="ctr"/>
            <a:r>
              <a:rPr lang="en-US" sz="1800" b="1" dirty="0"/>
              <a:t>High-Interest Savings Account </a:t>
            </a:r>
          </a:p>
          <a:p>
            <a:endParaRPr lang="en-US" sz="1400" dirty="0"/>
          </a:p>
          <a:p>
            <a:pPr marL="342900" indent="-342900">
              <a:buFont typeface="Arial" panose="020B0604020202020204" pitchFamily="34" charset="0"/>
              <a:buChar char="•"/>
            </a:pPr>
            <a:r>
              <a:rPr lang="en-US" sz="1600" dirty="0"/>
              <a:t>Yearly interest rate of 15% collected monthly</a:t>
            </a:r>
          </a:p>
          <a:p>
            <a:pPr marL="342900" indent="-342900">
              <a:buFont typeface="Arial" panose="020B0604020202020204" pitchFamily="34" charset="0"/>
              <a:buChar char="•"/>
            </a:pPr>
            <a:r>
              <a:rPr lang="en-US" sz="1600" dirty="0"/>
              <a:t>You make monthly deposits of $25 starts in Year 1 June</a:t>
            </a:r>
          </a:p>
          <a:p>
            <a:pPr marL="342900" indent="-342900">
              <a:buFont typeface="Arial" panose="020B0604020202020204" pitchFamily="34" charset="0"/>
              <a:buChar char="•"/>
            </a:pPr>
            <a:r>
              <a:rPr lang="en-US" sz="1600" dirty="0"/>
              <a:t>You will pay $15 in fees when you take the money out in Year 2 Dec</a:t>
            </a:r>
          </a:p>
          <a:p>
            <a:pPr marL="342900" indent="-342900">
              <a:buFont typeface="Arial" panose="020B0604020202020204" pitchFamily="34" charset="0"/>
              <a:buChar char="•"/>
            </a:pPr>
            <a:r>
              <a:rPr lang="en-US" sz="1600" dirty="0"/>
              <a:t>By Year 2 December, you will have $507.42 in total investment</a:t>
            </a:r>
          </a:p>
          <a:p>
            <a:endParaRPr lang="en-US" sz="1600" dirty="0"/>
          </a:p>
          <a:p>
            <a:pPr algn="ctr"/>
            <a:r>
              <a:rPr lang="en-CA" sz="2000" dirty="0"/>
              <a:t>$ 25 per month</a:t>
            </a:r>
          </a:p>
          <a:p>
            <a:pPr algn="ctr"/>
            <a:r>
              <a:rPr lang="en-CA" sz="2000" dirty="0"/>
              <a:t>+ $15 one-time fee</a:t>
            </a:r>
            <a:endParaRPr lang="en-US" sz="2000" dirty="0"/>
          </a:p>
        </p:txBody>
      </p:sp>
      <p:pic>
        <p:nvPicPr>
          <p:cNvPr id="3" name="Picture 2">
            <a:extLst>
              <a:ext uri="{FF2B5EF4-FFF2-40B4-BE49-F238E27FC236}">
                <a16:creationId xmlns:a16="http://schemas.microsoft.com/office/drawing/2014/main" id="{F3270065-C5C6-4053-96C5-B310087837E1}"/>
              </a:ext>
            </a:extLst>
          </p:cNvPr>
          <p:cNvPicPr>
            <a:picLocks noChangeAspect="1"/>
          </p:cNvPicPr>
          <p:nvPr/>
        </p:nvPicPr>
        <p:blipFill rotWithShape="1">
          <a:blip r:embed="rId3"/>
          <a:srcRect l="3148" t="3817" r="9394" b="6511"/>
          <a:stretch/>
        </p:blipFill>
        <p:spPr>
          <a:xfrm>
            <a:off x="6516216" y="16338"/>
            <a:ext cx="1187619" cy="1836598"/>
          </a:xfrm>
          <a:prstGeom prst="rect">
            <a:avLst/>
          </a:prstGeom>
        </p:spPr>
      </p:pic>
      <p:pic>
        <p:nvPicPr>
          <p:cNvPr id="5" name="Picture 4">
            <a:extLst>
              <a:ext uri="{FF2B5EF4-FFF2-40B4-BE49-F238E27FC236}">
                <a16:creationId xmlns:a16="http://schemas.microsoft.com/office/drawing/2014/main" id="{0F4AFB72-33B8-4436-A96D-ACB209A43675}"/>
              </a:ext>
            </a:extLst>
          </p:cNvPr>
          <p:cNvPicPr>
            <a:picLocks noChangeAspect="1"/>
          </p:cNvPicPr>
          <p:nvPr/>
        </p:nvPicPr>
        <p:blipFill>
          <a:blip r:embed="rId4"/>
          <a:stretch>
            <a:fillRect/>
          </a:stretch>
        </p:blipFill>
        <p:spPr>
          <a:xfrm>
            <a:off x="5436096" y="669187"/>
            <a:ext cx="644190" cy="1162342"/>
          </a:xfrm>
          <a:prstGeom prst="rect">
            <a:avLst/>
          </a:prstGeom>
        </p:spPr>
      </p:pic>
    </p:spTree>
    <p:extLst>
      <p:ext uri="{BB962C8B-B14F-4D97-AF65-F5344CB8AC3E}">
        <p14:creationId xmlns:p14="http://schemas.microsoft.com/office/powerpoint/2010/main" val="28766925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p:txBody>
          <a:bodyPr/>
          <a:lstStyle/>
          <a:p>
            <a:pPr eaLnBrk="1" hangingPunct="1"/>
            <a:r>
              <a:rPr lang="en-US" altLang="en-US" dirty="0">
                <a:solidFill>
                  <a:srgbClr val="005954"/>
                </a:solidFill>
                <a:latin typeface="Open Sans" panose="020B0606030504020204" pitchFamily="34" charset="0"/>
              </a:rPr>
              <a:t>If you chose debt…</a:t>
            </a:r>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sp>
        <p:nvSpPr>
          <p:cNvPr id="10" name="Content Placeholder 2">
            <a:extLst>
              <a:ext uri="{FF2B5EF4-FFF2-40B4-BE49-F238E27FC236}">
                <a16:creationId xmlns:a16="http://schemas.microsoft.com/office/drawing/2014/main" id="{30194DD8-8BAF-4B18-AA68-A47DB609922A}"/>
              </a:ext>
            </a:extLst>
          </p:cNvPr>
          <p:cNvSpPr txBox="1">
            <a:spLocks/>
          </p:cNvSpPr>
          <p:nvPr/>
        </p:nvSpPr>
        <p:spPr bwMode="auto">
          <a:xfrm>
            <a:off x="468313" y="1412776"/>
            <a:ext cx="7923212" cy="417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1pPr>
            <a:lvl2pPr marL="742950" indent="-28575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2pPr>
            <a:lvl3pPr marL="1143000" indent="-22860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3pPr>
            <a:lvl4pPr marL="1600200" indent="-22860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4pPr>
            <a:lvl5pPr marL="2057400" indent="-22860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5pPr>
            <a:lvl6pPr marL="2514600" indent="-22860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6pPr>
            <a:lvl7pPr marL="2971800" indent="-22860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7pPr>
            <a:lvl8pPr marL="3429000" indent="-22860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8pPr>
            <a:lvl9pPr marL="3886200" indent="-22860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9pPr>
          </a:lstStyle>
          <a:p>
            <a:pPr marL="0" indent="0" eaLnBrk="1" hangingPunct="1">
              <a:lnSpc>
                <a:spcPts val="2160"/>
              </a:lnSpc>
              <a:buFontTx/>
              <a:buNone/>
            </a:pPr>
            <a:r>
              <a:rPr lang="en-US" altLang="en-US" sz="1800" kern="0" dirty="0"/>
              <a:t>The amount you borrowed is your extra income for Year 1 June.</a:t>
            </a:r>
          </a:p>
          <a:p>
            <a:pPr marL="0" indent="0" eaLnBrk="1" hangingPunct="1">
              <a:lnSpc>
                <a:spcPts val="2160"/>
              </a:lnSpc>
              <a:buFontTx/>
              <a:buNone/>
            </a:pPr>
            <a:endParaRPr lang="en-US" altLang="en-US" sz="1800" kern="0" dirty="0"/>
          </a:p>
          <a:p>
            <a:pPr marL="0" indent="0" eaLnBrk="1" hangingPunct="1">
              <a:lnSpc>
                <a:spcPts val="2160"/>
              </a:lnSpc>
              <a:buFontTx/>
              <a:buNone/>
            </a:pPr>
            <a:r>
              <a:rPr lang="en-US" altLang="en-US" sz="1800" kern="0" dirty="0"/>
              <a:t>Did you reach your financial goal? Are you close?</a:t>
            </a:r>
          </a:p>
        </p:txBody>
      </p:sp>
      <p:pic>
        <p:nvPicPr>
          <p:cNvPr id="15" name="Picture 14">
            <a:extLst>
              <a:ext uri="{FF2B5EF4-FFF2-40B4-BE49-F238E27FC236}">
                <a16:creationId xmlns:a16="http://schemas.microsoft.com/office/drawing/2014/main" id="{E4C5CE11-8153-4023-A7B6-8B80A5CF0BBD}"/>
              </a:ext>
            </a:extLst>
          </p:cNvPr>
          <p:cNvPicPr>
            <a:picLocks noChangeAspect="1"/>
          </p:cNvPicPr>
          <p:nvPr/>
        </p:nvPicPr>
        <p:blipFill rotWithShape="1">
          <a:blip r:embed="rId3"/>
          <a:srcRect l="2513" r="2249"/>
          <a:stretch/>
        </p:blipFill>
        <p:spPr>
          <a:xfrm>
            <a:off x="899592" y="3417104"/>
            <a:ext cx="3385506" cy="2028120"/>
          </a:xfrm>
          <a:prstGeom prst="rect">
            <a:avLst/>
          </a:prstGeom>
        </p:spPr>
      </p:pic>
      <p:pic>
        <p:nvPicPr>
          <p:cNvPr id="16" name="Picture 15">
            <a:extLst>
              <a:ext uri="{FF2B5EF4-FFF2-40B4-BE49-F238E27FC236}">
                <a16:creationId xmlns:a16="http://schemas.microsoft.com/office/drawing/2014/main" id="{BBFF0B1E-6712-4875-ACD7-56E4147A20B7}"/>
              </a:ext>
            </a:extLst>
          </p:cNvPr>
          <p:cNvPicPr>
            <a:picLocks noChangeAspect="1"/>
          </p:cNvPicPr>
          <p:nvPr/>
        </p:nvPicPr>
        <p:blipFill rotWithShape="1">
          <a:blip r:embed="rId4"/>
          <a:srcRect b="1579"/>
          <a:stretch/>
        </p:blipFill>
        <p:spPr>
          <a:xfrm>
            <a:off x="4701566" y="2780928"/>
            <a:ext cx="1933115" cy="2531543"/>
          </a:xfrm>
          <a:prstGeom prst="rect">
            <a:avLst/>
          </a:prstGeom>
        </p:spPr>
      </p:pic>
      <p:pic>
        <p:nvPicPr>
          <p:cNvPr id="17" name="Picture 16">
            <a:extLst>
              <a:ext uri="{FF2B5EF4-FFF2-40B4-BE49-F238E27FC236}">
                <a16:creationId xmlns:a16="http://schemas.microsoft.com/office/drawing/2014/main" id="{C8A06972-BFE9-4217-9292-B0D784FC1AFF}"/>
              </a:ext>
            </a:extLst>
          </p:cNvPr>
          <p:cNvPicPr>
            <a:picLocks noChangeAspect="1"/>
          </p:cNvPicPr>
          <p:nvPr/>
        </p:nvPicPr>
        <p:blipFill>
          <a:blip r:embed="rId5"/>
          <a:stretch>
            <a:fillRect/>
          </a:stretch>
        </p:blipFill>
        <p:spPr>
          <a:xfrm>
            <a:off x="6729743" y="4293096"/>
            <a:ext cx="1661782" cy="915675"/>
          </a:xfrm>
          <a:prstGeom prst="rect">
            <a:avLst/>
          </a:prstGeom>
        </p:spPr>
      </p:pic>
      <p:sp>
        <p:nvSpPr>
          <p:cNvPr id="4" name="TextBox 3">
            <a:extLst>
              <a:ext uri="{FF2B5EF4-FFF2-40B4-BE49-F238E27FC236}">
                <a16:creationId xmlns:a16="http://schemas.microsoft.com/office/drawing/2014/main" id="{DEC91157-CC24-4AF5-97CA-2BBD44A564D3}"/>
              </a:ext>
            </a:extLst>
          </p:cNvPr>
          <p:cNvSpPr txBox="1"/>
          <p:nvPr/>
        </p:nvSpPr>
        <p:spPr>
          <a:xfrm>
            <a:off x="2051720" y="5358656"/>
            <a:ext cx="1872208" cy="461665"/>
          </a:xfrm>
          <a:prstGeom prst="rect">
            <a:avLst/>
          </a:prstGeom>
          <a:noFill/>
        </p:spPr>
        <p:txBody>
          <a:bodyPr wrap="square" rtlCol="0">
            <a:spAutoFit/>
          </a:bodyPr>
          <a:lstStyle/>
          <a:p>
            <a:r>
              <a:rPr lang="en-US" dirty="0">
                <a:solidFill>
                  <a:srgbClr val="EA7123"/>
                </a:solidFill>
                <a:latin typeface="Britannic Bold" panose="020B0903060703020204" pitchFamily="34" charset="0"/>
              </a:rPr>
              <a:t>New car</a:t>
            </a:r>
            <a:endParaRPr lang="en-CA" dirty="0">
              <a:solidFill>
                <a:srgbClr val="EA7123"/>
              </a:solidFill>
              <a:latin typeface="Britannic Bold" panose="020B0903060703020204" pitchFamily="34" charset="0"/>
            </a:endParaRPr>
          </a:p>
        </p:txBody>
      </p:sp>
      <p:sp>
        <p:nvSpPr>
          <p:cNvPr id="18" name="TextBox 17">
            <a:extLst>
              <a:ext uri="{FF2B5EF4-FFF2-40B4-BE49-F238E27FC236}">
                <a16:creationId xmlns:a16="http://schemas.microsoft.com/office/drawing/2014/main" id="{9D0CDB56-AC59-4201-B6BF-0B8B005AAA39}"/>
              </a:ext>
            </a:extLst>
          </p:cNvPr>
          <p:cNvSpPr txBox="1"/>
          <p:nvPr/>
        </p:nvSpPr>
        <p:spPr>
          <a:xfrm>
            <a:off x="5900521" y="5358656"/>
            <a:ext cx="1872208" cy="461665"/>
          </a:xfrm>
          <a:prstGeom prst="rect">
            <a:avLst/>
          </a:prstGeom>
          <a:noFill/>
        </p:spPr>
        <p:txBody>
          <a:bodyPr wrap="square" rtlCol="0">
            <a:spAutoFit/>
          </a:bodyPr>
          <a:lstStyle/>
          <a:p>
            <a:r>
              <a:rPr lang="en-US" dirty="0">
                <a:solidFill>
                  <a:srgbClr val="EA7123"/>
                </a:solidFill>
                <a:latin typeface="Britannic Bold" panose="020B0903060703020204" pitchFamily="34" charset="0"/>
              </a:rPr>
              <a:t>Vacation</a:t>
            </a:r>
            <a:endParaRPr lang="en-CA" dirty="0">
              <a:solidFill>
                <a:srgbClr val="EA7123"/>
              </a:solidFill>
              <a:latin typeface="Britannic Bold" panose="020B0903060703020204" pitchFamily="34" charset="0"/>
            </a:endParaRPr>
          </a:p>
        </p:txBody>
      </p:sp>
      <p:pic>
        <p:nvPicPr>
          <p:cNvPr id="8" name="Picture 7">
            <a:extLst>
              <a:ext uri="{FF2B5EF4-FFF2-40B4-BE49-F238E27FC236}">
                <a16:creationId xmlns:a16="http://schemas.microsoft.com/office/drawing/2014/main" id="{79ABF381-BFB3-4692-B4D2-8E6A737BF0A0}"/>
              </a:ext>
            </a:extLst>
          </p:cNvPr>
          <p:cNvPicPr>
            <a:picLocks noChangeAspect="1"/>
          </p:cNvPicPr>
          <p:nvPr/>
        </p:nvPicPr>
        <p:blipFill rotWithShape="1">
          <a:blip r:embed="rId6"/>
          <a:srcRect l="4304" t="4116" b="6530"/>
          <a:stretch/>
        </p:blipFill>
        <p:spPr>
          <a:xfrm rot="20952186">
            <a:off x="469108" y="2735689"/>
            <a:ext cx="1224136" cy="901163"/>
          </a:xfrm>
          <a:prstGeom prst="rect">
            <a:avLst/>
          </a:prstGeom>
        </p:spPr>
      </p:pic>
      <p:pic>
        <p:nvPicPr>
          <p:cNvPr id="19" name="Picture 18">
            <a:extLst>
              <a:ext uri="{FF2B5EF4-FFF2-40B4-BE49-F238E27FC236}">
                <a16:creationId xmlns:a16="http://schemas.microsoft.com/office/drawing/2014/main" id="{4A702ECD-FAB6-49A0-938B-D14C8CEA3658}"/>
              </a:ext>
            </a:extLst>
          </p:cNvPr>
          <p:cNvPicPr>
            <a:picLocks noChangeAspect="1"/>
          </p:cNvPicPr>
          <p:nvPr/>
        </p:nvPicPr>
        <p:blipFill>
          <a:blip r:embed="rId7"/>
          <a:stretch>
            <a:fillRect/>
          </a:stretch>
        </p:blipFill>
        <p:spPr>
          <a:xfrm>
            <a:off x="6228184" y="2381830"/>
            <a:ext cx="1759810" cy="1361704"/>
          </a:xfrm>
          <a:prstGeom prst="rect">
            <a:avLst/>
          </a:prstGeom>
        </p:spPr>
      </p:pic>
    </p:spTree>
    <p:extLst>
      <p:ext uri="{BB962C8B-B14F-4D97-AF65-F5344CB8AC3E}">
        <p14:creationId xmlns:p14="http://schemas.microsoft.com/office/powerpoint/2010/main" val="18202142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30194DD8-8BAF-4B18-AA68-A47DB609922A}"/>
              </a:ext>
            </a:extLst>
          </p:cNvPr>
          <p:cNvSpPr txBox="1">
            <a:spLocks/>
          </p:cNvSpPr>
          <p:nvPr/>
        </p:nvSpPr>
        <p:spPr bwMode="auto">
          <a:xfrm>
            <a:off x="468313" y="1412875"/>
            <a:ext cx="7923212" cy="417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1pPr>
            <a:lvl2pPr marL="742950" indent="-28575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2pPr>
            <a:lvl3pPr marL="1143000" indent="-22860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3pPr>
            <a:lvl4pPr marL="1600200" indent="-22860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4pPr>
            <a:lvl5pPr marL="2057400" indent="-22860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5pPr>
            <a:lvl6pPr marL="2514600" indent="-22860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6pPr>
            <a:lvl7pPr marL="2971800" indent="-22860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7pPr>
            <a:lvl8pPr marL="3429000" indent="-22860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8pPr>
            <a:lvl9pPr marL="3886200" indent="-22860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9pPr>
          </a:lstStyle>
          <a:p>
            <a:pPr marL="0" indent="0" eaLnBrk="1" hangingPunct="1">
              <a:lnSpc>
                <a:spcPts val="2160"/>
              </a:lnSpc>
              <a:buFontTx/>
              <a:buNone/>
            </a:pPr>
            <a:r>
              <a:rPr lang="en-US" altLang="en-US" sz="1800" kern="0" dirty="0"/>
              <a:t>It’s time to budget for the repayment of your debt. Input the monthly payment amount under “Debt” expenses.</a:t>
            </a:r>
          </a:p>
          <a:p>
            <a:pPr marL="0" indent="0" eaLnBrk="1" hangingPunct="1">
              <a:lnSpc>
                <a:spcPts val="2160"/>
              </a:lnSpc>
              <a:buFontTx/>
              <a:buNone/>
            </a:pPr>
            <a:r>
              <a:rPr lang="en-US" altLang="en-US" sz="1800" kern="0" dirty="0"/>
              <a:t>For example: Debt A monthly payments are $27.21</a:t>
            </a:r>
          </a:p>
        </p:txBody>
      </p:sp>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p:txBody>
          <a:bodyPr/>
          <a:lstStyle/>
          <a:p>
            <a:pPr eaLnBrk="1" hangingPunct="1"/>
            <a:r>
              <a:rPr lang="en-US" altLang="en-US" dirty="0">
                <a:solidFill>
                  <a:srgbClr val="005954"/>
                </a:solidFill>
                <a:latin typeface="Open Sans" panose="020B0606030504020204" pitchFamily="34" charset="0"/>
              </a:rPr>
              <a:t>If you chose debt…</a:t>
            </a:r>
          </a:p>
        </p:txBody>
      </p:sp>
      <p:pic>
        <p:nvPicPr>
          <p:cNvPr id="5" name="Content Placeholder 4">
            <a:extLst>
              <a:ext uri="{FF2B5EF4-FFF2-40B4-BE49-F238E27FC236}">
                <a16:creationId xmlns:a16="http://schemas.microsoft.com/office/drawing/2014/main" id="{E70E8387-CBBB-40BE-92B8-039C699A2ECB}"/>
              </a:ext>
            </a:extLst>
          </p:cNvPr>
          <p:cNvPicPr>
            <a:picLocks noGrp="1" noChangeAspect="1"/>
          </p:cNvPicPr>
          <p:nvPr>
            <p:ph idx="1"/>
          </p:nvPr>
        </p:nvPicPr>
        <p:blipFill rotWithShape="1">
          <a:blip r:embed="rId2"/>
          <a:srcRect t="1" b="14771"/>
          <a:stretch/>
        </p:blipFill>
        <p:spPr>
          <a:xfrm>
            <a:off x="508620" y="2981255"/>
            <a:ext cx="7923212" cy="390595"/>
          </a:xfrm>
        </p:spPr>
      </p:pic>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pic>
        <p:nvPicPr>
          <p:cNvPr id="3" name="Picture 2">
            <a:extLst>
              <a:ext uri="{FF2B5EF4-FFF2-40B4-BE49-F238E27FC236}">
                <a16:creationId xmlns:a16="http://schemas.microsoft.com/office/drawing/2014/main" id="{5344E6EF-F65D-4A9C-8312-F004D64A8AEC}"/>
              </a:ext>
            </a:extLst>
          </p:cNvPr>
          <p:cNvPicPr>
            <a:picLocks noChangeAspect="1"/>
          </p:cNvPicPr>
          <p:nvPr/>
        </p:nvPicPr>
        <p:blipFill rotWithShape="1">
          <a:blip r:embed="rId3"/>
          <a:srcRect t="6605"/>
          <a:stretch/>
        </p:blipFill>
        <p:spPr>
          <a:xfrm>
            <a:off x="449077" y="3371850"/>
            <a:ext cx="8036296" cy="677063"/>
          </a:xfrm>
          <a:prstGeom prst="rect">
            <a:avLst/>
          </a:prstGeom>
        </p:spPr>
      </p:pic>
      <p:sp>
        <p:nvSpPr>
          <p:cNvPr id="7" name="TextBox 6">
            <a:extLst>
              <a:ext uri="{FF2B5EF4-FFF2-40B4-BE49-F238E27FC236}">
                <a16:creationId xmlns:a16="http://schemas.microsoft.com/office/drawing/2014/main" id="{AB804E13-85C6-4A0F-A36E-C87F50D1495A}"/>
              </a:ext>
            </a:extLst>
          </p:cNvPr>
          <p:cNvSpPr txBox="1"/>
          <p:nvPr/>
        </p:nvSpPr>
        <p:spPr>
          <a:xfrm>
            <a:off x="3059832" y="3449690"/>
            <a:ext cx="1296144" cy="461665"/>
          </a:xfrm>
          <a:prstGeom prst="rect">
            <a:avLst/>
          </a:prstGeom>
          <a:noFill/>
        </p:spPr>
        <p:txBody>
          <a:bodyPr wrap="square" rtlCol="0">
            <a:spAutoFit/>
          </a:bodyPr>
          <a:lstStyle/>
          <a:p>
            <a:r>
              <a:rPr lang="en-US" dirty="0"/>
              <a:t>$ 27.21</a:t>
            </a:r>
            <a:endParaRPr lang="en-CA" dirty="0"/>
          </a:p>
        </p:txBody>
      </p:sp>
      <p:sp>
        <p:nvSpPr>
          <p:cNvPr id="12" name="TextBox 11">
            <a:extLst>
              <a:ext uri="{FF2B5EF4-FFF2-40B4-BE49-F238E27FC236}">
                <a16:creationId xmlns:a16="http://schemas.microsoft.com/office/drawing/2014/main" id="{BEA4D92A-44A6-4816-9646-5CE0FFDFAFCA}"/>
              </a:ext>
            </a:extLst>
          </p:cNvPr>
          <p:cNvSpPr txBox="1"/>
          <p:nvPr/>
        </p:nvSpPr>
        <p:spPr>
          <a:xfrm>
            <a:off x="4932040" y="3449690"/>
            <a:ext cx="1296144" cy="461665"/>
          </a:xfrm>
          <a:prstGeom prst="rect">
            <a:avLst/>
          </a:prstGeom>
          <a:noFill/>
        </p:spPr>
        <p:txBody>
          <a:bodyPr wrap="square" rtlCol="0">
            <a:spAutoFit/>
          </a:bodyPr>
          <a:lstStyle/>
          <a:p>
            <a:r>
              <a:rPr lang="en-US" dirty="0"/>
              <a:t>$ 27.21</a:t>
            </a:r>
            <a:endParaRPr lang="en-CA" dirty="0"/>
          </a:p>
        </p:txBody>
      </p:sp>
      <p:sp>
        <p:nvSpPr>
          <p:cNvPr id="13" name="TextBox 12">
            <a:extLst>
              <a:ext uri="{FF2B5EF4-FFF2-40B4-BE49-F238E27FC236}">
                <a16:creationId xmlns:a16="http://schemas.microsoft.com/office/drawing/2014/main" id="{D1B41882-C756-4778-8AE7-823F1256FE24}"/>
              </a:ext>
            </a:extLst>
          </p:cNvPr>
          <p:cNvSpPr txBox="1"/>
          <p:nvPr/>
        </p:nvSpPr>
        <p:spPr>
          <a:xfrm>
            <a:off x="7174520" y="3449690"/>
            <a:ext cx="1296144" cy="461665"/>
          </a:xfrm>
          <a:prstGeom prst="rect">
            <a:avLst/>
          </a:prstGeom>
          <a:noFill/>
        </p:spPr>
        <p:txBody>
          <a:bodyPr wrap="square" rtlCol="0">
            <a:spAutoFit/>
          </a:bodyPr>
          <a:lstStyle/>
          <a:p>
            <a:r>
              <a:rPr lang="en-US" dirty="0"/>
              <a:t>$ 0</a:t>
            </a:r>
            <a:endParaRPr lang="en-CA" dirty="0"/>
          </a:p>
        </p:txBody>
      </p:sp>
      <p:sp>
        <p:nvSpPr>
          <p:cNvPr id="11" name="TextBox 10">
            <a:extLst>
              <a:ext uri="{FF2B5EF4-FFF2-40B4-BE49-F238E27FC236}">
                <a16:creationId xmlns:a16="http://schemas.microsoft.com/office/drawing/2014/main" id="{CD4E5CB2-A9E1-4FDA-8DEF-5C71C9F47E24}"/>
              </a:ext>
            </a:extLst>
          </p:cNvPr>
          <p:cNvSpPr txBox="1"/>
          <p:nvPr/>
        </p:nvSpPr>
        <p:spPr>
          <a:xfrm>
            <a:off x="1979712" y="4587504"/>
            <a:ext cx="6915100" cy="707886"/>
          </a:xfrm>
          <a:prstGeom prst="rect">
            <a:avLst/>
          </a:prstGeom>
          <a:noFill/>
        </p:spPr>
        <p:txBody>
          <a:bodyPr wrap="square" rtlCol="0">
            <a:spAutoFit/>
          </a:bodyPr>
          <a:lstStyle/>
          <a:p>
            <a:r>
              <a:rPr lang="en-US" sz="2000" dirty="0">
                <a:solidFill>
                  <a:srgbClr val="002060"/>
                </a:solidFill>
                <a:latin typeface="Britannic Bold" panose="020B0903060703020204" pitchFamily="34" charset="0"/>
              </a:rPr>
              <a:t>Putting away money in savings is optional while you repay your debt.</a:t>
            </a:r>
          </a:p>
        </p:txBody>
      </p:sp>
      <p:pic>
        <p:nvPicPr>
          <p:cNvPr id="14" name="Picture 13">
            <a:extLst>
              <a:ext uri="{FF2B5EF4-FFF2-40B4-BE49-F238E27FC236}">
                <a16:creationId xmlns:a16="http://schemas.microsoft.com/office/drawing/2014/main" id="{77288610-DD4A-41EE-B426-F8E811F983C1}"/>
              </a:ext>
            </a:extLst>
          </p:cNvPr>
          <p:cNvPicPr>
            <a:picLocks noChangeAspect="1"/>
          </p:cNvPicPr>
          <p:nvPr/>
        </p:nvPicPr>
        <p:blipFill>
          <a:blip r:embed="rId4"/>
          <a:stretch>
            <a:fillRect/>
          </a:stretch>
        </p:blipFill>
        <p:spPr>
          <a:xfrm>
            <a:off x="828081" y="4394412"/>
            <a:ext cx="1079351" cy="1094069"/>
          </a:xfrm>
          <a:prstGeom prst="rect">
            <a:avLst/>
          </a:prstGeom>
        </p:spPr>
      </p:pic>
    </p:spTree>
    <p:extLst>
      <p:ext uri="{BB962C8B-B14F-4D97-AF65-F5344CB8AC3E}">
        <p14:creationId xmlns:p14="http://schemas.microsoft.com/office/powerpoint/2010/main" val="1836154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DF1A15-1935-4CE5-A3F6-A2A7E6A095B0}"/>
              </a:ext>
            </a:extLst>
          </p:cNvPr>
          <p:cNvPicPr>
            <a:picLocks noChangeAspect="1"/>
          </p:cNvPicPr>
          <p:nvPr/>
        </p:nvPicPr>
        <p:blipFill rotWithShape="1">
          <a:blip r:embed="rId2"/>
          <a:srcRect t="7115"/>
          <a:stretch/>
        </p:blipFill>
        <p:spPr>
          <a:xfrm>
            <a:off x="395536" y="3212976"/>
            <a:ext cx="8191266" cy="691682"/>
          </a:xfrm>
          <a:prstGeom prst="rect">
            <a:avLst/>
          </a:prstGeom>
        </p:spPr>
      </p:pic>
      <p:sp>
        <p:nvSpPr>
          <p:cNvPr id="10" name="Content Placeholder 2">
            <a:extLst>
              <a:ext uri="{FF2B5EF4-FFF2-40B4-BE49-F238E27FC236}">
                <a16:creationId xmlns:a16="http://schemas.microsoft.com/office/drawing/2014/main" id="{30194DD8-8BAF-4B18-AA68-A47DB609922A}"/>
              </a:ext>
            </a:extLst>
          </p:cNvPr>
          <p:cNvSpPr txBox="1">
            <a:spLocks/>
          </p:cNvSpPr>
          <p:nvPr/>
        </p:nvSpPr>
        <p:spPr bwMode="auto">
          <a:xfrm>
            <a:off x="468313" y="1412875"/>
            <a:ext cx="7923212" cy="417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1pPr>
            <a:lvl2pPr marL="742950" indent="-28575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2pPr>
            <a:lvl3pPr marL="1143000" indent="-22860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3pPr>
            <a:lvl4pPr marL="1600200" indent="-22860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4pPr>
            <a:lvl5pPr marL="2057400" indent="-22860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5pPr>
            <a:lvl6pPr marL="2514600" indent="-22860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6pPr>
            <a:lvl7pPr marL="2971800" indent="-22860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7pPr>
            <a:lvl8pPr marL="3429000" indent="-22860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8pPr>
            <a:lvl9pPr marL="3886200" indent="-22860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9pPr>
          </a:lstStyle>
          <a:p>
            <a:pPr marL="0" indent="0" eaLnBrk="1" hangingPunct="1">
              <a:lnSpc>
                <a:spcPts val="2160"/>
              </a:lnSpc>
              <a:buFontTx/>
              <a:buNone/>
            </a:pPr>
            <a:r>
              <a:rPr lang="en-US" altLang="en-US" sz="1800" kern="0" dirty="0"/>
              <a:t>You will budget for the monthly deposit of your investment. Input the monthly amount under “Investment” expenses. </a:t>
            </a:r>
          </a:p>
          <a:p>
            <a:pPr marL="0" indent="0" eaLnBrk="1" hangingPunct="1">
              <a:lnSpc>
                <a:spcPts val="2160"/>
              </a:lnSpc>
              <a:buFontTx/>
              <a:buNone/>
            </a:pPr>
            <a:endParaRPr lang="en-US" altLang="en-US" sz="1800" kern="0" dirty="0"/>
          </a:p>
          <a:p>
            <a:pPr marL="0" indent="0" eaLnBrk="1" hangingPunct="1">
              <a:lnSpc>
                <a:spcPts val="2160"/>
              </a:lnSpc>
              <a:buFontTx/>
              <a:buNone/>
            </a:pPr>
            <a:r>
              <a:rPr lang="en-US" altLang="en-US" sz="1800" kern="0" dirty="0"/>
              <a:t>For example: Investment A requires a monthly deposit of $30.</a:t>
            </a:r>
          </a:p>
          <a:p>
            <a:pPr marL="0" indent="0" eaLnBrk="1" hangingPunct="1">
              <a:lnSpc>
                <a:spcPts val="2160"/>
              </a:lnSpc>
              <a:buFontTx/>
              <a:buNone/>
            </a:pPr>
            <a:endParaRPr lang="en-US" altLang="en-US" sz="1800" kern="0" dirty="0"/>
          </a:p>
          <a:p>
            <a:pPr marL="0" indent="0" eaLnBrk="1" hangingPunct="1">
              <a:lnSpc>
                <a:spcPts val="2160"/>
              </a:lnSpc>
              <a:buFontTx/>
              <a:buNone/>
            </a:pPr>
            <a:endParaRPr lang="en-US" altLang="en-US" sz="1800" kern="0" dirty="0"/>
          </a:p>
          <a:p>
            <a:pPr marL="0" indent="0" eaLnBrk="1" hangingPunct="1">
              <a:lnSpc>
                <a:spcPts val="2160"/>
              </a:lnSpc>
              <a:buFontTx/>
              <a:buNone/>
            </a:pPr>
            <a:endParaRPr lang="en-US" altLang="en-US" sz="1800" kern="0" dirty="0"/>
          </a:p>
        </p:txBody>
      </p:sp>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p:txBody>
          <a:bodyPr/>
          <a:lstStyle/>
          <a:p>
            <a:pPr eaLnBrk="1" hangingPunct="1"/>
            <a:r>
              <a:rPr lang="en-US" altLang="en-US" dirty="0">
                <a:solidFill>
                  <a:srgbClr val="005954"/>
                </a:solidFill>
                <a:latin typeface="Open Sans" panose="020B0606030504020204" pitchFamily="34" charset="0"/>
              </a:rPr>
              <a:t>If you chose investment…</a:t>
            </a:r>
          </a:p>
        </p:txBody>
      </p:sp>
      <p:pic>
        <p:nvPicPr>
          <p:cNvPr id="5" name="Content Placeholder 4">
            <a:extLst>
              <a:ext uri="{FF2B5EF4-FFF2-40B4-BE49-F238E27FC236}">
                <a16:creationId xmlns:a16="http://schemas.microsoft.com/office/drawing/2014/main" id="{E70E8387-CBBB-40BE-92B8-039C699A2ECB}"/>
              </a:ext>
            </a:extLst>
          </p:cNvPr>
          <p:cNvPicPr>
            <a:picLocks noGrp="1" noChangeAspect="1"/>
          </p:cNvPicPr>
          <p:nvPr>
            <p:ph idx="1"/>
          </p:nvPr>
        </p:nvPicPr>
        <p:blipFill rotWithShape="1">
          <a:blip r:embed="rId3"/>
          <a:srcRect t="1" b="14771"/>
          <a:stretch/>
        </p:blipFill>
        <p:spPr>
          <a:xfrm>
            <a:off x="508620" y="2822381"/>
            <a:ext cx="7923212" cy="390595"/>
          </a:xfrm>
        </p:spPr>
      </p:pic>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sp>
        <p:nvSpPr>
          <p:cNvPr id="7" name="TextBox 6">
            <a:extLst>
              <a:ext uri="{FF2B5EF4-FFF2-40B4-BE49-F238E27FC236}">
                <a16:creationId xmlns:a16="http://schemas.microsoft.com/office/drawing/2014/main" id="{AB804E13-85C6-4A0F-A36E-C87F50D1495A}"/>
              </a:ext>
            </a:extLst>
          </p:cNvPr>
          <p:cNvSpPr txBox="1"/>
          <p:nvPr/>
        </p:nvSpPr>
        <p:spPr>
          <a:xfrm>
            <a:off x="3271243" y="3334753"/>
            <a:ext cx="1008112" cy="461665"/>
          </a:xfrm>
          <a:prstGeom prst="rect">
            <a:avLst/>
          </a:prstGeom>
          <a:noFill/>
        </p:spPr>
        <p:txBody>
          <a:bodyPr wrap="square" rtlCol="0">
            <a:spAutoFit/>
          </a:bodyPr>
          <a:lstStyle/>
          <a:p>
            <a:r>
              <a:rPr lang="en-US" dirty="0"/>
              <a:t>$ 30</a:t>
            </a:r>
            <a:endParaRPr lang="en-CA" dirty="0"/>
          </a:p>
        </p:txBody>
      </p:sp>
      <p:sp>
        <p:nvSpPr>
          <p:cNvPr id="12" name="TextBox 11">
            <a:extLst>
              <a:ext uri="{FF2B5EF4-FFF2-40B4-BE49-F238E27FC236}">
                <a16:creationId xmlns:a16="http://schemas.microsoft.com/office/drawing/2014/main" id="{BEA4D92A-44A6-4816-9646-5CE0FFDFAFCA}"/>
              </a:ext>
            </a:extLst>
          </p:cNvPr>
          <p:cNvSpPr txBox="1"/>
          <p:nvPr/>
        </p:nvSpPr>
        <p:spPr>
          <a:xfrm>
            <a:off x="5138329" y="3342355"/>
            <a:ext cx="1008112" cy="461665"/>
          </a:xfrm>
          <a:prstGeom prst="rect">
            <a:avLst/>
          </a:prstGeom>
          <a:noFill/>
        </p:spPr>
        <p:txBody>
          <a:bodyPr wrap="square" rtlCol="0">
            <a:spAutoFit/>
          </a:bodyPr>
          <a:lstStyle/>
          <a:p>
            <a:r>
              <a:rPr lang="en-US" dirty="0"/>
              <a:t>$ 30</a:t>
            </a:r>
            <a:endParaRPr lang="en-CA" dirty="0"/>
          </a:p>
        </p:txBody>
      </p:sp>
      <p:sp>
        <p:nvSpPr>
          <p:cNvPr id="13" name="TextBox 12">
            <a:extLst>
              <a:ext uri="{FF2B5EF4-FFF2-40B4-BE49-F238E27FC236}">
                <a16:creationId xmlns:a16="http://schemas.microsoft.com/office/drawing/2014/main" id="{D1B41882-C756-4778-8AE7-823F1256FE24}"/>
              </a:ext>
            </a:extLst>
          </p:cNvPr>
          <p:cNvSpPr txBox="1"/>
          <p:nvPr/>
        </p:nvSpPr>
        <p:spPr>
          <a:xfrm>
            <a:off x="7167661" y="3332707"/>
            <a:ext cx="1296144" cy="461665"/>
          </a:xfrm>
          <a:prstGeom prst="rect">
            <a:avLst/>
          </a:prstGeom>
          <a:noFill/>
        </p:spPr>
        <p:txBody>
          <a:bodyPr wrap="square" rtlCol="0">
            <a:spAutoFit/>
          </a:bodyPr>
          <a:lstStyle/>
          <a:p>
            <a:r>
              <a:rPr lang="en-US" dirty="0"/>
              <a:t>$ 0</a:t>
            </a:r>
            <a:endParaRPr lang="en-CA" dirty="0"/>
          </a:p>
        </p:txBody>
      </p:sp>
      <p:sp>
        <p:nvSpPr>
          <p:cNvPr id="6" name="TextBox 5">
            <a:extLst>
              <a:ext uri="{FF2B5EF4-FFF2-40B4-BE49-F238E27FC236}">
                <a16:creationId xmlns:a16="http://schemas.microsoft.com/office/drawing/2014/main" id="{66DEAF51-697E-46A9-9FCC-2351061EDB1F}"/>
              </a:ext>
            </a:extLst>
          </p:cNvPr>
          <p:cNvSpPr txBox="1"/>
          <p:nvPr/>
        </p:nvSpPr>
        <p:spPr>
          <a:xfrm>
            <a:off x="1979712" y="4587504"/>
            <a:ext cx="6915100" cy="707886"/>
          </a:xfrm>
          <a:prstGeom prst="rect">
            <a:avLst/>
          </a:prstGeom>
          <a:noFill/>
        </p:spPr>
        <p:txBody>
          <a:bodyPr wrap="square" rtlCol="0">
            <a:spAutoFit/>
          </a:bodyPr>
          <a:lstStyle/>
          <a:p>
            <a:r>
              <a:rPr lang="en-US" sz="2000" dirty="0">
                <a:solidFill>
                  <a:srgbClr val="002060"/>
                </a:solidFill>
                <a:latin typeface="Britannic Bold" panose="020B0903060703020204" pitchFamily="34" charset="0"/>
              </a:rPr>
              <a:t>Optional: You can save money in addition to your investment option. </a:t>
            </a:r>
          </a:p>
        </p:txBody>
      </p:sp>
      <p:pic>
        <p:nvPicPr>
          <p:cNvPr id="14" name="Picture 13">
            <a:extLst>
              <a:ext uri="{FF2B5EF4-FFF2-40B4-BE49-F238E27FC236}">
                <a16:creationId xmlns:a16="http://schemas.microsoft.com/office/drawing/2014/main" id="{8AD0F690-A56F-4923-9D20-A434565E5782}"/>
              </a:ext>
            </a:extLst>
          </p:cNvPr>
          <p:cNvPicPr>
            <a:picLocks noChangeAspect="1"/>
          </p:cNvPicPr>
          <p:nvPr/>
        </p:nvPicPr>
        <p:blipFill>
          <a:blip r:embed="rId4"/>
          <a:stretch>
            <a:fillRect/>
          </a:stretch>
        </p:blipFill>
        <p:spPr>
          <a:xfrm>
            <a:off x="828081" y="4394412"/>
            <a:ext cx="1079351" cy="1094069"/>
          </a:xfrm>
          <a:prstGeom prst="rect">
            <a:avLst/>
          </a:prstGeom>
        </p:spPr>
      </p:pic>
    </p:spTree>
    <p:extLst>
      <p:ext uri="{BB962C8B-B14F-4D97-AF65-F5344CB8AC3E}">
        <p14:creationId xmlns:p14="http://schemas.microsoft.com/office/powerpoint/2010/main" val="3626425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en-US" altLang="en-US" dirty="0">
                <a:solidFill>
                  <a:srgbClr val="005954"/>
                </a:solidFill>
                <a:latin typeface="Open Sans" panose="020B0606030504020204" pitchFamily="34" charset="0"/>
              </a:rPr>
              <a:t>Monthly Budget: Year 1 June</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lnSpc>
                <a:spcPts val="2160"/>
              </a:lnSpc>
              <a:buNone/>
            </a:pPr>
            <a:r>
              <a:rPr lang="en-US" altLang="en-US" dirty="0"/>
              <a:t>Create a new monthly budget for Year 1 June to include the new debt or investment option:</a:t>
            </a:r>
          </a:p>
          <a:p>
            <a:pPr eaLnBrk="1" hangingPunct="1">
              <a:lnSpc>
                <a:spcPts val="2160"/>
              </a:lnSpc>
              <a:buFont typeface="+mj-lt"/>
              <a:buAutoNum type="arabicPeriod"/>
            </a:pPr>
            <a:r>
              <a:rPr lang="en-US" altLang="en-US" dirty="0"/>
              <a:t>You can use your May budget as a starting point.</a:t>
            </a:r>
          </a:p>
          <a:p>
            <a:pPr eaLnBrk="1" hangingPunct="1">
              <a:lnSpc>
                <a:spcPts val="2160"/>
              </a:lnSpc>
              <a:buFont typeface="+mj-lt"/>
              <a:buAutoNum type="arabicPeriod"/>
            </a:pPr>
            <a:r>
              <a:rPr lang="en-US" altLang="en-US" dirty="0"/>
              <a:t>Add in the amounts for your debt or investment option. </a:t>
            </a:r>
          </a:p>
          <a:p>
            <a:pPr eaLnBrk="1" hangingPunct="1">
              <a:lnSpc>
                <a:spcPts val="2160"/>
              </a:lnSpc>
              <a:buFont typeface="+mj-lt"/>
              <a:buAutoNum type="arabicPeriod"/>
            </a:pPr>
            <a:r>
              <a:rPr lang="en-US" altLang="en-US" dirty="0"/>
              <a:t>You may need to re-adjust your budgeted amounts for the other expenses. (For food, clothing, entertainment, internet &amp; cable, cell phone options: see slides 27-31)</a:t>
            </a:r>
          </a:p>
          <a:p>
            <a:pPr eaLnBrk="1" hangingPunct="1">
              <a:lnSpc>
                <a:spcPts val="2160"/>
              </a:lnSpc>
              <a:buFont typeface="+mj-lt"/>
              <a:buAutoNum type="arabicPeriod"/>
            </a:pPr>
            <a:r>
              <a:rPr lang="en-US" altLang="en-US" dirty="0"/>
              <a:t>Remember to balance your budget.</a:t>
            </a:r>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4111876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en-US" altLang="en-US" dirty="0">
                <a:solidFill>
                  <a:srgbClr val="005954"/>
                </a:solidFill>
                <a:latin typeface="Open Sans" panose="020B0606030504020204" pitchFamily="34" charset="0"/>
              </a:rPr>
              <a:t>Actual Expenses</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lnSpc>
                <a:spcPts val="2160"/>
              </a:lnSpc>
              <a:buNone/>
            </a:pPr>
            <a:endParaRPr lang="en-US" altLang="en-US" dirty="0"/>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graphicFrame>
        <p:nvGraphicFramePr>
          <p:cNvPr id="5" name="Table 4">
            <a:extLst>
              <a:ext uri="{FF2B5EF4-FFF2-40B4-BE49-F238E27FC236}">
                <a16:creationId xmlns:a16="http://schemas.microsoft.com/office/drawing/2014/main" id="{FBF59501-4A75-4141-A364-EBA62E2D71FF}"/>
              </a:ext>
            </a:extLst>
          </p:cNvPr>
          <p:cNvGraphicFramePr>
            <a:graphicFrameLocks noGrp="1"/>
          </p:cNvGraphicFramePr>
          <p:nvPr>
            <p:extLst>
              <p:ext uri="{D42A27DB-BD31-4B8C-83A1-F6EECF244321}">
                <p14:modId xmlns:p14="http://schemas.microsoft.com/office/powerpoint/2010/main" val="2053175178"/>
              </p:ext>
            </p:extLst>
          </p:nvPr>
        </p:nvGraphicFramePr>
        <p:xfrm>
          <a:off x="1861923" y="1132840"/>
          <a:ext cx="5420153" cy="5191760"/>
        </p:xfrm>
        <a:graphic>
          <a:graphicData uri="http://schemas.openxmlformats.org/drawingml/2006/table">
            <a:tbl>
              <a:tblPr firstRow="1" bandRow="1">
                <a:tableStyleId>{5C22544A-7EE6-4342-B048-85BDC9FD1C3A}</a:tableStyleId>
              </a:tblPr>
              <a:tblGrid>
                <a:gridCol w="2611841">
                  <a:extLst>
                    <a:ext uri="{9D8B030D-6E8A-4147-A177-3AD203B41FA5}">
                      <a16:colId xmlns:a16="http://schemas.microsoft.com/office/drawing/2014/main" val="1584151020"/>
                    </a:ext>
                  </a:extLst>
                </a:gridCol>
                <a:gridCol w="2808312">
                  <a:extLst>
                    <a:ext uri="{9D8B030D-6E8A-4147-A177-3AD203B41FA5}">
                      <a16:colId xmlns:a16="http://schemas.microsoft.com/office/drawing/2014/main" val="2253968683"/>
                    </a:ext>
                  </a:extLst>
                </a:gridCol>
              </a:tblGrid>
              <a:tr h="370840">
                <a:tc>
                  <a:txBody>
                    <a:bodyPr/>
                    <a:lstStyle/>
                    <a:p>
                      <a:pPr algn="ctr"/>
                      <a:r>
                        <a:rPr lang="en-US" sz="1600" i="0" dirty="0">
                          <a:solidFill>
                            <a:schemeClr val="tx1"/>
                          </a:solidFill>
                        </a:rPr>
                        <a:t>Expenses</a:t>
                      </a:r>
                      <a:endParaRPr lang="en-CA" sz="1600" i="0" dirty="0">
                        <a:solidFill>
                          <a:schemeClr val="tx1"/>
                        </a:solidFill>
                      </a:endParaRPr>
                    </a:p>
                  </a:txBody>
                  <a:tcPr/>
                </a:tc>
                <a:tc>
                  <a:txBody>
                    <a:bodyPr/>
                    <a:lstStyle/>
                    <a:p>
                      <a:pPr algn="ctr"/>
                      <a:r>
                        <a:rPr lang="en-US" sz="1600" i="0" dirty="0">
                          <a:solidFill>
                            <a:schemeClr val="tx1"/>
                          </a:solidFill>
                        </a:rPr>
                        <a:t>Actual</a:t>
                      </a:r>
                      <a:endParaRPr lang="en-CA" sz="1600" i="0" dirty="0">
                        <a:solidFill>
                          <a:schemeClr val="tx1"/>
                        </a:solidFill>
                      </a:endParaRPr>
                    </a:p>
                  </a:txBody>
                  <a:tcPr/>
                </a:tc>
                <a:extLst>
                  <a:ext uri="{0D108BD9-81ED-4DB2-BD59-A6C34878D82A}">
                    <a16:rowId xmlns:a16="http://schemas.microsoft.com/office/drawing/2014/main" val="796994766"/>
                  </a:ext>
                </a:extLst>
              </a:tr>
              <a:tr h="370840">
                <a:tc>
                  <a:txBody>
                    <a:bodyPr/>
                    <a:lstStyle/>
                    <a:p>
                      <a:r>
                        <a:rPr lang="en-US" sz="1600" dirty="0"/>
                        <a:t>Rent</a:t>
                      </a:r>
                      <a:endParaRPr lang="en-CA" sz="1600" dirty="0"/>
                    </a:p>
                  </a:txBody>
                  <a:tcPr/>
                </a:tc>
                <a:tc>
                  <a:txBody>
                    <a:bodyPr/>
                    <a:lstStyle/>
                    <a:p>
                      <a:pPr algn="ctr"/>
                      <a:r>
                        <a:rPr lang="en-US" sz="1600" dirty="0"/>
                        <a:t>$700</a:t>
                      </a:r>
                      <a:endParaRPr lang="en-CA" sz="1600" dirty="0"/>
                    </a:p>
                  </a:txBody>
                  <a:tcPr/>
                </a:tc>
                <a:extLst>
                  <a:ext uri="{0D108BD9-81ED-4DB2-BD59-A6C34878D82A}">
                    <a16:rowId xmlns:a16="http://schemas.microsoft.com/office/drawing/2014/main" val="3265824676"/>
                  </a:ext>
                </a:extLst>
              </a:tr>
              <a:tr h="370840">
                <a:tc>
                  <a:txBody>
                    <a:bodyPr/>
                    <a:lstStyle/>
                    <a:p>
                      <a:r>
                        <a:rPr lang="en-US" sz="1600" dirty="0"/>
                        <a:t>Utilities</a:t>
                      </a:r>
                      <a:endParaRPr lang="en-CA" sz="1600" dirty="0"/>
                    </a:p>
                  </a:txBody>
                  <a:tcPr/>
                </a:tc>
                <a:tc>
                  <a:txBody>
                    <a:bodyPr/>
                    <a:lstStyle/>
                    <a:p>
                      <a:pPr algn="ctr"/>
                      <a:r>
                        <a:rPr lang="en-US" sz="1600" dirty="0"/>
                        <a:t>$30</a:t>
                      </a:r>
                      <a:endParaRPr lang="en-CA" sz="1600" dirty="0"/>
                    </a:p>
                  </a:txBody>
                  <a:tcPr/>
                </a:tc>
                <a:extLst>
                  <a:ext uri="{0D108BD9-81ED-4DB2-BD59-A6C34878D82A}">
                    <a16:rowId xmlns:a16="http://schemas.microsoft.com/office/drawing/2014/main" val="2557311339"/>
                  </a:ext>
                </a:extLst>
              </a:tr>
              <a:tr h="370840">
                <a:tc>
                  <a:txBody>
                    <a:bodyPr/>
                    <a:lstStyle/>
                    <a:p>
                      <a:r>
                        <a:rPr lang="en-US" sz="1600" dirty="0"/>
                        <a:t>Internet &amp; Cable</a:t>
                      </a:r>
                      <a:endParaRPr lang="en-CA" sz="1600" dirty="0"/>
                    </a:p>
                  </a:txBody>
                  <a:tcPr/>
                </a:tc>
                <a:tc>
                  <a:txBody>
                    <a:bodyPr/>
                    <a:lstStyle/>
                    <a:p>
                      <a:pPr algn="ctr"/>
                      <a:r>
                        <a:rPr lang="en-US" sz="1600" dirty="0"/>
                        <a:t>Same as budgeted</a:t>
                      </a:r>
                      <a:endParaRPr lang="en-CA" sz="1600" dirty="0"/>
                    </a:p>
                  </a:txBody>
                  <a:tcPr/>
                </a:tc>
                <a:extLst>
                  <a:ext uri="{0D108BD9-81ED-4DB2-BD59-A6C34878D82A}">
                    <a16:rowId xmlns:a16="http://schemas.microsoft.com/office/drawing/2014/main" val="2875030940"/>
                  </a:ext>
                </a:extLst>
              </a:tr>
              <a:tr h="370840">
                <a:tc>
                  <a:txBody>
                    <a:bodyPr/>
                    <a:lstStyle/>
                    <a:p>
                      <a:r>
                        <a:rPr lang="en-US" sz="1600" dirty="0"/>
                        <a:t>Cell Phone Plan</a:t>
                      </a:r>
                      <a:endParaRPr lang="en-CA" sz="1600" dirty="0"/>
                    </a:p>
                  </a:txBody>
                  <a:tcPr/>
                </a:tc>
                <a:tc>
                  <a:txBody>
                    <a:bodyPr/>
                    <a:lstStyle/>
                    <a:p>
                      <a:pPr algn="ctr"/>
                      <a:r>
                        <a:rPr lang="en-US" sz="1600" dirty="0"/>
                        <a:t>Same as budgeted</a:t>
                      </a:r>
                      <a:endParaRPr lang="en-CA" sz="1600" dirty="0"/>
                    </a:p>
                  </a:txBody>
                  <a:tcPr/>
                </a:tc>
                <a:extLst>
                  <a:ext uri="{0D108BD9-81ED-4DB2-BD59-A6C34878D82A}">
                    <a16:rowId xmlns:a16="http://schemas.microsoft.com/office/drawing/2014/main" val="1079585952"/>
                  </a:ext>
                </a:extLst>
              </a:tr>
              <a:tr h="370840">
                <a:tc>
                  <a:txBody>
                    <a:bodyPr/>
                    <a:lstStyle/>
                    <a:p>
                      <a:r>
                        <a:rPr lang="en-US" sz="1600" dirty="0"/>
                        <a:t>Food</a:t>
                      </a:r>
                      <a:endParaRPr lang="en-CA" sz="1600" dirty="0"/>
                    </a:p>
                  </a:txBody>
                  <a:tcPr/>
                </a:tc>
                <a:tc>
                  <a:txBody>
                    <a:bodyPr/>
                    <a:lstStyle/>
                    <a:p>
                      <a:pPr algn="ctr"/>
                      <a:r>
                        <a:rPr lang="en-US" sz="1600" dirty="0"/>
                        <a:t>Same as budgeted</a:t>
                      </a:r>
                      <a:endParaRPr lang="en-CA" sz="1600" dirty="0"/>
                    </a:p>
                  </a:txBody>
                  <a:tcPr/>
                </a:tc>
                <a:extLst>
                  <a:ext uri="{0D108BD9-81ED-4DB2-BD59-A6C34878D82A}">
                    <a16:rowId xmlns:a16="http://schemas.microsoft.com/office/drawing/2014/main" val="829520389"/>
                  </a:ext>
                </a:extLst>
              </a:tr>
              <a:tr h="370840">
                <a:tc>
                  <a:txBody>
                    <a:bodyPr/>
                    <a:lstStyle/>
                    <a:p>
                      <a:r>
                        <a:rPr lang="en-US" sz="1600" dirty="0"/>
                        <a:t>Clothing</a:t>
                      </a:r>
                      <a:endParaRPr lang="en-CA" sz="1600" dirty="0"/>
                    </a:p>
                  </a:txBody>
                  <a:tcPr/>
                </a:tc>
                <a:tc>
                  <a:txBody>
                    <a:bodyPr/>
                    <a:lstStyle/>
                    <a:p>
                      <a:pPr algn="ctr"/>
                      <a:r>
                        <a:rPr lang="en-US" sz="1600" dirty="0"/>
                        <a:t>Same as budgeted</a:t>
                      </a:r>
                      <a:endParaRPr lang="en-CA" sz="1600" dirty="0"/>
                    </a:p>
                  </a:txBody>
                  <a:tcPr/>
                </a:tc>
                <a:extLst>
                  <a:ext uri="{0D108BD9-81ED-4DB2-BD59-A6C34878D82A}">
                    <a16:rowId xmlns:a16="http://schemas.microsoft.com/office/drawing/2014/main" val="176354617"/>
                  </a:ext>
                </a:extLst>
              </a:tr>
              <a:tr h="370840">
                <a:tc>
                  <a:txBody>
                    <a:bodyPr/>
                    <a:lstStyle/>
                    <a:p>
                      <a:r>
                        <a:rPr lang="en-US" sz="1600" dirty="0"/>
                        <a:t>Entertainment</a:t>
                      </a:r>
                      <a:endParaRPr lang="en-CA" sz="16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t>Same as budgeted</a:t>
                      </a:r>
                      <a:endParaRPr lang="en-CA" sz="1600" dirty="0"/>
                    </a:p>
                  </a:txBody>
                  <a:tcPr/>
                </a:tc>
                <a:extLst>
                  <a:ext uri="{0D108BD9-81ED-4DB2-BD59-A6C34878D82A}">
                    <a16:rowId xmlns:a16="http://schemas.microsoft.com/office/drawing/2014/main" val="1012874744"/>
                  </a:ext>
                </a:extLst>
              </a:tr>
              <a:tr h="370840">
                <a:tc>
                  <a:txBody>
                    <a:bodyPr/>
                    <a:lstStyle/>
                    <a:p>
                      <a:r>
                        <a:rPr lang="en-US" sz="1600" dirty="0"/>
                        <a:t>Transportation</a:t>
                      </a:r>
                      <a:endParaRPr lang="en-CA" sz="1600" dirty="0"/>
                    </a:p>
                  </a:txBody>
                  <a:tcPr/>
                </a:tc>
                <a:tc>
                  <a:txBody>
                    <a:bodyPr/>
                    <a:lstStyle/>
                    <a:p>
                      <a:pPr algn="ctr"/>
                      <a:r>
                        <a:rPr lang="en-US" sz="1600" dirty="0"/>
                        <a:t>$25</a:t>
                      </a:r>
                      <a:endParaRPr lang="en-CA" sz="1600" dirty="0"/>
                    </a:p>
                  </a:txBody>
                  <a:tcPr/>
                </a:tc>
                <a:extLst>
                  <a:ext uri="{0D108BD9-81ED-4DB2-BD59-A6C34878D82A}">
                    <a16:rowId xmlns:a16="http://schemas.microsoft.com/office/drawing/2014/main" val="2066808179"/>
                  </a:ext>
                </a:extLst>
              </a:tr>
              <a:tr h="370840">
                <a:tc>
                  <a:txBody>
                    <a:bodyPr/>
                    <a:lstStyle/>
                    <a:p>
                      <a:r>
                        <a:rPr lang="en-US" sz="1600" dirty="0"/>
                        <a:t>Personal Items</a:t>
                      </a:r>
                      <a:endParaRPr lang="en-CA" sz="1600" dirty="0"/>
                    </a:p>
                  </a:txBody>
                  <a:tcPr/>
                </a:tc>
                <a:tc>
                  <a:txBody>
                    <a:bodyPr/>
                    <a:lstStyle/>
                    <a:p>
                      <a:pPr algn="ctr"/>
                      <a:r>
                        <a:rPr lang="en-US" sz="1600" dirty="0"/>
                        <a:t>$40</a:t>
                      </a:r>
                      <a:endParaRPr lang="en-CA" sz="1600" dirty="0"/>
                    </a:p>
                  </a:txBody>
                  <a:tcPr/>
                </a:tc>
                <a:extLst>
                  <a:ext uri="{0D108BD9-81ED-4DB2-BD59-A6C34878D82A}">
                    <a16:rowId xmlns:a16="http://schemas.microsoft.com/office/drawing/2014/main" val="3832700811"/>
                  </a:ext>
                </a:extLst>
              </a:tr>
              <a:tr h="370840">
                <a:tc>
                  <a:txBody>
                    <a:bodyPr/>
                    <a:lstStyle/>
                    <a:p>
                      <a:r>
                        <a:rPr lang="en-US" sz="1600" dirty="0"/>
                        <a:t>Medical Expenses</a:t>
                      </a:r>
                      <a:endParaRPr lang="en-CA" sz="1600" dirty="0"/>
                    </a:p>
                  </a:txBody>
                  <a:tcPr/>
                </a:tc>
                <a:tc>
                  <a:txBody>
                    <a:bodyPr/>
                    <a:lstStyle/>
                    <a:p>
                      <a:pPr algn="ctr"/>
                      <a:r>
                        <a:rPr lang="en-US" sz="1600" dirty="0"/>
                        <a:t>$30</a:t>
                      </a:r>
                      <a:endParaRPr lang="en-CA" sz="1600" dirty="0"/>
                    </a:p>
                  </a:txBody>
                  <a:tcPr/>
                </a:tc>
                <a:extLst>
                  <a:ext uri="{0D108BD9-81ED-4DB2-BD59-A6C34878D82A}">
                    <a16:rowId xmlns:a16="http://schemas.microsoft.com/office/drawing/2014/main" val="3879860971"/>
                  </a:ext>
                </a:extLst>
              </a:tr>
              <a:tr h="370840">
                <a:tc>
                  <a:txBody>
                    <a:bodyPr/>
                    <a:lstStyle/>
                    <a:p>
                      <a:r>
                        <a:rPr lang="en-US" sz="1600" dirty="0"/>
                        <a:t>Saving</a:t>
                      </a:r>
                      <a:endParaRPr lang="en-CA" sz="16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t>Same as budgeted (optional)</a:t>
                      </a:r>
                      <a:endParaRPr lang="en-CA" sz="1600" dirty="0"/>
                    </a:p>
                  </a:txBody>
                  <a:tcPr/>
                </a:tc>
                <a:extLst>
                  <a:ext uri="{0D108BD9-81ED-4DB2-BD59-A6C34878D82A}">
                    <a16:rowId xmlns:a16="http://schemas.microsoft.com/office/drawing/2014/main" val="3130462105"/>
                  </a:ext>
                </a:extLst>
              </a:tr>
              <a:tr h="370840">
                <a:tc>
                  <a:txBody>
                    <a:bodyPr/>
                    <a:lstStyle/>
                    <a:p>
                      <a:r>
                        <a:rPr lang="en-US" sz="1600" dirty="0"/>
                        <a:t>Investment</a:t>
                      </a:r>
                      <a:endParaRPr lang="en-CA" sz="16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t>Same as budgeted</a:t>
                      </a:r>
                      <a:endParaRPr lang="en-CA" sz="1600" dirty="0"/>
                    </a:p>
                  </a:txBody>
                  <a:tcPr/>
                </a:tc>
                <a:extLst>
                  <a:ext uri="{0D108BD9-81ED-4DB2-BD59-A6C34878D82A}">
                    <a16:rowId xmlns:a16="http://schemas.microsoft.com/office/drawing/2014/main" val="1422850425"/>
                  </a:ext>
                </a:extLst>
              </a:tr>
              <a:tr h="370840">
                <a:tc>
                  <a:txBody>
                    <a:bodyPr/>
                    <a:lstStyle/>
                    <a:p>
                      <a:r>
                        <a:rPr lang="en-US" sz="1600" dirty="0"/>
                        <a:t>Debt</a:t>
                      </a:r>
                      <a:endParaRPr lang="en-CA" sz="16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t>Same as budgeted</a:t>
                      </a:r>
                      <a:endParaRPr lang="en-CA" sz="1600" dirty="0"/>
                    </a:p>
                  </a:txBody>
                  <a:tcPr/>
                </a:tc>
                <a:extLst>
                  <a:ext uri="{0D108BD9-81ED-4DB2-BD59-A6C34878D82A}">
                    <a16:rowId xmlns:a16="http://schemas.microsoft.com/office/drawing/2014/main" val="3776095441"/>
                  </a:ext>
                </a:extLst>
              </a:tr>
            </a:tbl>
          </a:graphicData>
        </a:graphic>
      </p:graphicFrame>
    </p:spTree>
    <p:extLst>
      <p:ext uri="{BB962C8B-B14F-4D97-AF65-F5344CB8AC3E}">
        <p14:creationId xmlns:p14="http://schemas.microsoft.com/office/powerpoint/2010/main" val="28469205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en-US" altLang="en-US" dirty="0">
                <a:solidFill>
                  <a:srgbClr val="005954"/>
                </a:solidFill>
                <a:latin typeface="Open Sans" panose="020B0606030504020204" pitchFamily="34" charset="0"/>
              </a:rPr>
              <a:t>Year 1 End Balance</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lnSpc>
                <a:spcPts val="2160"/>
              </a:lnSpc>
              <a:buNone/>
            </a:pPr>
            <a:r>
              <a:rPr lang="en-US" altLang="en-US" dirty="0"/>
              <a:t>Input your monthly difference and saving for Year 1 June through December. </a:t>
            </a:r>
          </a:p>
          <a:p>
            <a:pPr marL="0" indent="0" eaLnBrk="1" hangingPunct="1">
              <a:lnSpc>
                <a:spcPts val="2160"/>
              </a:lnSpc>
              <a:buNone/>
            </a:pPr>
            <a:r>
              <a:rPr lang="en-US" altLang="en-US" dirty="0"/>
              <a:t>Find out your “</a:t>
            </a:r>
            <a:r>
              <a:rPr lang="en-US" altLang="en-US" b="1" dirty="0"/>
              <a:t>Year 1 End Balance</a:t>
            </a:r>
            <a:r>
              <a:rPr lang="en-US" altLang="en-US" dirty="0"/>
              <a:t>” by adding the monthly differences from January to December. </a:t>
            </a:r>
            <a:r>
              <a:rPr lang="en-US" altLang="en-US" b="1" dirty="0"/>
              <a:t>Are you in the positive or negative by the end of Year 1?</a:t>
            </a:r>
          </a:p>
          <a:p>
            <a:pPr marL="0" indent="0" eaLnBrk="1" hangingPunct="1">
              <a:lnSpc>
                <a:spcPts val="2160"/>
              </a:lnSpc>
              <a:buNone/>
            </a:pPr>
            <a:endParaRPr lang="en-US" altLang="en-US" dirty="0"/>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pic>
        <p:nvPicPr>
          <p:cNvPr id="3" name="Picture 2">
            <a:extLst>
              <a:ext uri="{FF2B5EF4-FFF2-40B4-BE49-F238E27FC236}">
                <a16:creationId xmlns:a16="http://schemas.microsoft.com/office/drawing/2014/main" id="{DD515E4F-F187-4A88-87A2-F8DCCEC87B68}"/>
              </a:ext>
            </a:extLst>
          </p:cNvPr>
          <p:cNvPicPr>
            <a:picLocks noChangeAspect="1"/>
          </p:cNvPicPr>
          <p:nvPr/>
        </p:nvPicPr>
        <p:blipFill>
          <a:blip r:embed="rId3"/>
          <a:stretch>
            <a:fillRect/>
          </a:stretch>
        </p:blipFill>
        <p:spPr>
          <a:xfrm>
            <a:off x="542925" y="3132651"/>
            <a:ext cx="7923212" cy="2456937"/>
          </a:xfrm>
          <a:prstGeom prst="rect">
            <a:avLst/>
          </a:prstGeom>
        </p:spPr>
      </p:pic>
      <p:sp>
        <p:nvSpPr>
          <p:cNvPr id="7" name="Rectangle 6">
            <a:extLst>
              <a:ext uri="{FF2B5EF4-FFF2-40B4-BE49-F238E27FC236}">
                <a16:creationId xmlns:a16="http://schemas.microsoft.com/office/drawing/2014/main" id="{64EC9948-DF59-4AB8-9D9D-A6191B9C5DE1}"/>
              </a:ext>
            </a:extLst>
          </p:cNvPr>
          <p:cNvSpPr/>
          <p:nvPr/>
        </p:nvSpPr>
        <p:spPr bwMode="auto">
          <a:xfrm>
            <a:off x="7236296" y="4869160"/>
            <a:ext cx="1080119" cy="670295"/>
          </a:xfrm>
          <a:prstGeom prst="rect">
            <a:avLst/>
          </a:prstGeom>
          <a:solidFill>
            <a:srgbClr val="3DC5C4">
              <a:alpha val="45882"/>
            </a:srgbClr>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22024413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en-US" altLang="en-US" dirty="0">
                <a:solidFill>
                  <a:srgbClr val="005954"/>
                </a:solidFill>
                <a:latin typeface="Open Sans" panose="020B0606030504020204" pitchFamily="34" charset="0"/>
              </a:rPr>
              <a:t>Year 1 Savings</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527"/>
            <a:ext cx="7923212" cy="4176713"/>
          </a:xfrm>
        </p:spPr>
        <p:txBody>
          <a:bodyPr/>
          <a:lstStyle/>
          <a:p>
            <a:pPr marL="0" indent="0" eaLnBrk="1" hangingPunct="1">
              <a:lnSpc>
                <a:spcPts val="2160"/>
              </a:lnSpc>
              <a:buNone/>
            </a:pPr>
            <a:r>
              <a:rPr lang="en-US" altLang="en-US" dirty="0"/>
              <a:t>Find out your total savings at the end of Year 1 by adding your saving amounts from January to December. </a:t>
            </a:r>
            <a:endParaRPr lang="en-US" altLang="en-US" b="1" dirty="0"/>
          </a:p>
          <a:p>
            <a:pPr marL="0" indent="0" eaLnBrk="1" hangingPunct="1">
              <a:lnSpc>
                <a:spcPts val="2160"/>
              </a:lnSpc>
              <a:buNone/>
            </a:pPr>
            <a:endParaRPr lang="en-US" altLang="en-US" dirty="0"/>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pic>
        <p:nvPicPr>
          <p:cNvPr id="3" name="Picture 2">
            <a:extLst>
              <a:ext uri="{FF2B5EF4-FFF2-40B4-BE49-F238E27FC236}">
                <a16:creationId xmlns:a16="http://schemas.microsoft.com/office/drawing/2014/main" id="{DD515E4F-F187-4A88-87A2-F8DCCEC87B68}"/>
              </a:ext>
            </a:extLst>
          </p:cNvPr>
          <p:cNvPicPr>
            <a:picLocks noChangeAspect="1"/>
          </p:cNvPicPr>
          <p:nvPr/>
        </p:nvPicPr>
        <p:blipFill>
          <a:blip r:embed="rId2"/>
          <a:stretch>
            <a:fillRect/>
          </a:stretch>
        </p:blipFill>
        <p:spPr>
          <a:xfrm>
            <a:off x="505619" y="2348880"/>
            <a:ext cx="7923212" cy="2456937"/>
          </a:xfrm>
          <a:prstGeom prst="rect">
            <a:avLst/>
          </a:prstGeom>
        </p:spPr>
      </p:pic>
      <p:pic>
        <p:nvPicPr>
          <p:cNvPr id="4" name="Picture 3">
            <a:extLst>
              <a:ext uri="{FF2B5EF4-FFF2-40B4-BE49-F238E27FC236}">
                <a16:creationId xmlns:a16="http://schemas.microsoft.com/office/drawing/2014/main" id="{16C1F2C1-0E63-40A4-AB10-3F48F9BDD730}"/>
              </a:ext>
            </a:extLst>
          </p:cNvPr>
          <p:cNvPicPr>
            <a:picLocks noChangeAspect="1"/>
          </p:cNvPicPr>
          <p:nvPr/>
        </p:nvPicPr>
        <p:blipFill>
          <a:blip r:embed="rId3"/>
          <a:stretch>
            <a:fillRect/>
          </a:stretch>
        </p:blipFill>
        <p:spPr>
          <a:xfrm>
            <a:off x="505619" y="2888459"/>
            <a:ext cx="7810796" cy="694621"/>
          </a:xfrm>
          <a:prstGeom prst="rect">
            <a:avLst/>
          </a:prstGeom>
        </p:spPr>
      </p:pic>
      <p:pic>
        <p:nvPicPr>
          <p:cNvPr id="6" name="Picture 5">
            <a:extLst>
              <a:ext uri="{FF2B5EF4-FFF2-40B4-BE49-F238E27FC236}">
                <a16:creationId xmlns:a16="http://schemas.microsoft.com/office/drawing/2014/main" id="{220CF604-D6E0-419C-A22D-CE458D235B72}"/>
              </a:ext>
            </a:extLst>
          </p:cNvPr>
          <p:cNvPicPr>
            <a:picLocks noChangeAspect="1"/>
          </p:cNvPicPr>
          <p:nvPr/>
        </p:nvPicPr>
        <p:blipFill rotWithShape="1">
          <a:blip r:embed="rId4"/>
          <a:srcRect t="10638"/>
          <a:stretch/>
        </p:blipFill>
        <p:spPr>
          <a:xfrm>
            <a:off x="497091" y="4056316"/>
            <a:ext cx="7850435" cy="678583"/>
          </a:xfrm>
          <a:prstGeom prst="rect">
            <a:avLst/>
          </a:prstGeom>
        </p:spPr>
      </p:pic>
      <p:sp>
        <p:nvSpPr>
          <p:cNvPr id="7" name="Rectangle 6">
            <a:extLst>
              <a:ext uri="{FF2B5EF4-FFF2-40B4-BE49-F238E27FC236}">
                <a16:creationId xmlns:a16="http://schemas.microsoft.com/office/drawing/2014/main" id="{64EC9948-DF59-4AB8-9D9D-A6191B9C5DE1}"/>
              </a:ext>
            </a:extLst>
          </p:cNvPr>
          <p:cNvSpPr/>
          <p:nvPr/>
        </p:nvSpPr>
        <p:spPr bwMode="auto">
          <a:xfrm>
            <a:off x="7236296" y="4035463"/>
            <a:ext cx="1080119" cy="670295"/>
          </a:xfrm>
          <a:prstGeom prst="rect">
            <a:avLst/>
          </a:prstGeom>
          <a:solidFill>
            <a:srgbClr val="3DC5C4">
              <a:alpha val="45882"/>
            </a:srgbClr>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360604118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en-US" altLang="en-US" dirty="0">
                <a:solidFill>
                  <a:srgbClr val="005954"/>
                </a:solidFill>
                <a:latin typeface="Open Sans" panose="020B0606030504020204" pitchFamily="34" charset="0"/>
              </a:rPr>
              <a:t>Student Reflection</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lnSpc>
                <a:spcPts val="2160"/>
              </a:lnSpc>
              <a:buNone/>
            </a:pPr>
            <a:r>
              <a:rPr lang="en-US" altLang="en-US" b="1" dirty="0">
                <a:solidFill>
                  <a:srgbClr val="005954"/>
                </a:solidFill>
              </a:rPr>
              <a:t>Congratulations on reaching the end of Year 1! </a:t>
            </a:r>
            <a:r>
              <a:rPr lang="en-US" altLang="en-US" dirty="0"/>
              <a:t>At this point, let’s take a pause and reflect on what we have learned so far.</a:t>
            </a:r>
          </a:p>
          <a:p>
            <a:pPr eaLnBrk="1" hangingPunct="1">
              <a:lnSpc>
                <a:spcPts val="2160"/>
              </a:lnSpc>
              <a:buFont typeface="+mj-lt"/>
              <a:buAutoNum type="arabicPeriod"/>
            </a:pPr>
            <a:r>
              <a:rPr lang="en-US" altLang="en-US" dirty="0"/>
              <a:t>Did you end Year 1 in the positive or negative?</a:t>
            </a:r>
          </a:p>
          <a:p>
            <a:pPr eaLnBrk="1" hangingPunct="1">
              <a:lnSpc>
                <a:spcPts val="2160"/>
              </a:lnSpc>
              <a:buFont typeface="+mj-lt"/>
              <a:buAutoNum type="arabicPeriod"/>
            </a:pPr>
            <a:r>
              <a:rPr lang="en-US" altLang="en-US" dirty="0"/>
              <a:t>Is there something you would like to do differently in Year 2?</a:t>
            </a:r>
          </a:p>
          <a:p>
            <a:pPr eaLnBrk="1" hangingPunct="1">
              <a:lnSpc>
                <a:spcPts val="2160"/>
              </a:lnSpc>
              <a:buFont typeface="+mj-lt"/>
              <a:buAutoNum type="arabicPeriod"/>
            </a:pPr>
            <a:r>
              <a:rPr lang="en-US" altLang="en-US" dirty="0"/>
              <a:t>Looking at your total savings for Year 1, would you like to save more in Year 2? Save less? Maintain the same level? (To help answer the question, look at the financial goal you chose and compare the two amounts.)</a:t>
            </a:r>
          </a:p>
          <a:p>
            <a:pPr eaLnBrk="1" hangingPunct="1">
              <a:lnSpc>
                <a:spcPts val="2160"/>
              </a:lnSpc>
              <a:buFont typeface="+mj-lt"/>
              <a:buAutoNum type="arabicPeriod"/>
            </a:pPr>
            <a:r>
              <a:rPr lang="en-US" altLang="en-US" dirty="0"/>
              <a:t>Would you like to keep working towards the same financial goal, or would you like to choose a new one?</a:t>
            </a:r>
          </a:p>
          <a:p>
            <a:pPr eaLnBrk="1" hangingPunct="1">
              <a:lnSpc>
                <a:spcPts val="2160"/>
              </a:lnSpc>
              <a:buFont typeface="+mj-lt"/>
              <a:buAutoNum type="arabicPeriod"/>
            </a:pPr>
            <a:r>
              <a:rPr lang="en-US" altLang="en-US" dirty="0"/>
              <a:t>How did you decide between borrowing debt and investing your money? </a:t>
            </a:r>
          </a:p>
          <a:p>
            <a:pPr eaLnBrk="1" hangingPunct="1">
              <a:lnSpc>
                <a:spcPts val="2160"/>
              </a:lnSpc>
              <a:buFont typeface="+mj-lt"/>
              <a:buAutoNum type="arabicPeriod"/>
            </a:pPr>
            <a:r>
              <a:rPr lang="en-US" altLang="en-US" dirty="0"/>
              <a:t>Why did you pick your debt or investment option over the other option?</a:t>
            </a:r>
          </a:p>
          <a:p>
            <a:pPr marL="0" indent="0" eaLnBrk="1" hangingPunct="1">
              <a:lnSpc>
                <a:spcPts val="2160"/>
              </a:lnSpc>
              <a:buNone/>
            </a:pPr>
            <a:endParaRPr lang="en-US" altLang="en-US" dirty="0"/>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pic>
        <p:nvPicPr>
          <p:cNvPr id="3" name="Picture 2">
            <a:extLst>
              <a:ext uri="{FF2B5EF4-FFF2-40B4-BE49-F238E27FC236}">
                <a16:creationId xmlns:a16="http://schemas.microsoft.com/office/drawing/2014/main" id="{F871AA08-7567-46D1-9A9C-47F4F8A9F421}"/>
              </a:ext>
            </a:extLst>
          </p:cNvPr>
          <p:cNvPicPr>
            <a:picLocks noChangeAspect="1"/>
          </p:cNvPicPr>
          <p:nvPr/>
        </p:nvPicPr>
        <p:blipFill rotWithShape="1">
          <a:blip r:embed="rId3"/>
          <a:srcRect r="1816" b="434"/>
          <a:stretch/>
        </p:blipFill>
        <p:spPr>
          <a:xfrm>
            <a:off x="7129967" y="92329"/>
            <a:ext cx="1339571" cy="1320546"/>
          </a:xfrm>
          <a:prstGeom prst="rect">
            <a:avLst/>
          </a:prstGeom>
        </p:spPr>
      </p:pic>
    </p:spTree>
    <p:extLst>
      <p:ext uri="{BB962C8B-B14F-4D97-AF65-F5344CB8AC3E}">
        <p14:creationId xmlns:p14="http://schemas.microsoft.com/office/powerpoint/2010/main" val="2745568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en-US" altLang="en-US">
                <a:solidFill>
                  <a:srgbClr val="005954"/>
                </a:solidFill>
                <a:latin typeface="Open Sans" panose="020B0606030504020204" pitchFamily="34" charset="0"/>
              </a:rPr>
              <a:t>Choose Your Financial Goal…</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buNone/>
            </a:pPr>
            <a:r>
              <a:rPr lang="en-US" altLang="en-US"/>
              <a:t>Within the next 2 years, what would you like to achieve financially? </a:t>
            </a:r>
          </a:p>
          <a:p>
            <a:pPr marL="0" indent="0" eaLnBrk="1" hangingPunct="1">
              <a:buNone/>
            </a:pPr>
            <a:r>
              <a:rPr lang="en-US" altLang="en-US" b="1"/>
              <a:t>Choose your amount:</a:t>
            </a:r>
          </a:p>
          <a:p>
            <a:pPr marL="0" indent="0" eaLnBrk="1" hangingPunct="1">
              <a:buNone/>
            </a:pPr>
            <a:endParaRPr lang="en-US" altLang="en-US" b="1">
              <a:highlight>
                <a:srgbClr val="FFFF00"/>
              </a:highlight>
            </a:endParaRPr>
          </a:p>
          <a:p>
            <a:pPr marL="0" indent="0" eaLnBrk="1" hangingPunct="1">
              <a:buNone/>
            </a:pPr>
            <a:endParaRPr lang="en-US" altLang="en-US" b="1">
              <a:highlight>
                <a:srgbClr val="FFFF00"/>
              </a:highlight>
            </a:endParaRPr>
          </a:p>
          <a:p>
            <a:pPr marL="0" indent="0" eaLnBrk="1" hangingPunct="1">
              <a:buNone/>
            </a:pPr>
            <a:endParaRPr lang="en-US" altLang="en-US" b="1">
              <a:highlight>
                <a:srgbClr val="FFFF00"/>
              </a:highlight>
            </a:endParaRPr>
          </a:p>
          <a:p>
            <a:pPr marL="0" indent="0" eaLnBrk="1" hangingPunct="1">
              <a:buNone/>
            </a:pPr>
            <a:endParaRPr lang="en-US" altLang="en-US" b="1">
              <a:highlight>
                <a:srgbClr val="FFFF00"/>
              </a:highlight>
            </a:endParaRPr>
          </a:p>
          <a:p>
            <a:pPr marL="0" indent="0" eaLnBrk="1" hangingPunct="1">
              <a:buNone/>
            </a:pPr>
            <a:endParaRPr lang="en-US" altLang="en-US"/>
          </a:p>
          <a:p>
            <a:pPr marL="0" indent="0" eaLnBrk="1" hangingPunct="1">
              <a:buNone/>
            </a:pPr>
            <a:endParaRPr lang="en-US" altLang="en-US"/>
          </a:p>
          <a:p>
            <a:pPr marL="0" indent="0" eaLnBrk="1" hangingPunct="1">
              <a:buNone/>
            </a:pPr>
            <a:endParaRPr lang="en-US" altLang="en-US"/>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sp>
        <p:nvSpPr>
          <p:cNvPr id="3" name="Rectangle: Rounded Corners 2">
            <a:extLst>
              <a:ext uri="{FF2B5EF4-FFF2-40B4-BE49-F238E27FC236}">
                <a16:creationId xmlns:a16="http://schemas.microsoft.com/office/drawing/2014/main" id="{E68F44CF-54C7-404F-855D-04FFBC168348}"/>
              </a:ext>
            </a:extLst>
          </p:cNvPr>
          <p:cNvSpPr/>
          <p:nvPr/>
        </p:nvSpPr>
        <p:spPr bwMode="auto">
          <a:xfrm>
            <a:off x="539552" y="2232116"/>
            <a:ext cx="2232248" cy="938444"/>
          </a:xfrm>
          <a:prstGeom prst="roundRect">
            <a:avLst/>
          </a:prstGeom>
          <a:solidFill>
            <a:srgbClr val="EA7123">
              <a:alpha val="34902"/>
            </a:srgbClr>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9" name="TextBox 8">
            <a:extLst>
              <a:ext uri="{FF2B5EF4-FFF2-40B4-BE49-F238E27FC236}">
                <a16:creationId xmlns:a16="http://schemas.microsoft.com/office/drawing/2014/main" id="{61F8D8B1-DA33-4364-A107-4D87BD71784E}"/>
              </a:ext>
            </a:extLst>
          </p:cNvPr>
          <p:cNvSpPr txBox="1"/>
          <p:nvPr/>
        </p:nvSpPr>
        <p:spPr>
          <a:xfrm>
            <a:off x="611560" y="2307231"/>
            <a:ext cx="2160240" cy="707886"/>
          </a:xfrm>
          <a:prstGeom prst="rect">
            <a:avLst/>
          </a:prstGeom>
          <a:noFill/>
        </p:spPr>
        <p:txBody>
          <a:bodyPr wrap="square" rtlCol="0">
            <a:spAutoFit/>
          </a:bodyPr>
          <a:lstStyle/>
          <a:p>
            <a:r>
              <a:rPr lang="en-US" sz="4000" b="1">
                <a:latin typeface="Amasis MT Pro Black" panose="02040A04050005020304" pitchFamily="18" charset="0"/>
              </a:rPr>
              <a:t>$ 1,200</a:t>
            </a:r>
            <a:endParaRPr lang="en-CA" sz="4000" b="1">
              <a:latin typeface="Amasis MT Pro Black" panose="02040A04050005020304" pitchFamily="18" charset="0"/>
            </a:endParaRPr>
          </a:p>
        </p:txBody>
      </p:sp>
      <p:sp>
        <p:nvSpPr>
          <p:cNvPr id="5" name="TextBox 4">
            <a:extLst>
              <a:ext uri="{FF2B5EF4-FFF2-40B4-BE49-F238E27FC236}">
                <a16:creationId xmlns:a16="http://schemas.microsoft.com/office/drawing/2014/main" id="{1908FB89-DFE3-472F-BE80-C8B7F4D32780}"/>
              </a:ext>
            </a:extLst>
          </p:cNvPr>
          <p:cNvSpPr txBox="1"/>
          <p:nvPr/>
        </p:nvSpPr>
        <p:spPr>
          <a:xfrm>
            <a:off x="539552" y="4500189"/>
            <a:ext cx="6122361" cy="400110"/>
          </a:xfrm>
          <a:prstGeom prst="rect">
            <a:avLst/>
          </a:prstGeom>
          <a:noFill/>
        </p:spPr>
        <p:txBody>
          <a:bodyPr wrap="square" rtlCol="0">
            <a:spAutoFit/>
          </a:bodyPr>
          <a:lstStyle/>
          <a:p>
            <a:r>
              <a:rPr lang="en-US" sz="2000">
                <a:latin typeface="Amasis MT Pro Black" panose="02040A04050005020304" pitchFamily="18" charset="0"/>
              </a:rPr>
              <a:t>Money for post-secondary tuition!</a:t>
            </a:r>
            <a:endParaRPr lang="en-CA" sz="2000">
              <a:latin typeface="Amasis MT Pro Black" panose="02040A04050005020304" pitchFamily="18" charset="0"/>
            </a:endParaRPr>
          </a:p>
        </p:txBody>
      </p:sp>
      <p:sp>
        <p:nvSpPr>
          <p:cNvPr id="13" name="TextBox 12">
            <a:extLst>
              <a:ext uri="{FF2B5EF4-FFF2-40B4-BE49-F238E27FC236}">
                <a16:creationId xmlns:a16="http://schemas.microsoft.com/office/drawing/2014/main" id="{26DB66A3-99A1-455D-988A-D05AE252F0E8}"/>
              </a:ext>
            </a:extLst>
          </p:cNvPr>
          <p:cNvSpPr txBox="1"/>
          <p:nvPr/>
        </p:nvSpPr>
        <p:spPr>
          <a:xfrm>
            <a:off x="899592" y="4924695"/>
            <a:ext cx="6122361" cy="400110"/>
          </a:xfrm>
          <a:prstGeom prst="rect">
            <a:avLst/>
          </a:prstGeom>
          <a:noFill/>
        </p:spPr>
        <p:txBody>
          <a:bodyPr wrap="square" rtlCol="0">
            <a:spAutoFit/>
          </a:bodyPr>
          <a:lstStyle/>
          <a:p>
            <a:r>
              <a:rPr lang="en-US" sz="2000">
                <a:solidFill>
                  <a:srgbClr val="005954"/>
                </a:solidFill>
                <a:latin typeface="Amasis MT Pro Black" panose="02040A04050005020304" pitchFamily="18" charset="0"/>
              </a:rPr>
              <a:t>Payment going towards your first car!</a:t>
            </a:r>
            <a:endParaRPr lang="en-CA" sz="2000">
              <a:solidFill>
                <a:srgbClr val="005954"/>
              </a:solidFill>
              <a:latin typeface="Amasis MT Pro Black" panose="02040A04050005020304" pitchFamily="18" charset="0"/>
            </a:endParaRPr>
          </a:p>
        </p:txBody>
      </p:sp>
      <p:sp>
        <p:nvSpPr>
          <p:cNvPr id="14" name="TextBox 13">
            <a:extLst>
              <a:ext uri="{FF2B5EF4-FFF2-40B4-BE49-F238E27FC236}">
                <a16:creationId xmlns:a16="http://schemas.microsoft.com/office/drawing/2014/main" id="{234C7D20-4A91-45D0-9CB0-D4EAF6EFE1C4}"/>
              </a:ext>
            </a:extLst>
          </p:cNvPr>
          <p:cNvSpPr txBox="1"/>
          <p:nvPr/>
        </p:nvSpPr>
        <p:spPr>
          <a:xfrm>
            <a:off x="1330871" y="5340688"/>
            <a:ext cx="7190484" cy="400110"/>
          </a:xfrm>
          <a:prstGeom prst="rect">
            <a:avLst/>
          </a:prstGeom>
          <a:noFill/>
        </p:spPr>
        <p:txBody>
          <a:bodyPr wrap="square" rtlCol="0">
            <a:spAutoFit/>
          </a:bodyPr>
          <a:lstStyle/>
          <a:p>
            <a:r>
              <a:rPr lang="en-US" sz="2000">
                <a:latin typeface="Amasis MT Pro Black" panose="02040A04050005020304" pitchFamily="18" charset="0"/>
              </a:rPr>
              <a:t>Vacation to a destination you choose…</a:t>
            </a:r>
            <a:endParaRPr lang="en-CA" sz="2000">
              <a:latin typeface="Amasis MT Pro Black" panose="02040A04050005020304" pitchFamily="18" charset="0"/>
            </a:endParaRPr>
          </a:p>
        </p:txBody>
      </p:sp>
      <p:sp>
        <p:nvSpPr>
          <p:cNvPr id="15" name="TextBox 14">
            <a:extLst>
              <a:ext uri="{FF2B5EF4-FFF2-40B4-BE49-F238E27FC236}">
                <a16:creationId xmlns:a16="http://schemas.microsoft.com/office/drawing/2014/main" id="{A6842BD3-B328-4D2F-B6E5-ABB17A597DB6}"/>
              </a:ext>
            </a:extLst>
          </p:cNvPr>
          <p:cNvSpPr txBox="1"/>
          <p:nvPr/>
        </p:nvSpPr>
        <p:spPr>
          <a:xfrm>
            <a:off x="1800017" y="5765194"/>
            <a:ext cx="6875670" cy="400110"/>
          </a:xfrm>
          <a:prstGeom prst="rect">
            <a:avLst/>
          </a:prstGeom>
          <a:noFill/>
        </p:spPr>
        <p:txBody>
          <a:bodyPr wrap="square" rtlCol="0">
            <a:spAutoFit/>
          </a:bodyPr>
          <a:lstStyle/>
          <a:p>
            <a:r>
              <a:rPr lang="en-US" sz="2000">
                <a:solidFill>
                  <a:srgbClr val="005954"/>
                </a:solidFill>
                <a:latin typeface="Amasis MT Pro Black" panose="02040A04050005020304" pitchFamily="18" charset="0"/>
              </a:rPr>
              <a:t>Or anything else - Pick your own financial goal!</a:t>
            </a:r>
            <a:endParaRPr lang="en-CA" sz="2000">
              <a:solidFill>
                <a:srgbClr val="005954"/>
              </a:solidFill>
              <a:latin typeface="Amasis MT Pro Black" panose="02040A04050005020304" pitchFamily="18" charset="0"/>
            </a:endParaRPr>
          </a:p>
        </p:txBody>
      </p:sp>
      <p:sp>
        <p:nvSpPr>
          <p:cNvPr id="16" name="TextBox 15">
            <a:extLst>
              <a:ext uri="{FF2B5EF4-FFF2-40B4-BE49-F238E27FC236}">
                <a16:creationId xmlns:a16="http://schemas.microsoft.com/office/drawing/2014/main" id="{01254413-AAE5-4F37-BA70-D0E3D0172E45}"/>
              </a:ext>
            </a:extLst>
          </p:cNvPr>
          <p:cNvSpPr txBox="1"/>
          <p:nvPr/>
        </p:nvSpPr>
        <p:spPr>
          <a:xfrm>
            <a:off x="539551" y="4176463"/>
            <a:ext cx="6122361" cy="369332"/>
          </a:xfrm>
          <a:prstGeom prst="rect">
            <a:avLst/>
          </a:prstGeom>
          <a:noFill/>
        </p:spPr>
        <p:txBody>
          <a:bodyPr wrap="square" rtlCol="0">
            <a:spAutoFit/>
          </a:bodyPr>
          <a:lstStyle/>
          <a:p>
            <a:r>
              <a:rPr lang="en-US" sz="1800" b="1">
                <a:latin typeface="+mj-lt"/>
              </a:rPr>
              <a:t>Choose your goal:</a:t>
            </a:r>
            <a:endParaRPr lang="en-CA" sz="1800" b="1">
              <a:latin typeface="+mj-lt"/>
            </a:endParaRPr>
          </a:p>
        </p:txBody>
      </p:sp>
      <p:sp>
        <p:nvSpPr>
          <p:cNvPr id="17" name="Rectangle: Rounded Corners 16">
            <a:extLst>
              <a:ext uri="{FF2B5EF4-FFF2-40B4-BE49-F238E27FC236}">
                <a16:creationId xmlns:a16="http://schemas.microsoft.com/office/drawing/2014/main" id="{583842C8-1D6E-4623-9B72-DE07EB974D9F}"/>
              </a:ext>
            </a:extLst>
          </p:cNvPr>
          <p:cNvSpPr/>
          <p:nvPr/>
        </p:nvSpPr>
        <p:spPr bwMode="auto">
          <a:xfrm>
            <a:off x="3491880" y="2204864"/>
            <a:ext cx="2232248" cy="938444"/>
          </a:xfrm>
          <a:prstGeom prst="roundRect">
            <a:avLst/>
          </a:prstGeom>
          <a:solidFill>
            <a:srgbClr val="EA7123">
              <a:alpha val="34902"/>
            </a:srgbClr>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1" name="TextBox 10">
            <a:extLst>
              <a:ext uri="{FF2B5EF4-FFF2-40B4-BE49-F238E27FC236}">
                <a16:creationId xmlns:a16="http://schemas.microsoft.com/office/drawing/2014/main" id="{4DBB2584-E32E-4158-BE52-8DAB7C9497F5}"/>
              </a:ext>
            </a:extLst>
          </p:cNvPr>
          <p:cNvSpPr txBox="1"/>
          <p:nvPr/>
        </p:nvSpPr>
        <p:spPr>
          <a:xfrm>
            <a:off x="3592300" y="2325922"/>
            <a:ext cx="2160240" cy="707886"/>
          </a:xfrm>
          <a:prstGeom prst="rect">
            <a:avLst/>
          </a:prstGeom>
          <a:noFill/>
        </p:spPr>
        <p:txBody>
          <a:bodyPr wrap="square" rtlCol="0">
            <a:spAutoFit/>
          </a:bodyPr>
          <a:lstStyle/>
          <a:p>
            <a:r>
              <a:rPr lang="en-US" sz="4000" b="1">
                <a:latin typeface="Amasis MT Pro Black" panose="02040A04050005020304" pitchFamily="18" charset="0"/>
              </a:rPr>
              <a:t>$ 1,100</a:t>
            </a:r>
            <a:endParaRPr lang="en-CA" sz="4000" b="1">
              <a:latin typeface="Amasis MT Pro Black" panose="02040A04050005020304" pitchFamily="18" charset="0"/>
            </a:endParaRPr>
          </a:p>
        </p:txBody>
      </p:sp>
      <p:sp>
        <p:nvSpPr>
          <p:cNvPr id="18" name="Rectangle: Rounded Corners 17">
            <a:extLst>
              <a:ext uri="{FF2B5EF4-FFF2-40B4-BE49-F238E27FC236}">
                <a16:creationId xmlns:a16="http://schemas.microsoft.com/office/drawing/2014/main" id="{DE44E3A6-2415-47D2-8496-7EB0300982E4}"/>
              </a:ext>
            </a:extLst>
          </p:cNvPr>
          <p:cNvSpPr/>
          <p:nvPr/>
        </p:nvSpPr>
        <p:spPr bwMode="auto">
          <a:xfrm>
            <a:off x="6444208" y="2202524"/>
            <a:ext cx="2232248" cy="938444"/>
          </a:xfrm>
          <a:prstGeom prst="roundRect">
            <a:avLst/>
          </a:prstGeom>
          <a:solidFill>
            <a:srgbClr val="EA7123">
              <a:alpha val="34902"/>
            </a:srgbClr>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9" name="TextBox 18">
            <a:extLst>
              <a:ext uri="{FF2B5EF4-FFF2-40B4-BE49-F238E27FC236}">
                <a16:creationId xmlns:a16="http://schemas.microsoft.com/office/drawing/2014/main" id="{EBB49DD3-4F9A-4890-9553-69CC7FC25718}"/>
              </a:ext>
            </a:extLst>
          </p:cNvPr>
          <p:cNvSpPr txBox="1"/>
          <p:nvPr/>
        </p:nvSpPr>
        <p:spPr>
          <a:xfrm>
            <a:off x="6486751" y="2300282"/>
            <a:ext cx="2160240" cy="707886"/>
          </a:xfrm>
          <a:prstGeom prst="rect">
            <a:avLst/>
          </a:prstGeom>
          <a:noFill/>
        </p:spPr>
        <p:txBody>
          <a:bodyPr wrap="square" rtlCol="0">
            <a:spAutoFit/>
          </a:bodyPr>
          <a:lstStyle/>
          <a:p>
            <a:r>
              <a:rPr lang="en-US" sz="4000" b="1">
                <a:latin typeface="Amasis MT Pro Black" panose="02040A04050005020304" pitchFamily="18" charset="0"/>
              </a:rPr>
              <a:t>$ 1,000</a:t>
            </a:r>
            <a:endParaRPr lang="en-CA" sz="4000" b="1">
              <a:latin typeface="Amasis MT Pro Black" panose="02040A04050005020304" pitchFamily="18" charset="0"/>
            </a:endParaRPr>
          </a:p>
        </p:txBody>
      </p:sp>
      <p:sp>
        <p:nvSpPr>
          <p:cNvPr id="20" name="Rectangle: Rounded Corners 19">
            <a:extLst>
              <a:ext uri="{FF2B5EF4-FFF2-40B4-BE49-F238E27FC236}">
                <a16:creationId xmlns:a16="http://schemas.microsoft.com/office/drawing/2014/main" id="{91DD27C0-8D09-4F53-BA89-1AC9CB852087}"/>
              </a:ext>
            </a:extLst>
          </p:cNvPr>
          <p:cNvSpPr/>
          <p:nvPr/>
        </p:nvSpPr>
        <p:spPr bwMode="auto">
          <a:xfrm>
            <a:off x="611560" y="3295064"/>
            <a:ext cx="2131828" cy="854016"/>
          </a:xfrm>
          <a:prstGeom prst="roundRect">
            <a:avLst/>
          </a:prstGeom>
          <a:solidFill>
            <a:srgbClr val="EA7123">
              <a:alpha val="34902"/>
            </a:srgbClr>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21" name="TextBox 20">
            <a:extLst>
              <a:ext uri="{FF2B5EF4-FFF2-40B4-BE49-F238E27FC236}">
                <a16:creationId xmlns:a16="http://schemas.microsoft.com/office/drawing/2014/main" id="{4430E385-0E5E-449B-9F67-DB82FAB4829D}"/>
              </a:ext>
            </a:extLst>
          </p:cNvPr>
          <p:cNvSpPr txBox="1"/>
          <p:nvPr/>
        </p:nvSpPr>
        <p:spPr>
          <a:xfrm>
            <a:off x="893665" y="3354430"/>
            <a:ext cx="1603921" cy="707886"/>
          </a:xfrm>
          <a:prstGeom prst="rect">
            <a:avLst/>
          </a:prstGeom>
          <a:noFill/>
        </p:spPr>
        <p:txBody>
          <a:bodyPr wrap="square" rtlCol="0">
            <a:spAutoFit/>
          </a:bodyPr>
          <a:lstStyle/>
          <a:p>
            <a:r>
              <a:rPr lang="en-US" sz="4000" b="1">
                <a:latin typeface="Amasis MT Pro Black" panose="02040A04050005020304" pitchFamily="18" charset="0"/>
              </a:rPr>
              <a:t>$ 900</a:t>
            </a:r>
            <a:endParaRPr lang="en-CA" sz="4000" b="1">
              <a:latin typeface="Amasis MT Pro Black" panose="02040A04050005020304" pitchFamily="18" charset="0"/>
            </a:endParaRPr>
          </a:p>
        </p:txBody>
      </p:sp>
      <p:sp>
        <p:nvSpPr>
          <p:cNvPr id="22" name="Rectangle: Rounded Corners 21">
            <a:extLst>
              <a:ext uri="{FF2B5EF4-FFF2-40B4-BE49-F238E27FC236}">
                <a16:creationId xmlns:a16="http://schemas.microsoft.com/office/drawing/2014/main" id="{C69C6578-5BDC-4815-AF62-635D349C1A2C}"/>
              </a:ext>
            </a:extLst>
          </p:cNvPr>
          <p:cNvSpPr/>
          <p:nvPr/>
        </p:nvSpPr>
        <p:spPr bwMode="auto">
          <a:xfrm>
            <a:off x="3563888" y="3296103"/>
            <a:ext cx="2131828" cy="854016"/>
          </a:xfrm>
          <a:prstGeom prst="roundRect">
            <a:avLst/>
          </a:prstGeom>
          <a:solidFill>
            <a:srgbClr val="EA7123">
              <a:alpha val="34902"/>
            </a:srgbClr>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23" name="TextBox 22">
            <a:extLst>
              <a:ext uri="{FF2B5EF4-FFF2-40B4-BE49-F238E27FC236}">
                <a16:creationId xmlns:a16="http://schemas.microsoft.com/office/drawing/2014/main" id="{C2BBED81-AEEF-4429-9E3E-976F197BA16E}"/>
              </a:ext>
            </a:extLst>
          </p:cNvPr>
          <p:cNvSpPr txBox="1"/>
          <p:nvPr/>
        </p:nvSpPr>
        <p:spPr>
          <a:xfrm>
            <a:off x="3845993" y="3355469"/>
            <a:ext cx="1603921" cy="707886"/>
          </a:xfrm>
          <a:prstGeom prst="rect">
            <a:avLst/>
          </a:prstGeom>
          <a:noFill/>
        </p:spPr>
        <p:txBody>
          <a:bodyPr wrap="square" rtlCol="0">
            <a:spAutoFit/>
          </a:bodyPr>
          <a:lstStyle/>
          <a:p>
            <a:r>
              <a:rPr lang="en-US" sz="4000" b="1" dirty="0">
                <a:latin typeface="Amasis MT Pro Black" panose="02040A04050005020304" pitchFamily="18" charset="0"/>
              </a:rPr>
              <a:t>$ 800</a:t>
            </a:r>
            <a:endParaRPr lang="en-CA" sz="4000" b="1" dirty="0">
              <a:latin typeface="Amasis MT Pro Black" panose="02040A04050005020304" pitchFamily="18" charset="0"/>
            </a:endParaRPr>
          </a:p>
        </p:txBody>
      </p:sp>
      <p:sp>
        <p:nvSpPr>
          <p:cNvPr id="24" name="Rectangle: Rounded Corners 23">
            <a:extLst>
              <a:ext uri="{FF2B5EF4-FFF2-40B4-BE49-F238E27FC236}">
                <a16:creationId xmlns:a16="http://schemas.microsoft.com/office/drawing/2014/main" id="{13500A37-B0C1-4071-8A7C-DDF2F167D554}"/>
              </a:ext>
            </a:extLst>
          </p:cNvPr>
          <p:cNvSpPr/>
          <p:nvPr/>
        </p:nvSpPr>
        <p:spPr bwMode="auto">
          <a:xfrm>
            <a:off x="6472620" y="3295064"/>
            <a:ext cx="2131828" cy="854016"/>
          </a:xfrm>
          <a:prstGeom prst="roundRect">
            <a:avLst/>
          </a:prstGeom>
          <a:solidFill>
            <a:srgbClr val="EA7123">
              <a:alpha val="34902"/>
            </a:srgbClr>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25" name="TextBox 24">
            <a:extLst>
              <a:ext uri="{FF2B5EF4-FFF2-40B4-BE49-F238E27FC236}">
                <a16:creationId xmlns:a16="http://schemas.microsoft.com/office/drawing/2014/main" id="{3F759239-DA18-4C32-972E-2B36E1B5F810}"/>
              </a:ext>
            </a:extLst>
          </p:cNvPr>
          <p:cNvSpPr txBox="1"/>
          <p:nvPr/>
        </p:nvSpPr>
        <p:spPr>
          <a:xfrm>
            <a:off x="6754725" y="3354430"/>
            <a:ext cx="1603921" cy="707886"/>
          </a:xfrm>
          <a:prstGeom prst="rect">
            <a:avLst/>
          </a:prstGeom>
          <a:noFill/>
        </p:spPr>
        <p:txBody>
          <a:bodyPr wrap="square" rtlCol="0">
            <a:spAutoFit/>
          </a:bodyPr>
          <a:lstStyle/>
          <a:p>
            <a:r>
              <a:rPr lang="en-US" sz="4000" b="1" dirty="0">
                <a:latin typeface="Amasis MT Pro Black" panose="02040A04050005020304" pitchFamily="18" charset="0"/>
              </a:rPr>
              <a:t>$ 700</a:t>
            </a:r>
            <a:endParaRPr lang="en-CA" sz="4000" b="1" dirty="0">
              <a:latin typeface="Amasis MT Pro Black" panose="02040A04050005020304" pitchFamily="18" charset="0"/>
            </a:endParaRPr>
          </a:p>
        </p:txBody>
      </p:sp>
    </p:spTree>
    <p:extLst>
      <p:ext uri="{BB962C8B-B14F-4D97-AF65-F5344CB8AC3E}">
        <p14:creationId xmlns:p14="http://schemas.microsoft.com/office/powerpoint/2010/main" val="1407025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strVal val="#ppt_w*0.70"/>
                                          </p:val>
                                        </p:tav>
                                        <p:tav tm="100000">
                                          <p:val>
                                            <p:strVal val="#ppt_w"/>
                                          </p:val>
                                        </p:tav>
                                      </p:tavLst>
                                    </p:anim>
                                    <p:anim calcmode="lin" valueType="num">
                                      <p:cBhvr>
                                        <p:cTn id="13" dur="1000" fill="hold"/>
                                        <p:tgtEl>
                                          <p:spTgt spid="3"/>
                                        </p:tgtEl>
                                        <p:attrNameLst>
                                          <p:attrName>ppt_h</p:attrName>
                                        </p:attrNameLst>
                                      </p:cBhvr>
                                      <p:tavLst>
                                        <p:tav tm="0">
                                          <p:val>
                                            <p:strVal val="#ppt_h"/>
                                          </p:val>
                                        </p:tav>
                                        <p:tav tm="100000">
                                          <p:val>
                                            <p:strVal val="#ppt_h"/>
                                          </p:val>
                                        </p:tav>
                                      </p:tavLst>
                                    </p:anim>
                                    <p:animEffect transition="in" filter="fade">
                                      <p:cBhvr>
                                        <p:cTn id="14" dur="1000"/>
                                        <p:tgtEl>
                                          <p:spTgt spid="3"/>
                                        </p:tgtEl>
                                      </p:cBhvr>
                                    </p:animEffect>
                                  </p:childTnLst>
                                </p:cTn>
                              </p:par>
                              <p:par>
                                <p:cTn id="15" presetID="55" presetClass="entr" presetSubtype="0" fill="hold" grpId="0" nodeType="withEffect">
                                  <p:stCondLst>
                                    <p:cond delay="25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strVal val="#ppt_w*0.70"/>
                                          </p:val>
                                        </p:tav>
                                        <p:tav tm="100000">
                                          <p:val>
                                            <p:strVal val="#ppt_w"/>
                                          </p:val>
                                        </p:tav>
                                      </p:tavLst>
                                    </p:anim>
                                    <p:anim calcmode="lin" valueType="num">
                                      <p:cBhvr>
                                        <p:cTn id="18" dur="1000" fill="hold"/>
                                        <p:tgtEl>
                                          <p:spTgt spid="11"/>
                                        </p:tgtEl>
                                        <p:attrNameLst>
                                          <p:attrName>ppt_h</p:attrName>
                                        </p:attrNameLst>
                                      </p:cBhvr>
                                      <p:tavLst>
                                        <p:tav tm="0">
                                          <p:val>
                                            <p:strVal val="#ppt_h"/>
                                          </p:val>
                                        </p:tav>
                                        <p:tav tm="100000">
                                          <p:val>
                                            <p:strVal val="#ppt_h"/>
                                          </p:val>
                                        </p:tav>
                                      </p:tavLst>
                                    </p:anim>
                                    <p:animEffect transition="in" filter="fade">
                                      <p:cBhvr>
                                        <p:cTn id="19" dur="1000"/>
                                        <p:tgtEl>
                                          <p:spTgt spid="11"/>
                                        </p:tgtEl>
                                      </p:cBhvr>
                                    </p:animEffect>
                                  </p:childTnLst>
                                </p:cTn>
                              </p:par>
                              <p:par>
                                <p:cTn id="20" presetID="55" presetClass="entr" presetSubtype="0" fill="hold" grpId="0" nodeType="withEffect">
                                  <p:stCondLst>
                                    <p:cond delay="25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strVal val="#ppt_w*0.70"/>
                                          </p:val>
                                        </p:tav>
                                        <p:tav tm="100000">
                                          <p:val>
                                            <p:strVal val="#ppt_w"/>
                                          </p:val>
                                        </p:tav>
                                      </p:tavLst>
                                    </p:anim>
                                    <p:anim calcmode="lin" valueType="num">
                                      <p:cBhvr>
                                        <p:cTn id="23" dur="1000" fill="hold"/>
                                        <p:tgtEl>
                                          <p:spTgt spid="17"/>
                                        </p:tgtEl>
                                        <p:attrNameLst>
                                          <p:attrName>ppt_h</p:attrName>
                                        </p:attrNameLst>
                                      </p:cBhvr>
                                      <p:tavLst>
                                        <p:tav tm="0">
                                          <p:val>
                                            <p:strVal val="#ppt_h"/>
                                          </p:val>
                                        </p:tav>
                                        <p:tav tm="100000">
                                          <p:val>
                                            <p:strVal val="#ppt_h"/>
                                          </p:val>
                                        </p:tav>
                                      </p:tavLst>
                                    </p:anim>
                                    <p:animEffect transition="in" filter="fade">
                                      <p:cBhvr>
                                        <p:cTn id="24" dur="1000"/>
                                        <p:tgtEl>
                                          <p:spTgt spid="17"/>
                                        </p:tgtEl>
                                      </p:cBhvr>
                                    </p:animEffect>
                                  </p:childTnLst>
                                </p:cTn>
                              </p:par>
                              <p:par>
                                <p:cTn id="25" presetID="55" presetClass="entr" presetSubtype="0" fill="hold" grpId="0" nodeType="withEffect">
                                  <p:stCondLst>
                                    <p:cond delay="500"/>
                                  </p:stCondLst>
                                  <p:childTnLst>
                                    <p:set>
                                      <p:cBhvr>
                                        <p:cTn id="26" dur="1" fill="hold">
                                          <p:stCondLst>
                                            <p:cond delay="0"/>
                                          </p:stCondLst>
                                        </p:cTn>
                                        <p:tgtEl>
                                          <p:spTgt spid="19"/>
                                        </p:tgtEl>
                                        <p:attrNameLst>
                                          <p:attrName>style.visibility</p:attrName>
                                        </p:attrNameLst>
                                      </p:cBhvr>
                                      <p:to>
                                        <p:strVal val="visible"/>
                                      </p:to>
                                    </p:set>
                                    <p:anim calcmode="lin" valueType="num">
                                      <p:cBhvr>
                                        <p:cTn id="27" dur="1000" fill="hold"/>
                                        <p:tgtEl>
                                          <p:spTgt spid="19"/>
                                        </p:tgtEl>
                                        <p:attrNameLst>
                                          <p:attrName>ppt_w</p:attrName>
                                        </p:attrNameLst>
                                      </p:cBhvr>
                                      <p:tavLst>
                                        <p:tav tm="0">
                                          <p:val>
                                            <p:strVal val="#ppt_w*0.70"/>
                                          </p:val>
                                        </p:tav>
                                        <p:tav tm="100000">
                                          <p:val>
                                            <p:strVal val="#ppt_w"/>
                                          </p:val>
                                        </p:tav>
                                      </p:tavLst>
                                    </p:anim>
                                    <p:anim calcmode="lin" valueType="num">
                                      <p:cBhvr>
                                        <p:cTn id="28" dur="1000" fill="hold"/>
                                        <p:tgtEl>
                                          <p:spTgt spid="19"/>
                                        </p:tgtEl>
                                        <p:attrNameLst>
                                          <p:attrName>ppt_h</p:attrName>
                                        </p:attrNameLst>
                                      </p:cBhvr>
                                      <p:tavLst>
                                        <p:tav tm="0">
                                          <p:val>
                                            <p:strVal val="#ppt_h"/>
                                          </p:val>
                                        </p:tav>
                                        <p:tav tm="100000">
                                          <p:val>
                                            <p:strVal val="#ppt_h"/>
                                          </p:val>
                                        </p:tav>
                                      </p:tavLst>
                                    </p:anim>
                                    <p:animEffect transition="in" filter="fade">
                                      <p:cBhvr>
                                        <p:cTn id="29" dur="1000"/>
                                        <p:tgtEl>
                                          <p:spTgt spid="19"/>
                                        </p:tgtEl>
                                      </p:cBhvr>
                                    </p:animEffect>
                                  </p:childTnLst>
                                </p:cTn>
                              </p:par>
                              <p:par>
                                <p:cTn id="30" presetID="55" presetClass="entr" presetSubtype="0" fill="hold" grpId="0" nodeType="withEffect">
                                  <p:stCondLst>
                                    <p:cond delay="500"/>
                                  </p:stCondLst>
                                  <p:childTnLst>
                                    <p:set>
                                      <p:cBhvr>
                                        <p:cTn id="31" dur="1" fill="hold">
                                          <p:stCondLst>
                                            <p:cond delay="0"/>
                                          </p:stCondLst>
                                        </p:cTn>
                                        <p:tgtEl>
                                          <p:spTgt spid="18"/>
                                        </p:tgtEl>
                                        <p:attrNameLst>
                                          <p:attrName>style.visibility</p:attrName>
                                        </p:attrNameLst>
                                      </p:cBhvr>
                                      <p:to>
                                        <p:strVal val="visible"/>
                                      </p:to>
                                    </p:set>
                                    <p:anim calcmode="lin" valueType="num">
                                      <p:cBhvr>
                                        <p:cTn id="32" dur="1000" fill="hold"/>
                                        <p:tgtEl>
                                          <p:spTgt spid="18"/>
                                        </p:tgtEl>
                                        <p:attrNameLst>
                                          <p:attrName>ppt_w</p:attrName>
                                        </p:attrNameLst>
                                      </p:cBhvr>
                                      <p:tavLst>
                                        <p:tav tm="0">
                                          <p:val>
                                            <p:strVal val="#ppt_w*0.70"/>
                                          </p:val>
                                        </p:tav>
                                        <p:tav tm="100000">
                                          <p:val>
                                            <p:strVal val="#ppt_w"/>
                                          </p:val>
                                        </p:tav>
                                      </p:tavLst>
                                    </p:anim>
                                    <p:anim calcmode="lin" valueType="num">
                                      <p:cBhvr>
                                        <p:cTn id="33" dur="1000" fill="hold"/>
                                        <p:tgtEl>
                                          <p:spTgt spid="18"/>
                                        </p:tgtEl>
                                        <p:attrNameLst>
                                          <p:attrName>ppt_h</p:attrName>
                                        </p:attrNameLst>
                                      </p:cBhvr>
                                      <p:tavLst>
                                        <p:tav tm="0">
                                          <p:val>
                                            <p:strVal val="#ppt_h"/>
                                          </p:val>
                                        </p:tav>
                                        <p:tav tm="100000">
                                          <p:val>
                                            <p:strVal val="#ppt_h"/>
                                          </p:val>
                                        </p:tav>
                                      </p:tavLst>
                                    </p:anim>
                                    <p:animEffect transition="in" filter="fade">
                                      <p:cBhvr>
                                        <p:cTn id="34" dur="1000"/>
                                        <p:tgtEl>
                                          <p:spTgt spid="18"/>
                                        </p:tgtEl>
                                      </p:cBhvr>
                                    </p:animEffect>
                                  </p:childTnLst>
                                </p:cTn>
                              </p:par>
                              <p:par>
                                <p:cTn id="35" presetID="55" presetClass="entr" presetSubtype="0" fill="hold" grpId="0" nodeType="withEffect">
                                  <p:stCondLst>
                                    <p:cond delay="750"/>
                                  </p:stCondLst>
                                  <p:childTnLst>
                                    <p:set>
                                      <p:cBhvr>
                                        <p:cTn id="36" dur="1" fill="hold">
                                          <p:stCondLst>
                                            <p:cond delay="0"/>
                                          </p:stCondLst>
                                        </p:cTn>
                                        <p:tgtEl>
                                          <p:spTgt spid="21"/>
                                        </p:tgtEl>
                                        <p:attrNameLst>
                                          <p:attrName>style.visibility</p:attrName>
                                        </p:attrNameLst>
                                      </p:cBhvr>
                                      <p:to>
                                        <p:strVal val="visible"/>
                                      </p:to>
                                    </p:set>
                                    <p:anim calcmode="lin" valueType="num">
                                      <p:cBhvr>
                                        <p:cTn id="37" dur="1000" fill="hold"/>
                                        <p:tgtEl>
                                          <p:spTgt spid="21"/>
                                        </p:tgtEl>
                                        <p:attrNameLst>
                                          <p:attrName>ppt_w</p:attrName>
                                        </p:attrNameLst>
                                      </p:cBhvr>
                                      <p:tavLst>
                                        <p:tav tm="0">
                                          <p:val>
                                            <p:strVal val="#ppt_w*0.70"/>
                                          </p:val>
                                        </p:tav>
                                        <p:tav tm="100000">
                                          <p:val>
                                            <p:strVal val="#ppt_w"/>
                                          </p:val>
                                        </p:tav>
                                      </p:tavLst>
                                    </p:anim>
                                    <p:anim calcmode="lin" valueType="num">
                                      <p:cBhvr>
                                        <p:cTn id="38" dur="1000" fill="hold"/>
                                        <p:tgtEl>
                                          <p:spTgt spid="21"/>
                                        </p:tgtEl>
                                        <p:attrNameLst>
                                          <p:attrName>ppt_h</p:attrName>
                                        </p:attrNameLst>
                                      </p:cBhvr>
                                      <p:tavLst>
                                        <p:tav tm="0">
                                          <p:val>
                                            <p:strVal val="#ppt_h"/>
                                          </p:val>
                                        </p:tav>
                                        <p:tav tm="100000">
                                          <p:val>
                                            <p:strVal val="#ppt_h"/>
                                          </p:val>
                                        </p:tav>
                                      </p:tavLst>
                                    </p:anim>
                                    <p:animEffect transition="in" filter="fade">
                                      <p:cBhvr>
                                        <p:cTn id="39" dur="1000"/>
                                        <p:tgtEl>
                                          <p:spTgt spid="21"/>
                                        </p:tgtEl>
                                      </p:cBhvr>
                                    </p:animEffect>
                                  </p:childTnLst>
                                </p:cTn>
                              </p:par>
                              <p:par>
                                <p:cTn id="40" presetID="55" presetClass="entr" presetSubtype="0" fill="hold" grpId="0" nodeType="withEffect">
                                  <p:stCondLst>
                                    <p:cond delay="750"/>
                                  </p:stCondLst>
                                  <p:childTnLst>
                                    <p:set>
                                      <p:cBhvr>
                                        <p:cTn id="41" dur="1" fill="hold">
                                          <p:stCondLst>
                                            <p:cond delay="0"/>
                                          </p:stCondLst>
                                        </p:cTn>
                                        <p:tgtEl>
                                          <p:spTgt spid="20"/>
                                        </p:tgtEl>
                                        <p:attrNameLst>
                                          <p:attrName>style.visibility</p:attrName>
                                        </p:attrNameLst>
                                      </p:cBhvr>
                                      <p:to>
                                        <p:strVal val="visible"/>
                                      </p:to>
                                    </p:set>
                                    <p:anim calcmode="lin" valueType="num">
                                      <p:cBhvr>
                                        <p:cTn id="42" dur="1000" fill="hold"/>
                                        <p:tgtEl>
                                          <p:spTgt spid="20"/>
                                        </p:tgtEl>
                                        <p:attrNameLst>
                                          <p:attrName>ppt_w</p:attrName>
                                        </p:attrNameLst>
                                      </p:cBhvr>
                                      <p:tavLst>
                                        <p:tav tm="0">
                                          <p:val>
                                            <p:strVal val="#ppt_w*0.70"/>
                                          </p:val>
                                        </p:tav>
                                        <p:tav tm="100000">
                                          <p:val>
                                            <p:strVal val="#ppt_w"/>
                                          </p:val>
                                        </p:tav>
                                      </p:tavLst>
                                    </p:anim>
                                    <p:anim calcmode="lin" valueType="num">
                                      <p:cBhvr>
                                        <p:cTn id="43" dur="1000" fill="hold"/>
                                        <p:tgtEl>
                                          <p:spTgt spid="20"/>
                                        </p:tgtEl>
                                        <p:attrNameLst>
                                          <p:attrName>ppt_h</p:attrName>
                                        </p:attrNameLst>
                                      </p:cBhvr>
                                      <p:tavLst>
                                        <p:tav tm="0">
                                          <p:val>
                                            <p:strVal val="#ppt_h"/>
                                          </p:val>
                                        </p:tav>
                                        <p:tav tm="100000">
                                          <p:val>
                                            <p:strVal val="#ppt_h"/>
                                          </p:val>
                                        </p:tav>
                                      </p:tavLst>
                                    </p:anim>
                                    <p:animEffect transition="in" filter="fade">
                                      <p:cBhvr>
                                        <p:cTn id="44" dur="1000"/>
                                        <p:tgtEl>
                                          <p:spTgt spid="20"/>
                                        </p:tgtEl>
                                      </p:cBhvr>
                                    </p:animEffect>
                                  </p:childTnLst>
                                </p:cTn>
                              </p:par>
                              <p:par>
                                <p:cTn id="45" presetID="55" presetClass="entr" presetSubtype="0" fill="hold" grpId="0" nodeType="withEffect">
                                  <p:stCondLst>
                                    <p:cond delay="1000"/>
                                  </p:stCondLst>
                                  <p:childTnLst>
                                    <p:set>
                                      <p:cBhvr>
                                        <p:cTn id="46" dur="1" fill="hold">
                                          <p:stCondLst>
                                            <p:cond delay="0"/>
                                          </p:stCondLst>
                                        </p:cTn>
                                        <p:tgtEl>
                                          <p:spTgt spid="23"/>
                                        </p:tgtEl>
                                        <p:attrNameLst>
                                          <p:attrName>style.visibility</p:attrName>
                                        </p:attrNameLst>
                                      </p:cBhvr>
                                      <p:to>
                                        <p:strVal val="visible"/>
                                      </p:to>
                                    </p:set>
                                    <p:anim calcmode="lin" valueType="num">
                                      <p:cBhvr>
                                        <p:cTn id="47" dur="1000" fill="hold"/>
                                        <p:tgtEl>
                                          <p:spTgt spid="23"/>
                                        </p:tgtEl>
                                        <p:attrNameLst>
                                          <p:attrName>ppt_w</p:attrName>
                                        </p:attrNameLst>
                                      </p:cBhvr>
                                      <p:tavLst>
                                        <p:tav tm="0">
                                          <p:val>
                                            <p:strVal val="#ppt_w*0.70"/>
                                          </p:val>
                                        </p:tav>
                                        <p:tav tm="100000">
                                          <p:val>
                                            <p:strVal val="#ppt_w"/>
                                          </p:val>
                                        </p:tav>
                                      </p:tavLst>
                                    </p:anim>
                                    <p:anim calcmode="lin" valueType="num">
                                      <p:cBhvr>
                                        <p:cTn id="48" dur="1000" fill="hold"/>
                                        <p:tgtEl>
                                          <p:spTgt spid="23"/>
                                        </p:tgtEl>
                                        <p:attrNameLst>
                                          <p:attrName>ppt_h</p:attrName>
                                        </p:attrNameLst>
                                      </p:cBhvr>
                                      <p:tavLst>
                                        <p:tav tm="0">
                                          <p:val>
                                            <p:strVal val="#ppt_h"/>
                                          </p:val>
                                        </p:tav>
                                        <p:tav tm="100000">
                                          <p:val>
                                            <p:strVal val="#ppt_h"/>
                                          </p:val>
                                        </p:tav>
                                      </p:tavLst>
                                    </p:anim>
                                    <p:animEffect transition="in" filter="fade">
                                      <p:cBhvr>
                                        <p:cTn id="49" dur="1000"/>
                                        <p:tgtEl>
                                          <p:spTgt spid="23"/>
                                        </p:tgtEl>
                                      </p:cBhvr>
                                    </p:animEffect>
                                  </p:childTnLst>
                                </p:cTn>
                              </p:par>
                              <p:par>
                                <p:cTn id="50" presetID="55" presetClass="entr" presetSubtype="0" fill="hold" grpId="0" nodeType="withEffect">
                                  <p:stCondLst>
                                    <p:cond delay="1000"/>
                                  </p:stCondLst>
                                  <p:childTnLst>
                                    <p:set>
                                      <p:cBhvr>
                                        <p:cTn id="51" dur="1" fill="hold">
                                          <p:stCondLst>
                                            <p:cond delay="0"/>
                                          </p:stCondLst>
                                        </p:cTn>
                                        <p:tgtEl>
                                          <p:spTgt spid="22"/>
                                        </p:tgtEl>
                                        <p:attrNameLst>
                                          <p:attrName>style.visibility</p:attrName>
                                        </p:attrNameLst>
                                      </p:cBhvr>
                                      <p:to>
                                        <p:strVal val="visible"/>
                                      </p:to>
                                    </p:set>
                                    <p:anim calcmode="lin" valueType="num">
                                      <p:cBhvr>
                                        <p:cTn id="52" dur="1000" fill="hold"/>
                                        <p:tgtEl>
                                          <p:spTgt spid="22"/>
                                        </p:tgtEl>
                                        <p:attrNameLst>
                                          <p:attrName>ppt_w</p:attrName>
                                        </p:attrNameLst>
                                      </p:cBhvr>
                                      <p:tavLst>
                                        <p:tav tm="0">
                                          <p:val>
                                            <p:strVal val="#ppt_w*0.70"/>
                                          </p:val>
                                        </p:tav>
                                        <p:tav tm="100000">
                                          <p:val>
                                            <p:strVal val="#ppt_w"/>
                                          </p:val>
                                        </p:tav>
                                      </p:tavLst>
                                    </p:anim>
                                    <p:anim calcmode="lin" valueType="num">
                                      <p:cBhvr>
                                        <p:cTn id="53" dur="1000" fill="hold"/>
                                        <p:tgtEl>
                                          <p:spTgt spid="22"/>
                                        </p:tgtEl>
                                        <p:attrNameLst>
                                          <p:attrName>ppt_h</p:attrName>
                                        </p:attrNameLst>
                                      </p:cBhvr>
                                      <p:tavLst>
                                        <p:tav tm="0">
                                          <p:val>
                                            <p:strVal val="#ppt_h"/>
                                          </p:val>
                                        </p:tav>
                                        <p:tav tm="100000">
                                          <p:val>
                                            <p:strVal val="#ppt_h"/>
                                          </p:val>
                                        </p:tav>
                                      </p:tavLst>
                                    </p:anim>
                                    <p:animEffect transition="in" filter="fade">
                                      <p:cBhvr>
                                        <p:cTn id="54" dur="1000"/>
                                        <p:tgtEl>
                                          <p:spTgt spid="22"/>
                                        </p:tgtEl>
                                      </p:cBhvr>
                                    </p:animEffect>
                                  </p:childTnLst>
                                </p:cTn>
                              </p:par>
                              <p:par>
                                <p:cTn id="55" presetID="55" presetClass="entr" presetSubtype="0" fill="hold" grpId="0" nodeType="withEffect">
                                  <p:stCondLst>
                                    <p:cond delay="1250"/>
                                  </p:stCondLst>
                                  <p:childTnLst>
                                    <p:set>
                                      <p:cBhvr>
                                        <p:cTn id="56" dur="1" fill="hold">
                                          <p:stCondLst>
                                            <p:cond delay="0"/>
                                          </p:stCondLst>
                                        </p:cTn>
                                        <p:tgtEl>
                                          <p:spTgt spid="25"/>
                                        </p:tgtEl>
                                        <p:attrNameLst>
                                          <p:attrName>style.visibility</p:attrName>
                                        </p:attrNameLst>
                                      </p:cBhvr>
                                      <p:to>
                                        <p:strVal val="visible"/>
                                      </p:to>
                                    </p:set>
                                    <p:anim calcmode="lin" valueType="num">
                                      <p:cBhvr>
                                        <p:cTn id="57" dur="1000" fill="hold"/>
                                        <p:tgtEl>
                                          <p:spTgt spid="25"/>
                                        </p:tgtEl>
                                        <p:attrNameLst>
                                          <p:attrName>ppt_w</p:attrName>
                                        </p:attrNameLst>
                                      </p:cBhvr>
                                      <p:tavLst>
                                        <p:tav tm="0">
                                          <p:val>
                                            <p:strVal val="#ppt_w*0.70"/>
                                          </p:val>
                                        </p:tav>
                                        <p:tav tm="100000">
                                          <p:val>
                                            <p:strVal val="#ppt_w"/>
                                          </p:val>
                                        </p:tav>
                                      </p:tavLst>
                                    </p:anim>
                                    <p:anim calcmode="lin" valueType="num">
                                      <p:cBhvr>
                                        <p:cTn id="58" dur="1000" fill="hold"/>
                                        <p:tgtEl>
                                          <p:spTgt spid="25"/>
                                        </p:tgtEl>
                                        <p:attrNameLst>
                                          <p:attrName>ppt_h</p:attrName>
                                        </p:attrNameLst>
                                      </p:cBhvr>
                                      <p:tavLst>
                                        <p:tav tm="0">
                                          <p:val>
                                            <p:strVal val="#ppt_h"/>
                                          </p:val>
                                        </p:tav>
                                        <p:tav tm="100000">
                                          <p:val>
                                            <p:strVal val="#ppt_h"/>
                                          </p:val>
                                        </p:tav>
                                      </p:tavLst>
                                    </p:anim>
                                    <p:animEffect transition="in" filter="fade">
                                      <p:cBhvr>
                                        <p:cTn id="59" dur="1000"/>
                                        <p:tgtEl>
                                          <p:spTgt spid="25"/>
                                        </p:tgtEl>
                                      </p:cBhvr>
                                    </p:animEffect>
                                  </p:childTnLst>
                                </p:cTn>
                              </p:par>
                              <p:par>
                                <p:cTn id="60" presetID="55" presetClass="entr" presetSubtype="0" fill="hold" grpId="0" nodeType="withEffect">
                                  <p:stCondLst>
                                    <p:cond delay="125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strVal val="#ppt_w*0.70"/>
                                          </p:val>
                                        </p:tav>
                                        <p:tav tm="100000">
                                          <p:val>
                                            <p:strVal val="#ppt_w"/>
                                          </p:val>
                                        </p:tav>
                                      </p:tavLst>
                                    </p:anim>
                                    <p:anim calcmode="lin" valueType="num">
                                      <p:cBhvr>
                                        <p:cTn id="63" dur="1000" fill="hold"/>
                                        <p:tgtEl>
                                          <p:spTgt spid="24"/>
                                        </p:tgtEl>
                                        <p:attrNameLst>
                                          <p:attrName>ppt_h</p:attrName>
                                        </p:attrNameLst>
                                      </p:cBhvr>
                                      <p:tavLst>
                                        <p:tav tm="0">
                                          <p:val>
                                            <p:strVal val="#ppt_h"/>
                                          </p:val>
                                        </p:tav>
                                        <p:tav tm="100000">
                                          <p:val>
                                            <p:strVal val="#ppt_h"/>
                                          </p:val>
                                        </p:tav>
                                      </p:tavLst>
                                    </p:anim>
                                    <p:animEffect transition="in" filter="fade">
                                      <p:cBhvr>
                                        <p:cTn id="64" dur="1000"/>
                                        <p:tgtEl>
                                          <p:spTgt spid="24"/>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16">
                                            <p:txEl>
                                              <p:pRg st="0" end="0"/>
                                            </p:txEl>
                                          </p:spTgt>
                                        </p:tgtEl>
                                        <p:attrNameLst>
                                          <p:attrName>style.visibility</p:attrName>
                                        </p:attrNameLst>
                                      </p:cBhvr>
                                      <p:to>
                                        <p:strVal val="visible"/>
                                      </p:to>
                                    </p:set>
                                  </p:childTnLst>
                                </p:cTn>
                              </p:par>
                            </p:childTnLst>
                          </p:cTn>
                        </p:par>
                        <p:par>
                          <p:cTn id="69" fill="hold">
                            <p:stCondLst>
                              <p:cond delay="0"/>
                            </p:stCondLst>
                            <p:childTnLst>
                              <p:par>
                                <p:cTn id="70" presetID="2" presetClass="entr" presetSubtype="8" fill="hold" grpId="0" nodeType="afterEffect">
                                  <p:stCondLst>
                                    <p:cond delay="250"/>
                                  </p:stCondLst>
                                  <p:childTnLst>
                                    <p:set>
                                      <p:cBhvr>
                                        <p:cTn id="71" dur="1" fill="hold">
                                          <p:stCondLst>
                                            <p:cond delay="0"/>
                                          </p:stCondLst>
                                        </p:cTn>
                                        <p:tgtEl>
                                          <p:spTgt spid="5"/>
                                        </p:tgtEl>
                                        <p:attrNameLst>
                                          <p:attrName>style.visibility</p:attrName>
                                        </p:attrNameLst>
                                      </p:cBhvr>
                                      <p:to>
                                        <p:strVal val="visible"/>
                                      </p:to>
                                    </p:set>
                                    <p:anim calcmode="lin" valueType="num">
                                      <p:cBhvr additive="base">
                                        <p:cTn id="72" dur="500" fill="hold"/>
                                        <p:tgtEl>
                                          <p:spTgt spid="5"/>
                                        </p:tgtEl>
                                        <p:attrNameLst>
                                          <p:attrName>ppt_x</p:attrName>
                                        </p:attrNameLst>
                                      </p:cBhvr>
                                      <p:tavLst>
                                        <p:tav tm="0">
                                          <p:val>
                                            <p:strVal val="0-#ppt_w/2"/>
                                          </p:val>
                                        </p:tav>
                                        <p:tav tm="100000">
                                          <p:val>
                                            <p:strVal val="#ppt_x"/>
                                          </p:val>
                                        </p:tav>
                                      </p:tavLst>
                                    </p:anim>
                                    <p:anim calcmode="lin" valueType="num">
                                      <p:cBhvr additive="base">
                                        <p:cTn id="73" dur="500" fill="hold"/>
                                        <p:tgtEl>
                                          <p:spTgt spid="5"/>
                                        </p:tgtEl>
                                        <p:attrNameLst>
                                          <p:attrName>ppt_y</p:attrName>
                                        </p:attrNameLst>
                                      </p:cBhvr>
                                      <p:tavLst>
                                        <p:tav tm="0">
                                          <p:val>
                                            <p:strVal val="#ppt_y"/>
                                          </p:val>
                                        </p:tav>
                                        <p:tav tm="100000">
                                          <p:val>
                                            <p:strVal val="#ppt_y"/>
                                          </p:val>
                                        </p:tav>
                                      </p:tavLst>
                                    </p:anim>
                                  </p:childTnLst>
                                </p:cTn>
                              </p:par>
                            </p:childTnLst>
                          </p:cTn>
                        </p:par>
                        <p:par>
                          <p:cTn id="74" fill="hold">
                            <p:stCondLst>
                              <p:cond delay="750"/>
                            </p:stCondLst>
                            <p:childTnLst>
                              <p:par>
                                <p:cTn id="75" presetID="2" presetClass="entr" presetSubtype="8" fill="hold" grpId="0" nodeType="afterEffect">
                                  <p:stCondLst>
                                    <p:cond delay="50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500" fill="hold"/>
                                        <p:tgtEl>
                                          <p:spTgt spid="13"/>
                                        </p:tgtEl>
                                        <p:attrNameLst>
                                          <p:attrName>ppt_x</p:attrName>
                                        </p:attrNameLst>
                                      </p:cBhvr>
                                      <p:tavLst>
                                        <p:tav tm="0">
                                          <p:val>
                                            <p:strVal val="0-#ppt_w/2"/>
                                          </p:val>
                                        </p:tav>
                                        <p:tav tm="100000">
                                          <p:val>
                                            <p:strVal val="#ppt_x"/>
                                          </p:val>
                                        </p:tav>
                                      </p:tavLst>
                                    </p:anim>
                                    <p:anim calcmode="lin" valueType="num">
                                      <p:cBhvr additive="base">
                                        <p:cTn id="78" dur="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750"/>
                            </p:stCondLst>
                            <p:childTnLst>
                              <p:par>
                                <p:cTn id="80" presetID="2" presetClass="entr" presetSubtype="8" fill="hold" grpId="0" nodeType="afterEffect">
                                  <p:stCondLst>
                                    <p:cond delay="750"/>
                                  </p:stCondLst>
                                  <p:childTnLst>
                                    <p:set>
                                      <p:cBhvr>
                                        <p:cTn id="81" dur="1" fill="hold">
                                          <p:stCondLst>
                                            <p:cond delay="0"/>
                                          </p:stCondLst>
                                        </p:cTn>
                                        <p:tgtEl>
                                          <p:spTgt spid="14"/>
                                        </p:tgtEl>
                                        <p:attrNameLst>
                                          <p:attrName>style.visibility</p:attrName>
                                        </p:attrNameLst>
                                      </p:cBhvr>
                                      <p:to>
                                        <p:strVal val="visible"/>
                                      </p:to>
                                    </p:set>
                                    <p:anim calcmode="lin" valueType="num">
                                      <p:cBhvr additive="base">
                                        <p:cTn id="82" dur="500" fill="hold"/>
                                        <p:tgtEl>
                                          <p:spTgt spid="14"/>
                                        </p:tgtEl>
                                        <p:attrNameLst>
                                          <p:attrName>ppt_x</p:attrName>
                                        </p:attrNameLst>
                                      </p:cBhvr>
                                      <p:tavLst>
                                        <p:tav tm="0">
                                          <p:val>
                                            <p:strVal val="0-#ppt_w/2"/>
                                          </p:val>
                                        </p:tav>
                                        <p:tav tm="100000">
                                          <p:val>
                                            <p:strVal val="#ppt_x"/>
                                          </p:val>
                                        </p:tav>
                                      </p:tavLst>
                                    </p:anim>
                                    <p:anim calcmode="lin" valueType="num">
                                      <p:cBhvr additive="base">
                                        <p:cTn id="83" dur="500" fill="hold"/>
                                        <p:tgtEl>
                                          <p:spTgt spid="14"/>
                                        </p:tgtEl>
                                        <p:attrNameLst>
                                          <p:attrName>ppt_y</p:attrName>
                                        </p:attrNameLst>
                                      </p:cBhvr>
                                      <p:tavLst>
                                        <p:tav tm="0">
                                          <p:val>
                                            <p:strVal val="#ppt_y"/>
                                          </p:val>
                                        </p:tav>
                                        <p:tav tm="100000">
                                          <p:val>
                                            <p:strVal val="#ppt_y"/>
                                          </p:val>
                                        </p:tav>
                                      </p:tavLst>
                                    </p:anim>
                                  </p:childTnLst>
                                </p:cTn>
                              </p:par>
                            </p:childTnLst>
                          </p:cTn>
                        </p:par>
                        <p:par>
                          <p:cTn id="84" fill="hold">
                            <p:stCondLst>
                              <p:cond delay="3000"/>
                            </p:stCondLst>
                            <p:childTnLst>
                              <p:par>
                                <p:cTn id="85" presetID="2" presetClass="entr" presetSubtype="8" fill="hold" grpId="0" nodeType="afterEffect">
                                  <p:stCondLst>
                                    <p:cond delay="1000"/>
                                  </p:stCondLst>
                                  <p:childTnLst>
                                    <p:set>
                                      <p:cBhvr>
                                        <p:cTn id="86" dur="1" fill="hold">
                                          <p:stCondLst>
                                            <p:cond delay="0"/>
                                          </p:stCondLst>
                                        </p:cTn>
                                        <p:tgtEl>
                                          <p:spTgt spid="15"/>
                                        </p:tgtEl>
                                        <p:attrNameLst>
                                          <p:attrName>style.visibility</p:attrName>
                                        </p:attrNameLst>
                                      </p:cBhvr>
                                      <p:to>
                                        <p:strVal val="visible"/>
                                      </p:to>
                                    </p:set>
                                    <p:anim calcmode="lin" valueType="num">
                                      <p:cBhvr additive="base">
                                        <p:cTn id="87" dur="500" fill="hold"/>
                                        <p:tgtEl>
                                          <p:spTgt spid="15"/>
                                        </p:tgtEl>
                                        <p:attrNameLst>
                                          <p:attrName>ppt_x</p:attrName>
                                        </p:attrNameLst>
                                      </p:cBhvr>
                                      <p:tavLst>
                                        <p:tav tm="0">
                                          <p:val>
                                            <p:strVal val="0-#ppt_w/2"/>
                                          </p:val>
                                        </p:tav>
                                        <p:tav tm="100000">
                                          <p:val>
                                            <p:strVal val="#ppt_x"/>
                                          </p:val>
                                        </p:tav>
                                      </p:tavLst>
                                    </p:anim>
                                    <p:anim calcmode="lin" valueType="num">
                                      <p:cBhvr additive="base">
                                        <p:cTn id="88"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p:bldP spid="5" grpId="0"/>
      <p:bldP spid="13" grpId="0"/>
      <p:bldP spid="14" grpId="0"/>
      <p:bldP spid="15" grpId="0"/>
      <p:bldP spid="17" grpId="0" animBg="1"/>
      <p:bldP spid="11" grpId="0"/>
      <p:bldP spid="18" grpId="0" animBg="1"/>
      <p:bldP spid="19" grpId="0"/>
      <p:bldP spid="20" grpId="0" animBg="1"/>
      <p:bldP spid="21" grpId="0"/>
      <p:bldP spid="22" grpId="0" animBg="1"/>
      <p:bldP spid="23" grpId="0"/>
      <p:bldP spid="24" grpId="0" animBg="1"/>
      <p:bldP spid="25"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en-US" altLang="en-US" dirty="0">
                <a:solidFill>
                  <a:srgbClr val="005954"/>
                </a:solidFill>
                <a:latin typeface="Open Sans" panose="020B0606030504020204" pitchFamily="34" charset="0"/>
              </a:rPr>
              <a:t>Year 2</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lnSpc>
                <a:spcPts val="2160"/>
              </a:lnSpc>
              <a:buNone/>
            </a:pPr>
            <a:r>
              <a:rPr lang="en-US" altLang="en-US" dirty="0"/>
              <a:t>Input the same monthly difference and saving from Year 1 December in Year 2 January through June. </a:t>
            </a:r>
          </a:p>
          <a:p>
            <a:pPr marL="0" indent="0" eaLnBrk="1" hangingPunct="1">
              <a:lnSpc>
                <a:spcPts val="2160"/>
              </a:lnSpc>
              <a:buNone/>
            </a:pPr>
            <a:endParaRPr lang="en-US" altLang="en-US" dirty="0"/>
          </a:p>
          <a:p>
            <a:pPr marL="0" indent="0" eaLnBrk="1" hangingPunct="1">
              <a:lnSpc>
                <a:spcPts val="2160"/>
              </a:lnSpc>
              <a:buNone/>
            </a:pPr>
            <a:r>
              <a:rPr lang="en-US" altLang="en-US" dirty="0"/>
              <a:t>If your monthly difference continues to be negative, you may want to adjust your monthly budget and expenses starting in Year 2 January. </a:t>
            </a:r>
            <a:r>
              <a:rPr lang="en-US" altLang="en-US" b="1" dirty="0"/>
              <a:t>Remember, overspending for many months can have a </a:t>
            </a:r>
            <a:r>
              <a:rPr lang="en-US" altLang="en-US" b="1" dirty="0">
                <a:solidFill>
                  <a:srgbClr val="FF0000"/>
                </a:solidFill>
              </a:rPr>
              <a:t>negative</a:t>
            </a:r>
            <a:r>
              <a:rPr lang="en-US" altLang="en-US" b="1" dirty="0"/>
              <a:t> impact on your financial health!</a:t>
            </a:r>
            <a:r>
              <a:rPr lang="en-US" altLang="en-US" dirty="0"/>
              <a:t> (See slide 8)</a:t>
            </a:r>
          </a:p>
          <a:p>
            <a:pPr marL="0" indent="0" eaLnBrk="1" hangingPunct="1">
              <a:lnSpc>
                <a:spcPts val="2160"/>
              </a:lnSpc>
              <a:buNone/>
            </a:pPr>
            <a:endParaRPr lang="en-US" altLang="en-US" dirty="0"/>
          </a:p>
          <a:p>
            <a:pPr marL="0" indent="0" eaLnBrk="1" hangingPunct="1">
              <a:lnSpc>
                <a:spcPts val="2160"/>
              </a:lnSpc>
              <a:buNone/>
            </a:pPr>
            <a:r>
              <a:rPr lang="en-US" altLang="en-US" dirty="0"/>
              <a:t>If you are happy with your monthly difference and saving, </a:t>
            </a:r>
            <a:br>
              <a:rPr lang="en-US" altLang="en-US" dirty="0"/>
            </a:br>
            <a:r>
              <a:rPr lang="en-US" altLang="en-US" dirty="0"/>
              <a:t>no adjustments are needed.</a:t>
            </a:r>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pic>
        <p:nvPicPr>
          <p:cNvPr id="5" name="Picture 4">
            <a:extLst>
              <a:ext uri="{FF2B5EF4-FFF2-40B4-BE49-F238E27FC236}">
                <a16:creationId xmlns:a16="http://schemas.microsoft.com/office/drawing/2014/main" id="{3D8E3BE3-A721-4D85-B060-4CC590814BFA}"/>
              </a:ext>
            </a:extLst>
          </p:cNvPr>
          <p:cNvPicPr>
            <a:picLocks noChangeAspect="1"/>
          </p:cNvPicPr>
          <p:nvPr/>
        </p:nvPicPr>
        <p:blipFill rotWithShape="1">
          <a:blip r:embed="rId3"/>
          <a:srcRect t="3043" r="3241"/>
          <a:stretch/>
        </p:blipFill>
        <p:spPr>
          <a:xfrm>
            <a:off x="6660232" y="3645024"/>
            <a:ext cx="2088232" cy="2484842"/>
          </a:xfrm>
          <a:prstGeom prst="rect">
            <a:avLst/>
          </a:prstGeom>
        </p:spPr>
      </p:pic>
      <p:pic>
        <p:nvPicPr>
          <p:cNvPr id="3" name="Picture 2">
            <a:extLst>
              <a:ext uri="{FF2B5EF4-FFF2-40B4-BE49-F238E27FC236}">
                <a16:creationId xmlns:a16="http://schemas.microsoft.com/office/drawing/2014/main" id="{314BBDAC-78BC-4B56-882F-C7D1A316869D}"/>
              </a:ext>
            </a:extLst>
          </p:cNvPr>
          <p:cNvPicPr>
            <a:picLocks noChangeAspect="1"/>
          </p:cNvPicPr>
          <p:nvPr/>
        </p:nvPicPr>
        <p:blipFill>
          <a:blip r:embed="rId4"/>
          <a:stretch>
            <a:fillRect/>
          </a:stretch>
        </p:blipFill>
        <p:spPr>
          <a:xfrm>
            <a:off x="5511191" y="4581128"/>
            <a:ext cx="1113967" cy="1476730"/>
          </a:xfrm>
          <a:prstGeom prst="rect">
            <a:avLst/>
          </a:prstGeom>
        </p:spPr>
      </p:pic>
    </p:spTree>
    <p:extLst>
      <p:ext uri="{BB962C8B-B14F-4D97-AF65-F5344CB8AC3E}">
        <p14:creationId xmlns:p14="http://schemas.microsoft.com/office/powerpoint/2010/main" val="144152104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buNone/>
            </a:pPr>
            <a:endParaRPr lang="en-US" altLang="en-US" b="1" dirty="0"/>
          </a:p>
          <a:p>
            <a:pPr marL="0" indent="0" eaLnBrk="1" hangingPunct="1">
              <a:buNone/>
            </a:pPr>
            <a:endParaRPr lang="en-US" altLang="en-US" dirty="0"/>
          </a:p>
          <a:p>
            <a:pPr marL="0" indent="0" eaLnBrk="1" hangingPunct="1">
              <a:buNone/>
            </a:pPr>
            <a:endParaRPr lang="en-US" altLang="en-US" dirty="0"/>
          </a:p>
        </p:txBody>
      </p:sp>
      <p:pic>
        <p:nvPicPr>
          <p:cNvPr id="14" name="Picture 13" descr="Diagram&#10;&#10;Description automatically generated">
            <a:extLst>
              <a:ext uri="{FF2B5EF4-FFF2-40B4-BE49-F238E27FC236}">
                <a16:creationId xmlns:a16="http://schemas.microsoft.com/office/drawing/2014/main" id="{5D11796A-5746-4EE9-B849-20DD49EFE0F3}"/>
              </a:ext>
            </a:extLst>
          </p:cNvPr>
          <p:cNvPicPr>
            <a:picLocks noChangeAspect="1"/>
          </p:cNvPicPr>
          <p:nvPr/>
        </p:nvPicPr>
        <p:blipFill>
          <a:blip r:embed="rId3"/>
          <a:stretch>
            <a:fillRect/>
          </a:stretch>
        </p:blipFill>
        <p:spPr>
          <a:xfrm>
            <a:off x="1799692" y="44624"/>
            <a:ext cx="5544616" cy="5544616"/>
          </a:xfrm>
          <a:prstGeom prst="rect">
            <a:avLst/>
          </a:prstGeom>
          <a:ln>
            <a:solidFill>
              <a:schemeClr val="bg2"/>
            </a:solidFill>
          </a:ln>
        </p:spPr>
      </p:pic>
      <p:pic>
        <p:nvPicPr>
          <p:cNvPr id="5" name="Picture 4">
            <a:extLst>
              <a:ext uri="{FF2B5EF4-FFF2-40B4-BE49-F238E27FC236}">
                <a16:creationId xmlns:a16="http://schemas.microsoft.com/office/drawing/2014/main" id="{3D3C5A93-0134-4A2F-A236-A66A9D0DD267}"/>
              </a:ext>
            </a:extLst>
          </p:cNvPr>
          <p:cNvPicPr>
            <a:picLocks noChangeAspect="1"/>
          </p:cNvPicPr>
          <p:nvPr/>
        </p:nvPicPr>
        <p:blipFill rotWithShape="1">
          <a:blip r:embed="rId4"/>
          <a:srcRect t="15410"/>
          <a:stretch/>
        </p:blipFill>
        <p:spPr>
          <a:xfrm>
            <a:off x="1799692" y="5661248"/>
            <a:ext cx="5544616" cy="504056"/>
          </a:xfrm>
          <a:prstGeom prst="rect">
            <a:avLst/>
          </a:prstGeom>
        </p:spPr>
      </p:pic>
    </p:spTree>
    <p:extLst>
      <p:ext uri="{BB962C8B-B14F-4D97-AF65-F5344CB8AC3E}">
        <p14:creationId xmlns:p14="http://schemas.microsoft.com/office/powerpoint/2010/main" val="43807135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buNone/>
            </a:pPr>
            <a:endParaRPr lang="en-US" altLang="en-US" b="1" dirty="0"/>
          </a:p>
          <a:p>
            <a:pPr marL="0" indent="0" eaLnBrk="1" hangingPunct="1">
              <a:buNone/>
            </a:pPr>
            <a:endParaRPr lang="en-US" altLang="en-US" dirty="0"/>
          </a:p>
          <a:p>
            <a:pPr marL="0" indent="0" eaLnBrk="1" hangingPunct="1">
              <a:buNone/>
            </a:pPr>
            <a:endParaRPr lang="en-US" altLang="en-US" dirty="0"/>
          </a:p>
        </p:txBody>
      </p:sp>
      <p:pic>
        <p:nvPicPr>
          <p:cNvPr id="12" name="Picture 11" descr="A picture containing text, electronics, orange&#10;&#10;Description automatically generated">
            <a:extLst>
              <a:ext uri="{FF2B5EF4-FFF2-40B4-BE49-F238E27FC236}">
                <a16:creationId xmlns:a16="http://schemas.microsoft.com/office/drawing/2014/main" id="{E220019E-DD09-4525-A72D-C4DBC3F91FA8}"/>
              </a:ext>
            </a:extLst>
          </p:cNvPr>
          <p:cNvPicPr>
            <a:picLocks noChangeAspect="1"/>
          </p:cNvPicPr>
          <p:nvPr/>
        </p:nvPicPr>
        <p:blipFill>
          <a:blip r:embed="rId3"/>
          <a:stretch>
            <a:fillRect/>
          </a:stretch>
        </p:blipFill>
        <p:spPr>
          <a:xfrm>
            <a:off x="1922873" y="204157"/>
            <a:ext cx="5385431" cy="5385431"/>
          </a:xfrm>
          <a:prstGeom prst="rect">
            <a:avLst/>
          </a:prstGeom>
        </p:spPr>
      </p:pic>
      <p:pic>
        <p:nvPicPr>
          <p:cNvPr id="16" name="Picture 15">
            <a:extLst>
              <a:ext uri="{FF2B5EF4-FFF2-40B4-BE49-F238E27FC236}">
                <a16:creationId xmlns:a16="http://schemas.microsoft.com/office/drawing/2014/main" id="{671C4A76-BB38-49ED-BA54-B0DC281367B1}"/>
              </a:ext>
            </a:extLst>
          </p:cNvPr>
          <p:cNvPicPr>
            <a:picLocks noChangeAspect="1"/>
          </p:cNvPicPr>
          <p:nvPr/>
        </p:nvPicPr>
        <p:blipFill>
          <a:blip r:embed="rId4"/>
          <a:stretch>
            <a:fillRect/>
          </a:stretch>
        </p:blipFill>
        <p:spPr>
          <a:xfrm>
            <a:off x="1922873" y="5589588"/>
            <a:ext cx="5385431" cy="578775"/>
          </a:xfrm>
          <a:prstGeom prst="rect">
            <a:avLst/>
          </a:prstGeom>
        </p:spPr>
      </p:pic>
    </p:spTree>
    <p:extLst>
      <p:ext uri="{BB962C8B-B14F-4D97-AF65-F5344CB8AC3E}">
        <p14:creationId xmlns:p14="http://schemas.microsoft.com/office/powerpoint/2010/main" val="275833199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en-US" altLang="en-US" dirty="0">
                <a:solidFill>
                  <a:srgbClr val="005954"/>
                </a:solidFill>
                <a:latin typeface="Open Sans" panose="020B0606030504020204" pitchFamily="34" charset="0"/>
              </a:rPr>
              <a:t>Year 2 July</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lnSpc>
                <a:spcPts val="2160"/>
              </a:lnSpc>
              <a:buNone/>
            </a:pPr>
            <a:r>
              <a:rPr lang="en-US" altLang="en-US" dirty="0"/>
              <a:t>Did you take the new phone deal? You can pay for it with your savings partially or fully, or you can add it to your “personal items” expense for Year 2 July. Input your monthly difference and saving in Year 2 July.</a:t>
            </a:r>
          </a:p>
          <a:p>
            <a:pPr marL="0" indent="0" eaLnBrk="1" hangingPunct="1">
              <a:lnSpc>
                <a:spcPts val="2160"/>
              </a:lnSpc>
              <a:buNone/>
            </a:pPr>
            <a:endParaRPr lang="en-US" altLang="en-US" dirty="0"/>
          </a:p>
          <a:p>
            <a:pPr marL="0" indent="0" eaLnBrk="1" hangingPunct="1">
              <a:lnSpc>
                <a:spcPts val="2160"/>
              </a:lnSpc>
              <a:buNone/>
            </a:pPr>
            <a:r>
              <a:rPr lang="en-US" b="1" dirty="0"/>
              <a:t>Helpful tip for students: </a:t>
            </a:r>
            <a:r>
              <a:rPr lang="en-US" dirty="0"/>
              <a:t>Those who purchased the phone, you do not need to redo the monthly budget. Simply subtract the amount from the monthly summary in June. If you want to pay for it with your savings, here is a sample calculation:</a:t>
            </a:r>
          </a:p>
          <a:p>
            <a:pPr eaLnBrk="1" hangingPunct="1">
              <a:lnSpc>
                <a:spcPts val="2160"/>
              </a:lnSpc>
              <a:buFont typeface="+mj-lt"/>
              <a:buAutoNum type="arabicPeriod"/>
            </a:pPr>
            <a:r>
              <a:rPr lang="en-US" altLang="en-US" dirty="0"/>
              <a:t>Total savings = $500</a:t>
            </a:r>
          </a:p>
          <a:p>
            <a:pPr eaLnBrk="1" hangingPunct="1">
              <a:lnSpc>
                <a:spcPts val="2160"/>
              </a:lnSpc>
              <a:buFont typeface="+mj-lt"/>
              <a:buAutoNum type="arabicPeriod"/>
            </a:pPr>
            <a:r>
              <a:rPr lang="en-US" altLang="en-US" dirty="0"/>
              <a:t>Purchased the $825 phone ($825 - $500 = $325 still owing)</a:t>
            </a:r>
          </a:p>
          <a:p>
            <a:pPr eaLnBrk="1" hangingPunct="1">
              <a:lnSpc>
                <a:spcPts val="2160"/>
              </a:lnSpc>
              <a:buFont typeface="+mj-lt"/>
              <a:buAutoNum type="arabicPeriod"/>
            </a:pPr>
            <a:r>
              <a:rPr lang="en-US" altLang="en-US" dirty="0"/>
              <a:t>$325 extra spending this month. Subtract $325 from June’s monthly summary.</a:t>
            </a:r>
          </a:p>
          <a:p>
            <a:pPr marL="0" indent="0" eaLnBrk="1" hangingPunct="1">
              <a:lnSpc>
                <a:spcPts val="2160"/>
              </a:lnSpc>
              <a:buNone/>
            </a:pPr>
            <a:endParaRPr lang="en-US" altLang="en-US" dirty="0"/>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427824219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en-US" altLang="en-US" dirty="0">
                <a:solidFill>
                  <a:srgbClr val="005954"/>
                </a:solidFill>
                <a:latin typeface="Open Sans" panose="020B0606030504020204" pitchFamily="34" charset="0"/>
              </a:rPr>
              <a:t>Year 2 August - December</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lnSpc>
                <a:spcPts val="2160"/>
              </a:lnSpc>
              <a:buNone/>
            </a:pPr>
            <a:r>
              <a:rPr lang="en-US" altLang="en-US" dirty="0"/>
              <a:t>Your avatar maintains the same level of income and expenses for Year 2 August through December. </a:t>
            </a:r>
          </a:p>
          <a:p>
            <a:pPr marL="0" indent="0" eaLnBrk="1" hangingPunct="1">
              <a:lnSpc>
                <a:spcPts val="2160"/>
              </a:lnSpc>
              <a:buNone/>
            </a:pPr>
            <a:endParaRPr lang="en-US" altLang="en-US" dirty="0"/>
          </a:p>
          <a:p>
            <a:pPr marL="0" indent="0" eaLnBrk="1" hangingPunct="1">
              <a:lnSpc>
                <a:spcPts val="2160"/>
              </a:lnSpc>
              <a:buNone/>
            </a:pPr>
            <a:r>
              <a:rPr lang="en-US" altLang="en-US" dirty="0"/>
              <a:t>Input the monthly difference and savings from Year 2 June for August through December.</a:t>
            </a:r>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35699734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p:txBody>
          <a:bodyPr/>
          <a:lstStyle/>
          <a:p>
            <a:pPr eaLnBrk="1" hangingPunct="1"/>
            <a:r>
              <a:rPr lang="en-US" altLang="en-US" dirty="0">
                <a:solidFill>
                  <a:srgbClr val="005954"/>
                </a:solidFill>
                <a:latin typeface="Open Sans" panose="020B0606030504020204" pitchFamily="34" charset="0"/>
              </a:rPr>
              <a:t>For those who invested…</a:t>
            </a:r>
          </a:p>
        </p:txBody>
      </p:sp>
      <p:pic>
        <p:nvPicPr>
          <p:cNvPr id="3" name="Content Placeholder 2">
            <a:extLst>
              <a:ext uri="{FF2B5EF4-FFF2-40B4-BE49-F238E27FC236}">
                <a16:creationId xmlns:a16="http://schemas.microsoft.com/office/drawing/2014/main" id="{76F05E9A-7994-4300-BF09-D11D7B6E2E51}"/>
              </a:ext>
            </a:extLst>
          </p:cNvPr>
          <p:cNvPicPr>
            <a:picLocks noGrp="1" noChangeAspect="1"/>
          </p:cNvPicPr>
          <p:nvPr>
            <p:ph idx="1"/>
          </p:nvPr>
        </p:nvPicPr>
        <p:blipFill>
          <a:blip r:embed="rId3"/>
          <a:stretch>
            <a:fillRect/>
          </a:stretch>
        </p:blipFill>
        <p:spPr>
          <a:xfrm>
            <a:off x="6137079" y="1412875"/>
            <a:ext cx="2592288" cy="3185942"/>
          </a:xfrm>
        </p:spPr>
      </p:pic>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sp>
        <p:nvSpPr>
          <p:cNvPr id="8" name="Content Placeholder 2">
            <a:extLst>
              <a:ext uri="{FF2B5EF4-FFF2-40B4-BE49-F238E27FC236}">
                <a16:creationId xmlns:a16="http://schemas.microsoft.com/office/drawing/2014/main" id="{8531A57C-6A77-43C8-9A8A-7E491E0B6BAF}"/>
              </a:ext>
            </a:extLst>
          </p:cNvPr>
          <p:cNvSpPr txBox="1">
            <a:spLocks/>
          </p:cNvSpPr>
          <p:nvPr/>
        </p:nvSpPr>
        <p:spPr bwMode="auto">
          <a:xfrm>
            <a:off x="468313" y="1412875"/>
            <a:ext cx="5399831" cy="417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1pPr>
            <a:lvl2pPr marL="742950" indent="-28575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2pPr>
            <a:lvl3pPr marL="1143000" indent="-22860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3pPr>
            <a:lvl4pPr marL="1600200" indent="-22860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4pPr>
            <a:lvl5pPr marL="2057400" indent="-22860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5pPr>
            <a:lvl6pPr marL="2514600" indent="-22860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6pPr>
            <a:lvl7pPr marL="2971800" indent="-22860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7pPr>
            <a:lvl8pPr marL="3429000" indent="-22860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8pPr>
            <a:lvl9pPr marL="3886200" indent="-22860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9pPr>
          </a:lstStyle>
          <a:p>
            <a:pPr marL="0" indent="0" eaLnBrk="1" hangingPunct="1">
              <a:lnSpc>
                <a:spcPts val="2160"/>
              </a:lnSpc>
              <a:buFontTx/>
              <a:buNone/>
            </a:pPr>
            <a:r>
              <a:rPr lang="en-US" altLang="en-US" sz="1800" b="1" kern="0" dirty="0"/>
              <a:t>It is time to collect your reward!</a:t>
            </a:r>
          </a:p>
          <a:p>
            <a:pPr marL="0" indent="0" eaLnBrk="1" hangingPunct="1">
              <a:lnSpc>
                <a:spcPts val="2160"/>
              </a:lnSpc>
              <a:buFontTx/>
              <a:buNone/>
            </a:pPr>
            <a:r>
              <a:rPr lang="en-US" altLang="en-US" sz="1600" i="1" kern="0" dirty="0">
                <a:solidFill>
                  <a:srgbClr val="EA7123"/>
                </a:solidFill>
              </a:rPr>
              <a:t>If you borrowed debt, move on to the next slide.</a:t>
            </a:r>
          </a:p>
          <a:p>
            <a:pPr marL="0" indent="0" eaLnBrk="1" hangingPunct="1">
              <a:lnSpc>
                <a:spcPts val="2160"/>
              </a:lnSpc>
              <a:buFontTx/>
              <a:buNone/>
            </a:pPr>
            <a:endParaRPr lang="en-US" altLang="en-US" sz="1100" kern="0" dirty="0"/>
          </a:p>
          <a:p>
            <a:pPr marL="0" indent="0" eaLnBrk="1" hangingPunct="1">
              <a:lnSpc>
                <a:spcPts val="2160"/>
              </a:lnSpc>
              <a:buFontTx/>
              <a:buNone/>
            </a:pPr>
            <a:r>
              <a:rPr lang="en-US" altLang="en-US" sz="1800" kern="0" dirty="0"/>
              <a:t>If you invested in Option A High-Interest Rate Savings Account, you earned </a:t>
            </a:r>
            <a:r>
              <a:rPr lang="en-US" altLang="en-US" sz="1800" b="1" kern="0" dirty="0">
                <a:solidFill>
                  <a:srgbClr val="005954"/>
                </a:solidFill>
              </a:rPr>
              <a:t>$688.38</a:t>
            </a:r>
            <a:r>
              <a:rPr lang="en-US" altLang="en-US" sz="1800" kern="0" dirty="0"/>
              <a:t>. You must pay $50 as a withdrawal fee.</a:t>
            </a:r>
          </a:p>
          <a:p>
            <a:pPr marL="0" indent="0" eaLnBrk="1" hangingPunct="1">
              <a:lnSpc>
                <a:spcPts val="2160"/>
              </a:lnSpc>
              <a:buFontTx/>
              <a:buNone/>
            </a:pPr>
            <a:endParaRPr lang="en-US" altLang="en-US" sz="1100" kern="0" dirty="0"/>
          </a:p>
          <a:p>
            <a:pPr marL="0" indent="0" eaLnBrk="1" hangingPunct="1">
              <a:lnSpc>
                <a:spcPts val="2160"/>
              </a:lnSpc>
              <a:buFontTx/>
              <a:buNone/>
            </a:pPr>
            <a:r>
              <a:rPr lang="en-US" altLang="en-US" sz="1800" kern="0" dirty="0"/>
              <a:t>If you invested in Option B Regular Savings Account, you earned </a:t>
            </a:r>
            <a:r>
              <a:rPr lang="en-US" altLang="en-US" sz="1800" b="1" kern="0" dirty="0">
                <a:solidFill>
                  <a:srgbClr val="005954"/>
                </a:solidFill>
              </a:rPr>
              <a:t>$507.42</a:t>
            </a:r>
            <a:r>
              <a:rPr lang="en-US" altLang="en-US" sz="1800" kern="0" dirty="0"/>
              <a:t>. You must pay $15 as a withdrawal fee.</a:t>
            </a:r>
          </a:p>
          <a:p>
            <a:pPr marL="0" indent="0" eaLnBrk="1" hangingPunct="1">
              <a:lnSpc>
                <a:spcPts val="2160"/>
              </a:lnSpc>
              <a:buFontTx/>
              <a:buNone/>
            </a:pPr>
            <a:endParaRPr lang="en-US" altLang="en-US" sz="1100" kern="0" dirty="0"/>
          </a:p>
          <a:p>
            <a:pPr marL="0" indent="0" eaLnBrk="1" hangingPunct="1">
              <a:lnSpc>
                <a:spcPts val="2160"/>
              </a:lnSpc>
              <a:buFontTx/>
              <a:buNone/>
            </a:pPr>
            <a:r>
              <a:rPr lang="en-US" altLang="en-US" sz="1800" kern="0" dirty="0"/>
              <a:t>Input in your financial planner (Make sure</a:t>
            </a:r>
            <a:br>
              <a:rPr lang="en-US" altLang="en-US" sz="1800" kern="0" dirty="0"/>
            </a:br>
            <a:r>
              <a:rPr lang="en-US" altLang="en-US" sz="1800" kern="0" dirty="0"/>
              <a:t>you subtracted the withdrawal fee):</a:t>
            </a:r>
          </a:p>
          <a:p>
            <a:pPr marL="0" indent="0" eaLnBrk="1" hangingPunct="1">
              <a:lnSpc>
                <a:spcPts val="2160"/>
              </a:lnSpc>
              <a:buFontTx/>
              <a:buNone/>
            </a:pPr>
            <a:endParaRPr lang="en-US" altLang="en-US" sz="1800" kern="0" dirty="0"/>
          </a:p>
        </p:txBody>
      </p:sp>
      <p:pic>
        <p:nvPicPr>
          <p:cNvPr id="6" name="Picture 5">
            <a:extLst>
              <a:ext uri="{FF2B5EF4-FFF2-40B4-BE49-F238E27FC236}">
                <a16:creationId xmlns:a16="http://schemas.microsoft.com/office/drawing/2014/main" id="{5CEF7B6B-C468-4FDB-9C96-E090BF0B84B7}"/>
              </a:ext>
            </a:extLst>
          </p:cNvPr>
          <p:cNvPicPr>
            <a:picLocks noChangeAspect="1"/>
          </p:cNvPicPr>
          <p:nvPr/>
        </p:nvPicPr>
        <p:blipFill rotWithShape="1">
          <a:blip r:embed="rId4"/>
          <a:srcRect l="507"/>
          <a:stretch/>
        </p:blipFill>
        <p:spPr>
          <a:xfrm>
            <a:off x="4932040" y="5089455"/>
            <a:ext cx="1592299" cy="1000265"/>
          </a:xfrm>
          <a:prstGeom prst="rect">
            <a:avLst/>
          </a:prstGeom>
        </p:spPr>
      </p:pic>
      <p:sp>
        <p:nvSpPr>
          <p:cNvPr id="7" name="Rectangle 6">
            <a:extLst>
              <a:ext uri="{FF2B5EF4-FFF2-40B4-BE49-F238E27FC236}">
                <a16:creationId xmlns:a16="http://schemas.microsoft.com/office/drawing/2014/main" id="{44AF3348-393C-4632-B48E-8913117536E8}"/>
              </a:ext>
            </a:extLst>
          </p:cNvPr>
          <p:cNvSpPr/>
          <p:nvPr/>
        </p:nvSpPr>
        <p:spPr bwMode="auto">
          <a:xfrm>
            <a:off x="4860032" y="5157192"/>
            <a:ext cx="216024" cy="360040"/>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2" name="Rectangle 11">
            <a:extLst>
              <a:ext uri="{FF2B5EF4-FFF2-40B4-BE49-F238E27FC236}">
                <a16:creationId xmlns:a16="http://schemas.microsoft.com/office/drawing/2014/main" id="{D426A8A8-F8EE-408A-91F6-042AC48AC43E}"/>
              </a:ext>
            </a:extLst>
          </p:cNvPr>
          <p:cNvSpPr/>
          <p:nvPr/>
        </p:nvSpPr>
        <p:spPr bwMode="auto">
          <a:xfrm>
            <a:off x="4896036" y="5852875"/>
            <a:ext cx="144016" cy="185034"/>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9" name="Rectangle 8">
            <a:extLst>
              <a:ext uri="{FF2B5EF4-FFF2-40B4-BE49-F238E27FC236}">
                <a16:creationId xmlns:a16="http://schemas.microsoft.com/office/drawing/2014/main" id="{EAADD39D-853D-45DB-8846-CAE0920321A2}"/>
              </a:ext>
            </a:extLst>
          </p:cNvPr>
          <p:cNvSpPr/>
          <p:nvPr/>
        </p:nvSpPr>
        <p:spPr bwMode="auto">
          <a:xfrm>
            <a:off x="6444208" y="5517232"/>
            <a:ext cx="144016" cy="432048"/>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124960840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en-US" altLang="en-US" dirty="0">
                <a:solidFill>
                  <a:srgbClr val="005954"/>
                </a:solidFill>
                <a:latin typeface="Open Sans" panose="020B0606030504020204" pitchFamily="34" charset="0"/>
              </a:rPr>
              <a:t>Were you successful in adulting?</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lnSpc>
                <a:spcPts val="2160"/>
              </a:lnSpc>
              <a:buNone/>
            </a:pPr>
            <a:r>
              <a:rPr lang="en-US" altLang="en-US" dirty="0"/>
              <a:t>Did you…</a:t>
            </a:r>
          </a:p>
          <a:p>
            <a:pPr marL="0" indent="0" eaLnBrk="1" hangingPunct="1">
              <a:buNone/>
            </a:pPr>
            <a:endParaRPr lang="en-US" altLang="en-US" dirty="0"/>
          </a:p>
          <a:p>
            <a:pPr eaLnBrk="1" hangingPunct="1"/>
            <a:r>
              <a:rPr lang="en-US" altLang="en-US" dirty="0"/>
              <a:t>Pay bills successfully and make wise financial decisions for 2 years,</a:t>
            </a:r>
          </a:p>
          <a:p>
            <a:pPr eaLnBrk="1" hangingPunct="1"/>
            <a:r>
              <a:rPr lang="en-US" altLang="en-US" dirty="0"/>
              <a:t>Achieve your financial goal, and</a:t>
            </a:r>
          </a:p>
          <a:p>
            <a:pPr eaLnBrk="1" hangingPunct="1"/>
            <a:r>
              <a:rPr lang="en-US" altLang="en-US" dirty="0"/>
              <a:t>Do not have any debt.</a:t>
            </a:r>
          </a:p>
          <a:p>
            <a:pPr marL="0" indent="0" eaLnBrk="1" hangingPunct="1">
              <a:buNone/>
            </a:pPr>
            <a:endParaRPr lang="en-US" altLang="en-US" dirty="0"/>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pic>
        <p:nvPicPr>
          <p:cNvPr id="3" name="Picture 2">
            <a:extLst>
              <a:ext uri="{FF2B5EF4-FFF2-40B4-BE49-F238E27FC236}">
                <a16:creationId xmlns:a16="http://schemas.microsoft.com/office/drawing/2014/main" id="{E8BB5321-A394-4F9E-9B98-6533979E79C8}"/>
              </a:ext>
            </a:extLst>
          </p:cNvPr>
          <p:cNvPicPr>
            <a:picLocks noChangeAspect="1"/>
          </p:cNvPicPr>
          <p:nvPr/>
        </p:nvPicPr>
        <p:blipFill>
          <a:blip r:embed="rId2"/>
          <a:stretch>
            <a:fillRect/>
          </a:stretch>
        </p:blipFill>
        <p:spPr>
          <a:xfrm>
            <a:off x="323528" y="4293097"/>
            <a:ext cx="8496889" cy="1319331"/>
          </a:xfrm>
          <a:prstGeom prst="rect">
            <a:avLst/>
          </a:prstGeom>
        </p:spPr>
      </p:pic>
      <p:pic>
        <p:nvPicPr>
          <p:cNvPr id="7" name="Graphic 6" descr="Line arrow: Counter-clockwise curve with solid fill">
            <a:extLst>
              <a:ext uri="{FF2B5EF4-FFF2-40B4-BE49-F238E27FC236}">
                <a16:creationId xmlns:a16="http://schemas.microsoft.com/office/drawing/2014/main" id="{6DABD5AD-D7E1-43EE-AE4B-F11D53A28B3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7765357" flipH="1">
            <a:off x="4410113" y="3986242"/>
            <a:ext cx="619087" cy="619087"/>
          </a:xfrm>
          <a:prstGeom prst="rect">
            <a:avLst/>
          </a:prstGeom>
        </p:spPr>
      </p:pic>
      <p:sp>
        <p:nvSpPr>
          <p:cNvPr id="4" name="TextBox 3">
            <a:extLst>
              <a:ext uri="{FF2B5EF4-FFF2-40B4-BE49-F238E27FC236}">
                <a16:creationId xmlns:a16="http://schemas.microsoft.com/office/drawing/2014/main" id="{BBE9BC56-D044-4204-9868-2038DFB63F94}"/>
              </a:ext>
            </a:extLst>
          </p:cNvPr>
          <p:cNvSpPr txBox="1"/>
          <p:nvPr/>
        </p:nvSpPr>
        <p:spPr>
          <a:xfrm>
            <a:off x="3851920" y="3485230"/>
            <a:ext cx="1944216" cy="523220"/>
          </a:xfrm>
          <a:prstGeom prst="rect">
            <a:avLst/>
          </a:prstGeom>
          <a:noFill/>
        </p:spPr>
        <p:txBody>
          <a:bodyPr wrap="square" rtlCol="0">
            <a:spAutoFit/>
          </a:bodyPr>
          <a:lstStyle/>
          <a:p>
            <a:r>
              <a:rPr lang="en-US" sz="1400" dirty="0"/>
              <a:t>Enter your total savings amount.</a:t>
            </a:r>
            <a:endParaRPr lang="en-CA" sz="1400" dirty="0"/>
          </a:p>
        </p:txBody>
      </p:sp>
      <p:pic>
        <p:nvPicPr>
          <p:cNvPr id="9" name="Graphic 8" descr="Line arrow: Counter-clockwise curve with solid fill">
            <a:extLst>
              <a:ext uri="{FF2B5EF4-FFF2-40B4-BE49-F238E27FC236}">
                <a16:creationId xmlns:a16="http://schemas.microsoft.com/office/drawing/2014/main" id="{47EFA0F2-5F40-40E1-8654-6EA5A7FD0AE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7765357" flipH="1">
            <a:off x="7646292" y="4077214"/>
            <a:ext cx="619087" cy="619087"/>
          </a:xfrm>
          <a:prstGeom prst="rect">
            <a:avLst/>
          </a:prstGeom>
        </p:spPr>
      </p:pic>
      <p:sp>
        <p:nvSpPr>
          <p:cNvPr id="10" name="TextBox 9">
            <a:extLst>
              <a:ext uri="{FF2B5EF4-FFF2-40B4-BE49-F238E27FC236}">
                <a16:creationId xmlns:a16="http://schemas.microsoft.com/office/drawing/2014/main" id="{DAD2F6D9-111E-4293-B87C-EFDAFE7CF124}"/>
              </a:ext>
            </a:extLst>
          </p:cNvPr>
          <p:cNvSpPr txBox="1"/>
          <p:nvPr/>
        </p:nvSpPr>
        <p:spPr>
          <a:xfrm>
            <a:off x="7136331" y="3383419"/>
            <a:ext cx="1944216" cy="738664"/>
          </a:xfrm>
          <a:prstGeom prst="rect">
            <a:avLst/>
          </a:prstGeom>
          <a:noFill/>
        </p:spPr>
        <p:txBody>
          <a:bodyPr wrap="square" rtlCol="0">
            <a:spAutoFit/>
          </a:bodyPr>
          <a:lstStyle/>
          <a:p>
            <a:r>
              <a:rPr lang="en-US" sz="1400" dirty="0"/>
              <a:t>If the grand total is </a:t>
            </a:r>
            <a:r>
              <a:rPr lang="en-US" sz="1400" dirty="0">
                <a:solidFill>
                  <a:srgbClr val="FF0000"/>
                </a:solidFill>
              </a:rPr>
              <a:t>negative</a:t>
            </a:r>
            <a:r>
              <a:rPr lang="en-US" sz="1400" dirty="0"/>
              <a:t>, it means you are in </a:t>
            </a:r>
            <a:r>
              <a:rPr lang="en-US" sz="1400" b="1" dirty="0"/>
              <a:t>debt</a:t>
            </a:r>
            <a:r>
              <a:rPr lang="en-US" sz="1400" dirty="0"/>
              <a:t>.</a:t>
            </a:r>
            <a:endParaRPr lang="en-CA" sz="1400" dirty="0"/>
          </a:p>
        </p:txBody>
      </p:sp>
      <p:pic>
        <p:nvPicPr>
          <p:cNvPr id="11" name="Graphic 10" descr="Line arrow: Counter-clockwise curve with solid fill">
            <a:extLst>
              <a:ext uri="{FF2B5EF4-FFF2-40B4-BE49-F238E27FC236}">
                <a16:creationId xmlns:a16="http://schemas.microsoft.com/office/drawing/2014/main" id="{4CA52266-E588-40CE-807E-2BE23503212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7765357" flipH="1">
            <a:off x="5922281" y="3983538"/>
            <a:ext cx="619087" cy="619087"/>
          </a:xfrm>
          <a:prstGeom prst="rect">
            <a:avLst/>
          </a:prstGeom>
        </p:spPr>
      </p:pic>
      <p:sp>
        <p:nvSpPr>
          <p:cNvPr id="12" name="TextBox 11">
            <a:extLst>
              <a:ext uri="{FF2B5EF4-FFF2-40B4-BE49-F238E27FC236}">
                <a16:creationId xmlns:a16="http://schemas.microsoft.com/office/drawing/2014/main" id="{6ABB3D3C-D766-476A-9756-EE4E460D6B33}"/>
              </a:ext>
            </a:extLst>
          </p:cNvPr>
          <p:cNvSpPr txBox="1"/>
          <p:nvPr/>
        </p:nvSpPr>
        <p:spPr>
          <a:xfrm>
            <a:off x="5556946" y="3269786"/>
            <a:ext cx="1673491" cy="738664"/>
          </a:xfrm>
          <a:prstGeom prst="rect">
            <a:avLst/>
          </a:prstGeom>
          <a:noFill/>
        </p:spPr>
        <p:txBody>
          <a:bodyPr wrap="square" rtlCol="0">
            <a:spAutoFit/>
          </a:bodyPr>
          <a:lstStyle/>
          <a:p>
            <a:r>
              <a:rPr lang="en-US" sz="1400" dirty="0"/>
              <a:t>If you borrowed debt, leave this blank.</a:t>
            </a:r>
            <a:endParaRPr lang="en-CA" sz="1400" dirty="0"/>
          </a:p>
        </p:txBody>
      </p:sp>
    </p:spTree>
    <p:extLst>
      <p:ext uri="{BB962C8B-B14F-4D97-AF65-F5344CB8AC3E}">
        <p14:creationId xmlns:p14="http://schemas.microsoft.com/office/powerpoint/2010/main" val="3595832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2"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C0CB44D-8D54-42DC-A67F-D56FDD4D33EC}"/>
              </a:ext>
            </a:extLst>
          </p:cNvPr>
          <p:cNvPicPr>
            <a:picLocks noChangeAspect="1"/>
          </p:cNvPicPr>
          <p:nvPr/>
        </p:nvPicPr>
        <p:blipFill rotWithShape="1">
          <a:blip r:embed="rId2"/>
          <a:srcRect t="3043" r="3241"/>
          <a:stretch/>
        </p:blipFill>
        <p:spPr>
          <a:xfrm>
            <a:off x="6156176" y="2996952"/>
            <a:ext cx="2528725" cy="3008996"/>
          </a:xfrm>
          <a:prstGeom prst="rect">
            <a:avLst/>
          </a:prstGeom>
        </p:spPr>
      </p:pic>
      <p:pic>
        <p:nvPicPr>
          <p:cNvPr id="3" name="Picture 2">
            <a:extLst>
              <a:ext uri="{FF2B5EF4-FFF2-40B4-BE49-F238E27FC236}">
                <a16:creationId xmlns:a16="http://schemas.microsoft.com/office/drawing/2014/main" id="{DE50EF65-2838-435E-9982-1B9EBBEBF9FD}"/>
              </a:ext>
            </a:extLst>
          </p:cNvPr>
          <p:cNvPicPr>
            <a:picLocks noChangeAspect="1"/>
          </p:cNvPicPr>
          <p:nvPr/>
        </p:nvPicPr>
        <p:blipFill>
          <a:blip r:embed="rId3"/>
          <a:stretch>
            <a:fillRect/>
          </a:stretch>
        </p:blipFill>
        <p:spPr>
          <a:xfrm>
            <a:off x="2229298" y="1033385"/>
            <a:ext cx="4685403" cy="2347990"/>
          </a:xfrm>
          <a:prstGeom prst="rect">
            <a:avLst/>
          </a:prstGeom>
        </p:spPr>
      </p:pic>
    </p:spTree>
    <p:extLst>
      <p:ext uri="{BB962C8B-B14F-4D97-AF65-F5344CB8AC3E}">
        <p14:creationId xmlns:p14="http://schemas.microsoft.com/office/powerpoint/2010/main" val="891821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en-US" altLang="en-US" dirty="0">
                <a:solidFill>
                  <a:srgbClr val="005954"/>
                </a:solidFill>
                <a:latin typeface="Open Sans" panose="020B0606030504020204" pitchFamily="34" charset="0"/>
              </a:rPr>
              <a:t>Student Reflection</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eaLnBrk="1" hangingPunct="1">
              <a:lnSpc>
                <a:spcPts val="2160"/>
              </a:lnSpc>
              <a:buFont typeface="+mj-lt"/>
              <a:buAutoNum type="arabicPeriod"/>
            </a:pPr>
            <a:r>
              <a:rPr lang="en-US" altLang="en-US" dirty="0"/>
              <a:t>What did you enjoy learning the most?</a:t>
            </a:r>
          </a:p>
          <a:p>
            <a:pPr eaLnBrk="1" hangingPunct="1">
              <a:lnSpc>
                <a:spcPts val="2160"/>
              </a:lnSpc>
              <a:buFont typeface="+mj-lt"/>
              <a:buAutoNum type="arabicPeriod"/>
            </a:pPr>
            <a:r>
              <a:rPr lang="en-US" altLang="en-US" dirty="0"/>
              <a:t>What would you do differently if you were to play this game again?</a:t>
            </a:r>
          </a:p>
          <a:p>
            <a:pPr eaLnBrk="1" hangingPunct="1">
              <a:lnSpc>
                <a:spcPts val="2160"/>
              </a:lnSpc>
              <a:buFont typeface="+mj-lt"/>
              <a:buAutoNum type="arabicPeriod"/>
            </a:pPr>
            <a:r>
              <a:rPr lang="en-US" altLang="en-US" dirty="0"/>
              <a:t>Did you choose a different financial goal halfway through the game? Did you make it close to your financial goal? Or did you overachieve it?</a:t>
            </a:r>
          </a:p>
          <a:p>
            <a:pPr eaLnBrk="1" hangingPunct="1">
              <a:lnSpc>
                <a:spcPts val="2160"/>
              </a:lnSpc>
              <a:buFont typeface="+mj-lt"/>
              <a:buAutoNum type="arabicPeriod"/>
            </a:pPr>
            <a:r>
              <a:rPr lang="en-US" altLang="en-US" dirty="0"/>
              <a:t>a) If you reached your financial goal, what were some decisions that helped you? </a:t>
            </a:r>
            <a:r>
              <a:rPr lang="en-US" altLang="en-US" b="1" dirty="0">
                <a:solidFill>
                  <a:srgbClr val="005954"/>
                </a:solidFill>
              </a:rPr>
              <a:t>OR</a:t>
            </a:r>
            <a:br>
              <a:rPr lang="en-US" altLang="en-US" dirty="0"/>
            </a:br>
            <a:r>
              <a:rPr lang="en-US" altLang="en-US" dirty="0"/>
              <a:t>b) If you did not achieve your financial goal, what do you think affected your outcome?</a:t>
            </a:r>
          </a:p>
          <a:p>
            <a:pPr eaLnBrk="1" hangingPunct="1">
              <a:lnSpc>
                <a:spcPts val="2160"/>
              </a:lnSpc>
              <a:buFont typeface="+mj-lt"/>
              <a:buAutoNum type="arabicPeriod"/>
            </a:pPr>
            <a:r>
              <a:rPr lang="en-US" altLang="en-US" dirty="0"/>
              <a:t>a) If you do not have any debt by the end of Year 2, what were some decisions that helped you? </a:t>
            </a:r>
            <a:r>
              <a:rPr lang="en-US" altLang="en-US" b="1" dirty="0">
                <a:solidFill>
                  <a:srgbClr val="005954"/>
                </a:solidFill>
              </a:rPr>
              <a:t>OR</a:t>
            </a:r>
            <a:br>
              <a:rPr lang="en-US" altLang="en-US" dirty="0"/>
            </a:br>
            <a:r>
              <a:rPr lang="en-US" altLang="en-US" dirty="0"/>
              <a:t>b) If you have debt, what may have contributed to that? What could you have done differently?</a:t>
            </a:r>
          </a:p>
          <a:p>
            <a:pPr eaLnBrk="1" hangingPunct="1">
              <a:lnSpc>
                <a:spcPts val="2160"/>
              </a:lnSpc>
              <a:buFont typeface="+mj-lt"/>
              <a:buAutoNum type="arabicPeriod"/>
            </a:pPr>
            <a:endParaRPr lang="en-US" altLang="en-US" dirty="0"/>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pic>
        <p:nvPicPr>
          <p:cNvPr id="3" name="Picture 2">
            <a:extLst>
              <a:ext uri="{FF2B5EF4-FFF2-40B4-BE49-F238E27FC236}">
                <a16:creationId xmlns:a16="http://schemas.microsoft.com/office/drawing/2014/main" id="{F871AA08-7567-46D1-9A9C-47F4F8A9F421}"/>
              </a:ext>
            </a:extLst>
          </p:cNvPr>
          <p:cNvPicPr>
            <a:picLocks noChangeAspect="1"/>
          </p:cNvPicPr>
          <p:nvPr/>
        </p:nvPicPr>
        <p:blipFill rotWithShape="1">
          <a:blip r:embed="rId3"/>
          <a:srcRect r="1816" b="434"/>
          <a:stretch/>
        </p:blipFill>
        <p:spPr>
          <a:xfrm>
            <a:off x="7129967" y="92329"/>
            <a:ext cx="1339571" cy="1320546"/>
          </a:xfrm>
          <a:prstGeom prst="rect">
            <a:avLst/>
          </a:prstGeom>
        </p:spPr>
      </p:pic>
    </p:spTree>
    <p:extLst>
      <p:ext uri="{BB962C8B-B14F-4D97-AF65-F5344CB8AC3E}">
        <p14:creationId xmlns:p14="http://schemas.microsoft.com/office/powerpoint/2010/main" val="1005499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en-US" altLang="en-US" dirty="0">
                <a:solidFill>
                  <a:srgbClr val="005954"/>
                </a:solidFill>
                <a:latin typeface="Open Sans" panose="020B0606030504020204" pitchFamily="34" charset="0"/>
              </a:rPr>
              <a:t>Task Overview</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lnSpc>
                <a:spcPts val="2160"/>
              </a:lnSpc>
              <a:buNone/>
            </a:pPr>
            <a:r>
              <a:rPr lang="en-US" altLang="en-US" dirty="0"/>
              <a:t>You will create monthly budgets and see how a monthly budget affects a 2-year financial plan.</a:t>
            </a:r>
          </a:p>
          <a:p>
            <a:pPr marL="0" indent="0" eaLnBrk="1" hangingPunct="1">
              <a:lnSpc>
                <a:spcPts val="2160"/>
              </a:lnSpc>
              <a:buNone/>
            </a:pPr>
            <a:endParaRPr lang="en-US" altLang="en-US" dirty="0"/>
          </a:p>
          <a:p>
            <a:pPr marL="0" indent="0" eaLnBrk="1" hangingPunct="1">
              <a:lnSpc>
                <a:spcPts val="2160"/>
              </a:lnSpc>
              <a:buNone/>
            </a:pPr>
            <a:endParaRPr lang="en-US" altLang="en-US" dirty="0"/>
          </a:p>
          <a:p>
            <a:pPr marL="0" indent="0" eaLnBrk="1" hangingPunct="1">
              <a:lnSpc>
                <a:spcPts val="2160"/>
              </a:lnSpc>
              <a:buNone/>
            </a:pPr>
            <a:endParaRPr lang="en-US" altLang="en-US" dirty="0"/>
          </a:p>
          <a:p>
            <a:pPr marL="0" indent="0" eaLnBrk="1" hangingPunct="1">
              <a:lnSpc>
                <a:spcPts val="2160"/>
              </a:lnSpc>
              <a:buNone/>
            </a:pPr>
            <a:endParaRPr lang="en-US" altLang="en-US" dirty="0"/>
          </a:p>
          <a:p>
            <a:pPr marL="0" indent="0" eaLnBrk="1" hangingPunct="1">
              <a:lnSpc>
                <a:spcPts val="2160"/>
              </a:lnSpc>
              <a:buNone/>
            </a:pPr>
            <a:endParaRPr lang="en-US" altLang="en-US" dirty="0"/>
          </a:p>
          <a:p>
            <a:pPr marL="0" indent="0" eaLnBrk="1" hangingPunct="1">
              <a:lnSpc>
                <a:spcPts val="2160"/>
              </a:lnSpc>
              <a:buNone/>
            </a:pPr>
            <a:endParaRPr lang="en-US" altLang="en-US" dirty="0"/>
          </a:p>
          <a:p>
            <a:pPr marL="0" indent="0" eaLnBrk="1" hangingPunct="1">
              <a:lnSpc>
                <a:spcPts val="2160"/>
              </a:lnSpc>
              <a:buNone/>
            </a:pPr>
            <a:r>
              <a:rPr lang="en-US" altLang="en-US" dirty="0"/>
              <a:t>Overspending across many months will have a negative impact on your 2-year financial plan. You would be </a:t>
            </a:r>
            <a:r>
              <a:rPr lang="en-US" altLang="en-US" b="1" dirty="0"/>
              <a:t>in debt</a:t>
            </a:r>
            <a:r>
              <a:rPr lang="en-US" altLang="en-US" dirty="0"/>
              <a:t>.</a:t>
            </a:r>
          </a:p>
          <a:p>
            <a:pPr marL="0" indent="0" eaLnBrk="1" hangingPunct="1">
              <a:lnSpc>
                <a:spcPts val="2160"/>
              </a:lnSpc>
              <a:buNone/>
            </a:pPr>
            <a:endParaRPr lang="en-US" altLang="en-US" dirty="0"/>
          </a:p>
          <a:p>
            <a:pPr eaLnBrk="1" hangingPunct="1"/>
            <a:endParaRPr lang="en-US" altLang="en-US" dirty="0"/>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pic>
        <p:nvPicPr>
          <p:cNvPr id="3" name="Picture 2">
            <a:extLst>
              <a:ext uri="{FF2B5EF4-FFF2-40B4-BE49-F238E27FC236}">
                <a16:creationId xmlns:a16="http://schemas.microsoft.com/office/drawing/2014/main" id="{C9DBA622-2F15-4B1F-95AB-5A6DF28FF8DE}"/>
              </a:ext>
            </a:extLst>
          </p:cNvPr>
          <p:cNvPicPr>
            <a:picLocks noChangeAspect="1"/>
          </p:cNvPicPr>
          <p:nvPr/>
        </p:nvPicPr>
        <p:blipFill>
          <a:blip r:embed="rId3"/>
          <a:stretch>
            <a:fillRect/>
          </a:stretch>
        </p:blipFill>
        <p:spPr>
          <a:xfrm>
            <a:off x="468313" y="2325719"/>
            <a:ext cx="1690622" cy="1713676"/>
          </a:xfrm>
          <a:prstGeom prst="rect">
            <a:avLst/>
          </a:prstGeom>
        </p:spPr>
      </p:pic>
      <p:sp>
        <p:nvSpPr>
          <p:cNvPr id="4" name="TextBox 3">
            <a:extLst>
              <a:ext uri="{FF2B5EF4-FFF2-40B4-BE49-F238E27FC236}">
                <a16:creationId xmlns:a16="http://schemas.microsoft.com/office/drawing/2014/main" id="{BAB38051-D0EE-46B3-8519-AFEE661DB88C}"/>
              </a:ext>
            </a:extLst>
          </p:cNvPr>
          <p:cNvSpPr txBox="1"/>
          <p:nvPr/>
        </p:nvSpPr>
        <p:spPr>
          <a:xfrm>
            <a:off x="2190100" y="2397727"/>
            <a:ext cx="6288047" cy="1569660"/>
          </a:xfrm>
          <a:prstGeom prst="rect">
            <a:avLst/>
          </a:prstGeom>
          <a:noFill/>
        </p:spPr>
        <p:txBody>
          <a:bodyPr wrap="square" rtlCol="0">
            <a:spAutoFit/>
          </a:bodyPr>
          <a:lstStyle/>
          <a:p>
            <a:r>
              <a:rPr lang="en-US" b="1" dirty="0">
                <a:solidFill>
                  <a:srgbClr val="002060"/>
                </a:solidFill>
                <a:latin typeface="Britannic Bold" panose="020B0903060703020204" pitchFamily="34" charset="0"/>
                <a:cs typeface="Aharoni" panose="02010803020104030203" pitchFamily="2" charset="-79"/>
              </a:rPr>
              <a:t>Creating a monthly budget is a great way to track your income and spending! </a:t>
            </a:r>
          </a:p>
          <a:p>
            <a:endParaRPr lang="en-US" b="1" dirty="0">
              <a:solidFill>
                <a:srgbClr val="002060"/>
              </a:solidFill>
              <a:latin typeface="Britannic Bold" panose="020B0903060703020204" pitchFamily="34" charset="0"/>
              <a:cs typeface="Aharoni" panose="02010803020104030203" pitchFamily="2" charset="-79"/>
            </a:endParaRPr>
          </a:p>
          <a:p>
            <a:r>
              <a:rPr lang="en-US" b="1" dirty="0">
                <a:solidFill>
                  <a:srgbClr val="002060"/>
                </a:solidFill>
                <a:latin typeface="Britannic Bold" panose="020B0903060703020204" pitchFamily="34" charset="0"/>
                <a:cs typeface="Aharoni" panose="02010803020104030203" pitchFamily="2" charset="-79"/>
              </a:rPr>
              <a:t>You can see if you underspent or overspent.</a:t>
            </a:r>
            <a:endParaRPr lang="en-CA" b="1" dirty="0">
              <a:solidFill>
                <a:srgbClr val="002060"/>
              </a:solidFill>
              <a:latin typeface="Britannic Bold" panose="020B0903060703020204" pitchFamily="34" charset="0"/>
              <a:cs typeface="Aharoni" panose="02010803020104030203" pitchFamily="2" charset="-79"/>
            </a:endParaRPr>
          </a:p>
        </p:txBody>
      </p:sp>
    </p:spTree>
    <p:extLst>
      <p:ext uri="{BB962C8B-B14F-4D97-AF65-F5344CB8AC3E}">
        <p14:creationId xmlns:p14="http://schemas.microsoft.com/office/powerpoint/2010/main" val="30431945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lnSpc>
                <a:spcPts val="2160"/>
              </a:lnSpc>
              <a:buNone/>
            </a:pPr>
            <a:r>
              <a:rPr lang="en-US" altLang="en-US" dirty="0"/>
              <a:t>Overspending can lead to </a:t>
            </a:r>
            <a:r>
              <a:rPr lang="en-US" altLang="en-US" b="1" dirty="0"/>
              <a:t>debt</a:t>
            </a:r>
            <a:r>
              <a:rPr lang="en-US" altLang="en-US" dirty="0"/>
              <a:t>. Debt is written as a </a:t>
            </a:r>
            <a:r>
              <a:rPr lang="en-US" altLang="en-US" dirty="0">
                <a:solidFill>
                  <a:srgbClr val="FF0000"/>
                </a:solidFill>
              </a:rPr>
              <a:t>negative</a:t>
            </a:r>
            <a:r>
              <a:rPr lang="en-US" altLang="en-US" dirty="0"/>
              <a:t> number in math. Overspending for many months can have a </a:t>
            </a:r>
            <a:r>
              <a:rPr lang="en-US" altLang="en-US" dirty="0">
                <a:solidFill>
                  <a:srgbClr val="FF0000"/>
                </a:solidFill>
              </a:rPr>
              <a:t>negative</a:t>
            </a:r>
            <a:r>
              <a:rPr lang="en-US" altLang="en-US" dirty="0"/>
              <a:t> impact on your financial health!</a:t>
            </a:r>
          </a:p>
          <a:p>
            <a:pPr marL="0" indent="0" eaLnBrk="1" hangingPunct="1">
              <a:lnSpc>
                <a:spcPts val="2160"/>
              </a:lnSpc>
              <a:buNone/>
            </a:pPr>
            <a:r>
              <a:rPr lang="en-US" altLang="en-US" sz="1600" dirty="0"/>
              <a:t>For example:</a:t>
            </a:r>
          </a:p>
          <a:p>
            <a:pPr marL="0" indent="0" eaLnBrk="1" hangingPunct="1">
              <a:buNone/>
            </a:pPr>
            <a:endParaRPr lang="en-US" altLang="en-US" dirty="0"/>
          </a:p>
          <a:p>
            <a:pPr marL="0" indent="0" eaLnBrk="1" hangingPunct="1">
              <a:buNone/>
            </a:pPr>
            <a:endParaRPr lang="en-US" altLang="en-US" dirty="0"/>
          </a:p>
          <a:p>
            <a:pPr marL="0" indent="0" eaLnBrk="1" hangingPunct="1">
              <a:buNone/>
            </a:pPr>
            <a:endParaRPr lang="en-US" altLang="en-US" dirty="0"/>
          </a:p>
          <a:p>
            <a:pPr marL="0" indent="0" eaLnBrk="1" hangingPunct="1">
              <a:buNone/>
            </a:pPr>
            <a:endParaRPr lang="en-US" altLang="en-US" dirty="0"/>
          </a:p>
          <a:p>
            <a:pPr marL="0" indent="0" eaLnBrk="1" hangingPunct="1">
              <a:buNone/>
            </a:pPr>
            <a:endParaRPr lang="en-US" altLang="en-US" dirty="0"/>
          </a:p>
          <a:p>
            <a:pPr marL="0" indent="0" eaLnBrk="1" hangingPunct="1">
              <a:buNone/>
            </a:pPr>
            <a:endParaRPr lang="en-US" altLang="en-US" dirty="0"/>
          </a:p>
          <a:p>
            <a:pPr marL="0" indent="0" eaLnBrk="1" hangingPunct="1">
              <a:buNone/>
            </a:pPr>
            <a:endParaRPr lang="en-US" altLang="en-US" dirty="0"/>
          </a:p>
          <a:p>
            <a:pPr marL="0" indent="0" eaLnBrk="1" hangingPunct="1">
              <a:buNone/>
            </a:pPr>
            <a:endParaRPr lang="en-US" altLang="en-US" dirty="0">
              <a:highlight>
                <a:srgbClr val="FFFF00"/>
              </a:highlight>
            </a:endParaRPr>
          </a:p>
          <a:p>
            <a:pPr marL="0" indent="0" eaLnBrk="1" hangingPunct="1">
              <a:buNone/>
            </a:pPr>
            <a:endParaRPr lang="en-US" altLang="en-US" dirty="0"/>
          </a:p>
        </p:txBody>
      </p:sp>
      <p:pic>
        <p:nvPicPr>
          <p:cNvPr id="7" name="Picture 6">
            <a:extLst>
              <a:ext uri="{FF2B5EF4-FFF2-40B4-BE49-F238E27FC236}">
                <a16:creationId xmlns:a16="http://schemas.microsoft.com/office/drawing/2014/main" id="{E00FAE38-F49D-4900-BD26-C91555ACFAF9}"/>
              </a:ext>
            </a:extLst>
          </p:cNvPr>
          <p:cNvPicPr>
            <a:picLocks noChangeAspect="1"/>
          </p:cNvPicPr>
          <p:nvPr/>
        </p:nvPicPr>
        <p:blipFill rotWithShape="1">
          <a:blip r:embed="rId3"/>
          <a:srcRect t="5618"/>
          <a:stretch/>
        </p:blipFill>
        <p:spPr>
          <a:xfrm>
            <a:off x="251520" y="2780928"/>
            <a:ext cx="8544940" cy="2419466"/>
          </a:xfrm>
          <a:prstGeom prst="rect">
            <a:avLst/>
          </a:prstGeom>
        </p:spPr>
      </p:pic>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en-US" altLang="en-US" dirty="0">
                <a:solidFill>
                  <a:srgbClr val="005954"/>
                </a:solidFill>
                <a:latin typeface="Open Sans" panose="020B0606030504020204" pitchFamily="34" charset="0"/>
              </a:rPr>
              <a:t>Task Overview</a:t>
            </a:r>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sp>
        <p:nvSpPr>
          <p:cNvPr id="5" name="TextBox 4">
            <a:extLst>
              <a:ext uri="{FF2B5EF4-FFF2-40B4-BE49-F238E27FC236}">
                <a16:creationId xmlns:a16="http://schemas.microsoft.com/office/drawing/2014/main" id="{4CF83112-5F0B-423D-B0E6-DD6B5AF7D3F2}"/>
              </a:ext>
            </a:extLst>
          </p:cNvPr>
          <p:cNvSpPr txBox="1"/>
          <p:nvPr/>
        </p:nvSpPr>
        <p:spPr>
          <a:xfrm>
            <a:off x="1907704" y="3401876"/>
            <a:ext cx="1008112" cy="400110"/>
          </a:xfrm>
          <a:prstGeom prst="rect">
            <a:avLst/>
          </a:prstGeom>
          <a:noFill/>
        </p:spPr>
        <p:txBody>
          <a:bodyPr wrap="square" rtlCol="0">
            <a:spAutoFit/>
          </a:bodyPr>
          <a:lstStyle/>
          <a:p>
            <a:r>
              <a:rPr lang="en-CA" sz="2000" b="1" dirty="0">
                <a:solidFill>
                  <a:srgbClr val="FF0000"/>
                </a:solidFill>
              </a:rPr>
              <a:t>− $100</a:t>
            </a:r>
          </a:p>
        </p:txBody>
      </p:sp>
      <p:sp>
        <p:nvSpPr>
          <p:cNvPr id="9" name="TextBox 8">
            <a:extLst>
              <a:ext uri="{FF2B5EF4-FFF2-40B4-BE49-F238E27FC236}">
                <a16:creationId xmlns:a16="http://schemas.microsoft.com/office/drawing/2014/main" id="{F22D35BB-55B2-4303-A807-B3921A550B3D}"/>
              </a:ext>
            </a:extLst>
          </p:cNvPr>
          <p:cNvSpPr txBox="1"/>
          <p:nvPr/>
        </p:nvSpPr>
        <p:spPr>
          <a:xfrm>
            <a:off x="3963169" y="3401876"/>
            <a:ext cx="1008112" cy="400110"/>
          </a:xfrm>
          <a:prstGeom prst="rect">
            <a:avLst/>
          </a:prstGeom>
          <a:noFill/>
        </p:spPr>
        <p:txBody>
          <a:bodyPr wrap="square" rtlCol="0">
            <a:spAutoFit/>
          </a:bodyPr>
          <a:lstStyle/>
          <a:p>
            <a:r>
              <a:rPr lang="en-CA" sz="2000" b="1" dirty="0">
                <a:solidFill>
                  <a:srgbClr val="FF0000"/>
                </a:solidFill>
              </a:rPr>
              <a:t>− $150</a:t>
            </a:r>
          </a:p>
        </p:txBody>
      </p:sp>
      <p:sp>
        <p:nvSpPr>
          <p:cNvPr id="10" name="TextBox 9">
            <a:extLst>
              <a:ext uri="{FF2B5EF4-FFF2-40B4-BE49-F238E27FC236}">
                <a16:creationId xmlns:a16="http://schemas.microsoft.com/office/drawing/2014/main" id="{41753B04-988A-4C1F-BD48-96BD696F78DC}"/>
              </a:ext>
            </a:extLst>
          </p:cNvPr>
          <p:cNvSpPr txBox="1"/>
          <p:nvPr/>
        </p:nvSpPr>
        <p:spPr>
          <a:xfrm>
            <a:off x="5169235" y="3401876"/>
            <a:ext cx="1008112" cy="400110"/>
          </a:xfrm>
          <a:prstGeom prst="rect">
            <a:avLst/>
          </a:prstGeom>
          <a:noFill/>
        </p:spPr>
        <p:txBody>
          <a:bodyPr wrap="square" rtlCol="0">
            <a:spAutoFit/>
          </a:bodyPr>
          <a:lstStyle/>
          <a:p>
            <a:r>
              <a:rPr lang="en-CA" sz="2000" b="1" dirty="0">
                <a:solidFill>
                  <a:srgbClr val="FF0000"/>
                </a:solidFill>
              </a:rPr>
              <a:t>− $40</a:t>
            </a:r>
          </a:p>
        </p:txBody>
      </p:sp>
      <p:sp>
        <p:nvSpPr>
          <p:cNvPr id="11" name="TextBox 10">
            <a:extLst>
              <a:ext uri="{FF2B5EF4-FFF2-40B4-BE49-F238E27FC236}">
                <a16:creationId xmlns:a16="http://schemas.microsoft.com/office/drawing/2014/main" id="{E3C73663-F40B-4F81-8A21-638A9E2D85B2}"/>
              </a:ext>
            </a:extLst>
          </p:cNvPr>
          <p:cNvSpPr txBox="1"/>
          <p:nvPr/>
        </p:nvSpPr>
        <p:spPr>
          <a:xfrm>
            <a:off x="7380772" y="3401876"/>
            <a:ext cx="1008112" cy="400110"/>
          </a:xfrm>
          <a:prstGeom prst="rect">
            <a:avLst/>
          </a:prstGeom>
          <a:noFill/>
        </p:spPr>
        <p:txBody>
          <a:bodyPr wrap="square" rtlCol="0">
            <a:spAutoFit/>
          </a:bodyPr>
          <a:lstStyle/>
          <a:p>
            <a:r>
              <a:rPr lang="en-CA" sz="2000" b="1" dirty="0">
                <a:solidFill>
                  <a:srgbClr val="FF0000"/>
                </a:solidFill>
              </a:rPr>
              <a:t>− $65</a:t>
            </a:r>
          </a:p>
        </p:txBody>
      </p:sp>
      <p:sp>
        <p:nvSpPr>
          <p:cNvPr id="12" name="TextBox 11">
            <a:extLst>
              <a:ext uri="{FF2B5EF4-FFF2-40B4-BE49-F238E27FC236}">
                <a16:creationId xmlns:a16="http://schemas.microsoft.com/office/drawing/2014/main" id="{006827BD-197F-4C9A-8114-4093BB82B37E}"/>
              </a:ext>
            </a:extLst>
          </p:cNvPr>
          <p:cNvSpPr txBox="1"/>
          <p:nvPr/>
        </p:nvSpPr>
        <p:spPr>
          <a:xfrm>
            <a:off x="6247930" y="3401876"/>
            <a:ext cx="1008112" cy="400110"/>
          </a:xfrm>
          <a:prstGeom prst="rect">
            <a:avLst/>
          </a:prstGeom>
          <a:noFill/>
        </p:spPr>
        <p:txBody>
          <a:bodyPr wrap="square" rtlCol="0">
            <a:spAutoFit/>
          </a:bodyPr>
          <a:lstStyle/>
          <a:p>
            <a:r>
              <a:rPr lang="en-CA" sz="2000" b="1" dirty="0">
                <a:solidFill>
                  <a:srgbClr val="FF0000"/>
                </a:solidFill>
              </a:rPr>
              <a:t>− $70</a:t>
            </a:r>
          </a:p>
        </p:txBody>
      </p:sp>
      <p:sp>
        <p:nvSpPr>
          <p:cNvPr id="13" name="TextBox 12">
            <a:extLst>
              <a:ext uri="{FF2B5EF4-FFF2-40B4-BE49-F238E27FC236}">
                <a16:creationId xmlns:a16="http://schemas.microsoft.com/office/drawing/2014/main" id="{FACDFE9D-FF87-4968-AF17-D9DED22CD1A1}"/>
              </a:ext>
            </a:extLst>
          </p:cNvPr>
          <p:cNvSpPr txBox="1"/>
          <p:nvPr/>
        </p:nvSpPr>
        <p:spPr>
          <a:xfrm>
            <a:off x="1979712" y="4541406"/>
            <a:ext cx="1008112" cy="400110"/>
          </a:xfrm>
          <a:prstGeom prst="rect">
            <a:avLst/>
          </a:prstGeom>
          <a:noFill/>
        </p:spPr>
        <p:txBody>
          <a:bodyPr wrap="square" rtlCol="0">
            <a:spAutoFit/>
          </a:bodyPr>
          <a:lstStyle/>
          <a:p>
            <a:r>
              <a:rPr lang="en-CA" sz="2000" b="1" dirty="0">
                <a:solidFill>
                  <a:srgbClr val="FF0000"/>
                </a:solidFill>
              </a:rPr>
              <a:t>− $95</a:t>
            </a:r>
          </a:p>
        </p:txBody>
      </p:sp>
      <p:sp>
        <p:nvSpPr>
          <p:cNvPr id="14" name="TextBox 13">
            <a:extLst>
              <a:ext uri="{FF2B5EF4-FFF2-40B4-BE49-F238E27FC236}">
                <a16:creationId xmlns:a16="http://schemas.microsoft.com/office/drawing/2014/main" id="{8B3A2A11-BF93-4BA1-84DC-D239BAFF1444}"/>
              </a:ext>
            </a:extLst>
          </p:cNvPr>
          <p:cNvSpPr txBox="1"/>
          <p:nvPr/>
        </p:nvSpPr>
        <p:spPr>
          <a:xfrm>
            <a:off x="4067944" y="4540941"/>
            <a:ext cx="1008112" cy="400110"/>
          </a:xfrm>
          <a:prstGeom prst="rect">
            <a:avLst/>
          </a:prstGeom>
          <a:noFill/>
        </p:spPr>
        <p:txBody>
          <a:bodyPr wrap="square" rtlCol="0">
            <a:spAutoFit/>
          </a:bodyPr>
          <a:lstStyle/>
          <a:p>
            <a:r>
              <a:rPr lang="en-CA" sz="2000" b="1" dirty="0">
                <a:solidFill>
                  <a:srgbClr val="FF0000"/>
                </a:solidFill>
              </a:rPr>
              <a:t>− $125</a:t>
            </a:r>
          </a:p>
        </p:txBody>
      </p:sp>
      <p:sp>
        <p:nvSpPr>
          <p:cNvPr id="15" name="TextBox 14">
            <a:extLst>
              <a:ext uri="{FF2B5EF4-FFF2-40B4-BE49-F238E27FC236}">
                <a16:creationId xmlns:a16="http://schemas.microsoft.com/office/drawing/2014/main" id="{4265D4C2-B76A-45FD-97C8-876CE5752504}"/>
              </a:ext>
            </a:extLst>
          </p:cNvPr>
          <p:cNvSpPr txBox="1"/>
          <p:nvPr/>
        </p:nvSpPr>
        <p:spPr>
          <a:xfrm>
            <a:off x="5169235" y="4531124"/>
            <a:ext cx="1008112" cy="400110"/>
          </a:xfrm>
          <a:prstGeom prst="rect">
            <a:avLst/>
          </a:prstGeom>
          <a:noFill/>
        </p:spPr>
        <p:txBody>
          <a:bodyPr wrap="square" rtlCol="0">
            <a:spAutoFit/>
          </a:bodyPr>
          <a:lstStyle/>
          <a:p>
            <a:r>
              <a:rPr lang="en-CA" sz="2000" b="1" dirty="0">
                <a:solidFill>
                  <a:srgbClr val="FF0000"/>
                </a:solidFill>
              </a:rPr>
              <a:t>− $30</a:t>
            </a:r>
          </a:p>
        </p:txBody>
      </p:sp>
      <p:sp>
        <p:nvSpPr>
          <p:cNvPr id="16" name="TextBox 15">
            <a:extLst>
              <a:ext uri="{FF2B5EF4-FFF2-40B4-BE49-F238E27FC236}">
                <a16:creationId xmlns:a16="http://schemas.microsoft.com/office/drawing/2014/main" id="{93E41BD5-867C-4D7C-ADFE-E24171E1869D}"/>
              </a:ext>
            </a:extLst>
          </p:cNvPr>
          <p:cNvSpPr txBox="1"/>
          <p:nvPr/>
        </p:nvSpPr>
        <p:spPr>
          <a:xfrm>
            <a:off x="3092743" y="3392059"/>
            <a:ext cx="1008112" cy="400110"/>
          </a:xfrm>
          <a:prstGeom prst="rect">
            <a:avLst/>
          </a:prstGeom>
          <a:noFill/>
        </p:spPr>
        <p:txBody>
          <a:bodyPr wrap="square" rtlCol="0">
            <a:spAutoFit/>
          </a:bodyPr>
          <a:lstStyle/>
          <a:p>
            <a:r>
              <a:rPr lang="en-CA" sz="2000" b="1" dirty="0">
                <a:solidFill>
                  <a:srgbClr val="FF0000"/>
                </a:solidFill>
              </a:rPr>
              <a:t> </a:t>
            </a:r>
            <a:r>
              <a:rPr lang="en-CA" sz="2000" b="1" dirty="0"/>
              <a:t>$15</a:t>
            </a:r>
          </a:p>
        </p:txBody>
      </p:sp>
      <p:sp>
        <p:nvSpPr>
          <p:cNvPr id="17" name="TextBox 16">
            <a:extLst>
              <a:ext uri="{FF2B5EF4-FFF2-40B4-BE49-F238E27FC236}">
                <a16:creationId xmlns:a16="http://schemas.microsoft.com/office/drawing/2014/main" id="{DB23CAF5-2922-427D-A232-31CC7B86172B}"/>
              </a:ext>
            </a:extLst>
          </p:cNvPr>
          <p:cNvSpPr txBox="1"/>
          <p:nvPr/>
        </p:nvSpPr>
        <p:spPr>
          <a:xfrm>
            <a:off x="3111548" y="4531124"/>
            <a:ext cx="1008112" cy="400110"/>
          </a:xfrm>
          <a:prstGeom prst="rect">
            <a:avLst/>
          </a:prstGeom>
          <a:noFill/>
        </p:spPr>
        <p:txBody>
          <a:bodyPr wrap="square" rtlCol="0">
            <a:spAutoFit/>
          </a:bodyPr>
          <a:lstStyle/>
          <a:p>
            <a:r>
              <a:rPr lang="en-CA" sz="2000" b="1" dirty="0">
                <a:solidFill>
                  <a:srgbClr val="FF0000"/>
                </a:solidFill>
              </a:rPr>
              <a:t> </a:t>
            </a:r>
            <a:r>
              <a:rPr lang="en-CA" sz="2000" b="1" dirty="0"/>
              <a:t>$20</a:t>
            </a:r>
          </a:p>
        </p:txBody>
      </p:sp>
      <p:sp>
        <p:nvSpPr>
          <p:cNvPr id="18" name="TextBox 17">
            <a:extLst>
              <a:ext uri="{FF2B5EF4-FFF2-40B4-BE49-F238E27FC236}">
                <a16:creationId xmlns:a16="http://schemas.microsoft.com/office/drawing/2014/main" id="{59166C08-1152-432A-8D58-7CF0D5AEB14C}"/>
              </a:ext>
            </a:extLst>
          </p:cNvPr>
          <p:cNvSpPr txBox="1"/>
          <p:nvPr/>
        </p:nvSpPr>
        <p:spPr>
          <a:xfrm>
            <a:off x="971600" y="4540941"/>
            <a:ext cx="1008112" cy="400110"/>
          </a:xfrm>
          <a:prstGeom prst="rect">
            <a:avLst/>
          </a:prstGeom>
          <a:noFill/>
        </p:spPr>
        <p:txBody>
          <a:bodyPr wrap="square" rtlCol="0">
            <a:spAutoFit/>
          </a:bodyPr>
          <a:lstStyle/>
          <a:p>
            <a:r>
              <a:rPr lang="en-CA" sz="2000" b="1" dirty="0">
                <a:solidFill>
                  <a:srgbClr val="FF0000"/>
                </a:solidFill>
              </a:rPr>
              <a:t> </a:t>
            </a:r>
            <a:r>
              <a:rPr lang="en-CA" sz="2000" b="1" dirty="0"/>
              <a:t>$55</a:t>
            </a:r>
          </a:p>
        </p:txBody>
      </p:sp>
      <p:sp>
        <p:nvSpPr>
          <p:cNvPr id="19" name="TextBox 18">
            <a:extLst>
              <a:ext uri="{FF2B5EF4-FFF2-40B4-BE49-F238E27FC236}">
                <a16:creationId xmlns:a16="http://schemas.microsoft.com/office/drawing/2014/main" id="{3EDF5D41-0963-41A9-9F41-B1832960A4FB}"/>
              </a:ext>
            </a:extLst>
          </p:cNvPr>
          <p:cNvSpPr txBox="1"/>
          <p:nvPr/>
        </p:nvSpPr>
        <p:spPr>
          <a:xfrm>
            <a:off x="6372660" y="4540941"/>
            <a:ext cx="1008112" cy="400110"/>
          </a:xfrm>
          <a:prstGeom prst="rect">
            <a:avLst/>
          </a:prstGeom>
          <a:noFill/>
        </p:spPr>
        <p:txBody>
          <a:bodyPr wrap="square" rtlCol="0">
            <a:spAutoFit/>
          </a:bodyPr>
          <a:lstStyle/>
          <a:p>
            <a:r>
              <a:rPr lang="en-CA" sz="2000" b="1" dirty="0">
                <a:solidFill>
                  <a:srgbClr val="FF0000"/>
                </a:solidFill>
              </a:rPr>
              <a:t> </a:t>
            </a:r>
            <a:r>
              <a:rPr lang="en-CA" sz="2000" b="1" dirty="0"/>
              <a:t>$40</a:t>
            </a:r>
          </a:p>
        </p:txBody>
      </p:sp>
      <p:sp>
        <p:nvSpPr>
          <p:cNvPr id="20" name="TextBox 19">
            <a:extLst>
              <a:ext uri="{FF2B5EF4-FFF2-40B4-BE49-F238E27FC236}">
                <a16:creationId xmlns:a16="http://schemas.microsoft.com/office/drawing/2014/main" id="{BA344134-2161-43E1-AE85-F7803628572A}"/>
              </a:ext>
            </a:extLst>
          </p:cNvPr>
          <p:cNvSpPr txBox="1"/>
          <p:nvPr/>
        </p:nvSpPr>
        <p:spPr>
          <a:xfrm>
            <a:off x="7256042" y="4531124"/>
            <a:ext cx="1008112" cy="400110"/>
          </a:xfrm>
          <a:prstGeom prst="rect">
            <a:avLst/>
          </a:prstGeom>
          <a:noFill/>
        </p:spPr>
        <p:txBody>
          <a:bodyPr wrap="square" rtlCol="0">
            <a:spAutoFit/>
          </a:bodyPr>
          <a:lstStyle/>
          <a:p>
            <a:r>
              <a:rPr lang="en-CA" sz="2000" b="1" dirty="0">
                <a:solidFill>
                  <a:srgbClr val="FF0000"/>
                </a:solidFill>
              </a:rPr>
              <a:t>− $545</a:t>
            </a:r>
          </a:p>
        </p:txBody>
      </p:sp>
      <p:sp>
        <p:nvSpPr>
          <p:cNvPr id="8" name="TextBox 7">
            <a:extLst>
              <a:ext uri="{FF2B5EF4-FFF2-40B4-BE49-F238E27FC236}">
                <a16:creationId xmlns:a16="http://schemas.microsoft.com/office/drawing/2014/main" id="{EB62B314-0CB5-4965-AF51-9404CF4FDE38}"/>
              </a:ext>
            </a:extLst>
          </p:cNvPr>
          <p:cNvSpPr txBox="1"/>
          <p:nvPr/>
        </p:nvSpPr>
        <p:spPr>
          <a:xfrm>
            <a:off x="1331640" y="5236281"/>
            <a:ext cx="7057244" cy="707886"/>
          </a:xfrm>
          <a:prstGeom prst="rect">
            <a:avLst/>
          </a:prstGeom>
          <a:noFill/>
        </p:spPr>
        <p:txBody>
          <a:bodyPr wrap="square" rtlCol="0">
            <a:spAutoFit/>
          </a:bodyPr>
          <a:lstStyle/>
          <a:p>
            <a:r>
              <a:rPr lang="en-US" sz="2000" dirty="0">
                <a:latin typeface="Britannic Bold" panose="020B0903060703020204" pitchFamily="34" charset="0"/>
              </a:rPr>
              <a:t>In this task, you will learn how to complete a monthly budget and a financial plan.</a:t>
            </a:r>
            <a:endParaRPr lang="en-CA" sz="2000" dirty="0">
              <a:latin typeface="Britannic Bold" panose="020B0903060703020204" pitchFamily="34" charset="0"/>
            </a:endParaRPr>
          </a:p>
        </p:txBody>
      </p:sp>
      <p:pic>
        <p:nvPicPr>
          <p:cNvPr id="3" name="Picture 2">
            <a:extLst>
              <a:ext uri="{FF2B5EF4-FFF2-40B4-BE49-F238E27FC236}">
                <a16:creationId xmlns:a16="http://schemas.microsoft.com/office/drawing/2014/main" id="{802623B9-C53B-4772-AE74-DC943EE74934}"/>
              </a:ext>
            </a:extLst>
          </p:cNvPr>
          <p:cNvPicPr>
            <a:picLocks noChangeAspect="1"/>
          </p:cNvPicPr>
          <p:nvPr/>
        </p:nvPicPr>
        <p:blipFill>
          <a:blip r:embed="rId4"/>
          <a:stretch>
            <a:fillRect/>
          </a:stretch>
        </p:blipFill>
        <p:spPr>
          <a:xfrm>
            <a:off x="661085" y="5200394"/>
            <a:ext cx="670555" cy="659765"/>
          </a:xfrm>
          <a:prstGeom prst="rect">
            <a:avLst/>
          </a:prstGeom>
        </p:spPr>
      </p:pic>
    </p:spTree>
    <p:extLst>
      <p:ext uri="{BB962C8B-B14F-4D97-AF65-F5344CB8AC3E}">
        <p14:creationId xmlns:p14="http://schemas.microsoft.com/office/powerpoint/2010/main" val="1055070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25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50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75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100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125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150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175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200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225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250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275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300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P spid="11" grpId="0"/>
      <p:bldP spid="12" grpId="0"/>
      <p:bldP spid="13" grpId="0"/>
      <p:bldP spid="14" grpId="0"/>
      <p:bldP spid="15" grpId="0"/>
      <p:bldP spid="16" grpId="0"/>
      <p:bldP spid="17" grpId="0"/>
      <p:bldP spid="18" grpId="0"/>
      <p:bldP spid="19" grpId="0"/>
      <p:bldP spid="20"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783C5FE-8754-411D-A256-91CBDC308337}"/>
              </a:ext>
            </a:extLst>
          </p:cNvPr>
          <p:cNvPicPr>
            <a:picLocks noChangeAspect="1"/>
          </p:cNvPicPr>
          <p:nvPr/>
        </p:nvPicPr>
        <p:blipFill rotWithShape="1">
          <a:blip r:embed="rId2"/>
          <a:srcRect l="10593" t="2656" r="2014"/>
          <a:stretch/>
        </p:blipFill>
        <p:spPr>
          <a:xfrm>
            <a:off x="6084168" y="2949589"/>
            <a:ext cx="2959671" cy="3287723"/>
          </a:xfrm>
          <a:prstGeom prst="rect">
            <a:avLst/>
          </a:prstGeom>
        </p:spPr>
      </p:pic>
      <p:pic>
        <p:nvPicPr>
          <p:cNvPr id="4" name="Picture 3">
            <a:extLst>
              <a:ext uri="{FF2B5EF4-FFF2-40B4-BE49-F238E27FC236}">
                <a16:creationId xmlns:a16="http://schemas.microsoft.com/office/drawing/2014/main" id="{7ADCD2D9-8EC4-4AA5-B964-186D46466232}"/>
              </a:ext>
            </a:extLst>
          </p:cNvPr>
          <p:cNvPicPr>
            <a:picLocks noChangeAspect="1"/>
          </p:cNvPicPr>
          <p:nvPr/>
        </p:nvPicPr>
        <p:blipFill>
          <a:blip r:embed="rId3"/>
          <a:stretch>
            <a:fillRect/>
          </a:stretch>
        </p:blipFill>
        <p:spPr>
          <a:xfrm>
            <a:off x="2704767" y="2187189"/>
            <a:ext cx="3734466" cy="2033899"/>
          </a:xfrm>
          <a:prstGeom prst="rect">
            <a:avLst/>
          </a:prstGeom>
        </p:spPr>
      </p:pic>
    </p:spTree>
    <p:extLst>
      <p:ext uri="{BB962C8B-B14F-4D97-AF65-F5344CB8AC3E}">
        <p14:creationId xmlns:p14="http://schemas.microsoft.com/office/powerpoint/2010/main" val="650687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LongProperties xmlns="http://schemas.microsoft.com/office/2006/metadata/longProperties"/>
</file>

<file path=customXml/item3.xml><?xml version="1.0" encoding="utf-8"?>
<p:properties xmlns:p="http://schemas.microsoft.com/office/2006/metadata/properties" xmlns:xsi="http://www.w3.org/2001/XMLSchema-instance" xmlns:pc="http://schemas.microsoft.com/office/infopath/2007/PartnerControls">
  <documentManagement>
    <TaxCatchAll xmlns="58f3cb47-7ddb-4c19-b7fa-7a0a8aba5842" xsi:nil="true"/>
    <lcf76f155ced4ddcb4097134ff3c332f xmlns="30b57f21-544d-4ccf-a224-cf4bd29a42a3">
      <Terms xmlns="http://schemas.microsoft.com/office/infopath/2007/PartnerControls"/>
    </lcf76f155ced4ddcb4097134ff3c332f>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FDD36AF21ECD984DAE009D672589A92C" ma:contentTypeVersion="16" ma:contentTypeDescription="Create a new document." ma:contentTypeScope="" ma:versionID="2e60272f744566d631b97ccba38f4cb9">
  <xsd:schema xmlns:xsd="http://www.w3.org/2001/XMLSchema" xmlns:xs="http://www.w3.org/2001/XMLSchema" xmlns:p="http://schemas.microsoft.com/office/2006/metadata/properties" xmlns:ns2="30b57f21-544d-4ccf-a224-cf4bd29a42a3" xmlns:ns3="58f3cb47-7ddb-4c19-b7fa-7a0a8aba5842" targetNamespace="http://schemas.microsoft.com/office/2006/metadata/properties" ma:root="true" ma:fieldsID="7ed1a5f2217b9fbc1cc1d9e8e59b541e" ns2:_="" ns3:_="">
    <xsd:import namespace="30b57f21-544d-4ccf-a224-cf4bd29a42a3"/>
    <xsd:import namespace="58f3cb47-7ddb-4c19-b7fa-7a0a8aba584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b57f21-544d-4ccf-a224-cf4bd29a42a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4ff290c-aeff-4dbd-ad2e-2ebfab9861e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8f3cb47-7ddb-4c19-b7fa-7a0a8aba5842"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3dbdabb-e35b-47aa-a42e-66e0c01efd38}" ma:internalName="TaxCatchAll" ma:showField="CatchAllData" ma:web="58f3cb47-7ddb-4c19-b7fa-7a0a8aba584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3A5EA38-37C1-4151-A73D-857D7B0043F7}">
  <ds:schemaRefs>
    <ds:schemaRef ds:uri="http://schemas.microsoft.com/sharepoint/v3/contenttype/forms"/>
  </ds:schemaRefs>
</ds:datastoreItem>
</file>

<file path=customXml/itemProps2.xml><?xml version="1.0" encoding="utf-8"?>
<ds:datastoreItem xmlns:ds="http://schemas.openxmlformats.org/officeDocument/2006/customXml" ds:itemID="{16C6590A-747E-4865-82DA-B15F42952E12}">
  <ds:schemaRefs>
    <ds:schemaRef ds:uri="http://schemas.microsoft.com/office/2006/metadata/longProperties"/>
  </ds:schemaRefs>
</ds:datastoreItem>
</file>

<file path=customXml/itemProps3.xml><?xml version="1.0" encoding="utf-8"?>
<ds:datastoreItem xmlns:ds="http://schemas.openxmlformats.org/officeDocument/2006/customXml" ds:itemID="{FB1ABF76-BADC-4C69-B0E6-CD9F8E4572A9}">
  <ds:schemaRefs>
    <ds:schemaRef ds:uri="http://schemas.microsoft.com/office/2006/metadata/properties"/>
    <ds:schemaRef ds:uri="http://schemas.microsoft.com/office/infopath/2007/PartnerControls"/>
  </ds:schemaRefs>
</ds:datastoreItem>
</file>

<file path=customXml/itemProps4.xml><?xml version="1.0" encoding="utf-8"?>
<ds:datastoreItem xmlns:ds="http://schemas.openxmlformats.org/officeDocument/2006/customXml" ds:itemID="{F85A9F55-FC21-4E59-BFC2-E8C98BB2AC37}"/>
</file>

<file path=docProps/app.xml><?xml version="1.0" encoding="utf-8"?>
<Properties xmlns="http://schemas.openxmlformats.org/officeDocument/2006/extended-properties" xmlns:vt="http://schemas.openxmlformats.org/officeDocument/2006/docPropsVTypes">
  <TotalTime>0</TotalTime>
  <Words>5222</Words>
  <Application>Microsoft Office PowerPoint</Application>
  <PresentationFormat>On-screen Show (4:3)</PresentationFormat>
  <Paragraphs>797</Paragraphs>
  <Slides>68</Slides>
  <Notes>35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68</vt:i4>
      </vt:variant>
    </vt:vector>
  </HeadingPairs>
  <TitlesOfParts>
    <vt:vector size="75" baseType="lpstr">
      <vt:lpstr>Amasis MT Pro Black</vt:lpstr>
      <vt:lpstr>Arial</vt:lpstr>
      <vt:lpstr>Britannic Bold</vt:lpstr>
      <vt:lpstr>Calibri</vt:lpstr>
      <vt:lpstr>Open Sans</vt:lpstr>
      <vt:lpstr>Palatino Linotype</vt:lpstr>
      <vt:lpstr>Blank Presentation</vt:lpstr>
      <vt:lpstr>The Finance of Adulting Teacher Version</vt:lpstr>
      <vt:lpstr>A Special Note For Teachers</vt:lpstr>
      <vt:lpstr>Students will learn…</vt:lpstr>
      <vt:lpstr>Task: The Finance of Adulting</vt:lpstr>
      <vt:lpstr>Choose Your Avatar…</vt:lpstr>
      <vt:lpstr>Choose Your Financial Goal…</vt:lpstr>
      <vt:lpstr>Task Overview</vt:lpstr>
      <vt:lpstr>Task Overview</vt:lpstr>
      <vt:lpstr>PowerPoint Presentation</vt:lpstr>
      <vt:lpstr>Build a Monthly Budget</vt:lpstr>
      <vt:lpstr>Build a Monthly Budget</vt:lpstr>
      <vt:lpstr>Flexible Expenses</vt:lpstr>
      <vt:lpstr>Flexible Expenses</vt:lpstr>
      <vt:lpstr>Flexible Expenses</vt:lpstr>
      <vt:lpstr>Flexible Expenses</vt:lpstr>
      <vt:lpstr>Flexible Expenses</vt:lpstr>
      <vt:lpstr>Balance Your Budget</vt:lpstr>
      <vt:lpstr>Actual Expenses</vt:lpstr>
      <vt:lpstr>Budget vs. Actual</vt:lpstr>
      <vt:lpstr>Monthly Summary: Year 1 Jan</vt:lpstr>
      <vt:lpstr>Savings</vt:lpstr>
      <vt:lpstr>Monthly Summary: Year 1 Feb-Mar</vt:lpstr>
      <vt:lpstr>PowerPoint Presentation</vt:lpstr>
      <vt:lpstr>Scenario 1</vt:lpstr>
      <vt:lpstr>Flexible Expenses</vt:lpstr>
      <vt:lpstr>Flexible Expenses</vt:lpstr>
      <vt:lpstr>Flexible Expenses</vt:lpstr>
      <vt:lpstr>Flexible Expenses</vt:lpstr>
      <vt:lpstr>Flexible Expenses</vt:lpstr>
      <vt:lpstr>Flexible Expenses</vt:lpstr>
      <vt:lpstr>Flexible Expenses</vt:lpstr>
      <vt:lpstr>PowerPoint Presentation</vt:lpstr>
      <vt:lpstr>PowerPoint Presentation</vt:lpstr>
      <vt:lpstr>PowerPoint Presentation</vt:lpstr>
      <vt:lpstr>PowerPoint Presentation</vt:lpstr>
      <vt:lpstr>PowerPoint Presentation</vt:lpstr>
      <vt:lpstr>PowerPoint Presentation</vt:lpstr>
      <vt:lpstr>Balance Your Budget</vt:lpstr>
      <vt:lpstr>Actual Expenses</vt:lpstr>
      <vt:lpstr>Monthly Summary: Year 1 April</vt:lpstr>
      <vt:lpstr>Monthly Summary: Year 1 May</vt:lpstr>
      <vt:lpstr>Student Reflection</vt:lpstr>
      <vt:lpstr>Scenario 2</vt:lpstr>
      <vt:lpstr>Activity: Lender or Borrower?</vt:lpstr>
      <vt:lpstr>Activity: Lender or Borrower?</vt:lpstr>
      <vt:lpstr>Activity: Lender or Borrower?</vt:lpstr>
      <vt:lpstr>Scenario 2 continues…</vt:lpstr>
      <vt:lpstr>PowerPoint Presentation</vt:lpstr>
      <vt:lpstr>Borrow or Invest?</vt:lpstr>
      <vt:lpstr>Borrow or Invest?</vt:lpstr>
      <vt:lpstr>Borrow or Invest?</vt:lpstr>
      <vt:lpstr>If you chose debt…</vt:lpstr>
      <vt:lpstr>If you chose debt…</vt:lpstr>
      <vt:lpstr>If you chose investment…</vt:lpstr>
      <vt:lpstr>Monthly Budget: Year 1 June</vt:lpstr>
      <vt:lpstr>Actual Expenses</vt:lpstr>
      <vt:lpstr>Year 1 End Balance</vt:lpstr>
      <vt:lpstr>Year 1 Savings</vt:lpstr>
      <vt:lpstr>Student Reflection</vt:lpstr>
      <vt:lpstr>Year 2</vt:lpstr>
      <vt:lpstr>PowerPoint Presentation</vt:lpstr>
      <vt:lpstr>PowerPoint Presentation</vt:lpstr>
      <vt:lpstr>Year 2 July</vt:lpstr>
      <vt:lpstr>Year 2 August - December</vt:lpstr>
      <vt:lpstr>For those who invested…</vt:lpstr>
      <vt:lpstr>Were you successful in adulting?</vt:lpstr>
      <vt:lpstr>PowerPoint Presentation</vt:lpstr>
      <vt:lpstr>Student Reflection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Frontier College Literacy. Learning for Life</dc:title>
  <dc:creator/>
  <cp:lastModifiedBy/>
  <cp:revision>28</cp:revision>
  <dcterms:created xsi:type="dcterms:W3CDTF">2011-06-06T13:23:04Z</dcterms:created>
  <dcterms:modified xsi:type="dcterms:W3CDTF">2021-12-13T21:53:38Z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Shannon Stevens</vt:lpwstr>
  </property>
  <property fmtid="{D5CDD505-2E9C-101B-9397-08002B2CF9AE}" pid="3" name="Order">
    <vt:r8>935800</vt:r8>
  </property>
  <property fmtid="{D5CDD505-2E9C-101B-9397-08002B2CF9AE}" pid="4" name="display_urn:schemas-microsoft-com:office:office#Author">
    <vt:lpwstr>Shannon Stevens</vt:lpwstr>
  </property>
  <property fmtid="{D5CDD505-2E9C-101B-9397-08002B2CF9AE}" pid="5" name="ContentTypeId">
    <vt:lpwstr>0x010100FDD36AF21ECD984DAE009D672589A92C</vt:lpwstr>
  </property>
  <property fmtid="{D5CDD505-2E9C-101B-9397-08002B2CF9AE}" pid="6" name="xd_Signature">
    <vt:bool>false</vt:bool>
  </property>
  <property fmtid="{D5CDD505-2E9C-101B-9397-08002B2CF9AE}" pid="7" name="xd_ProgID">
    <vt:lpwstr/>
  </property>
  <property fmtid="{D5CDD505-2E9C-101B-9397-08002B2CF9AE}" pid="8" name="_ExtendedDescription">
    <vt:lpwstr/>
  </property>
  <property fmtid="{D5CDD505-2E9C-101B-9397-08002B2CF9AE}" pid="9" name="TemplateUrl">
    <vt:lpwstr/>
  </property>
  <property fmtid="{D5CDD505-2E9C-101B-9397-08002B2CF9AE}" pid="10" name="ComplianceAssetId">
    <vt:lpwstr/>
  </property>
</Properties>
</file>